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1" r:id="rId3"/>
    <p:sldId id="314" r:id="rId4"/>
    <p:sldId id="316" r:id="rId5"/>
    <p:sldId id="321" r:id="rId6"/>
    <p:sldId id="313" r:id="rId7"/>
    <p:sldId id="257" r:id="rId8"/>
    <p:sldId id="305" r:id="rId9"/>
    <p:sldId id="465" r:id="rId10"/>
    <p:sldId id="307" r:id="rId11"/>
    <p:sldId id="319" r:id="rId12"/>
    <p:sldId id="352" r:id="rId13"/>
    <p:sldId id="300" r:id="rId14"/>
    <p:sldId id="306" r:id="rId15"/>
    <p:sldId id="464" r:id="rId16"/>
    <p:sldId id="312" r:id="rId17"/>
    <p:sldId id="354" r:id="rId18"/>
    <p:sldId id="299" r:id="rId19"/>
    <p:sldId id="318" r:id="rId20"/>
    <p:sldId id="466" r:id="rId21"/>
    <p:sldId id="356" r:id="rId22"/>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Criel" initials="BC" lastIdx="0" clrIdx="0">
    <p:extLst>
      <p:ext uri="{19B8F6BF-5375-455C-9EA6-DF929625EA0E}">
        <p15:presenceInfo xmlns:p15="http://schemas.microsoft.com/office/powerpoint/2012/main" userId="S-1-5-21-86403238-1177053001-1299147156-1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B11F53-38AE-4929-A8FF-1E75B6B0FBEB}" type="datetimeFigureOut">
              <a:rPr lang="nl-BE" smtClean="0"/>
              <a:t>19/10/2018</a:t>
            </a:fld>
            <a:endParaRPr lang="nl-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4FABB3-1CC5-4D31-B52C-09D65C27386E}" type="slidenum">
              <a:rPr lang="nl-BE" smtClean="0"/>
              <a:t>‹#›</a:t>
            </a:fld>
            <a:endParaRPr lang="nl-BE"/>
          </a:p>
        </p:txBody>
      </p:sp>
    </p:spTree>
    <p:extLst>
      <p:ext uri="{BB962C8B-B14F-4D97-AF65-F5344CB8AC3E}">
        <p14:creationId xmlns:p14="http://schemas.microsoft.com/office/powerpoint/2010/main" val="34819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83AC-6D73-4DCF-98AC-BF46C4084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DB68A534-B3D5-4ECE-84FE-967C03FBA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E2F1E65C-50CD-4503-8E33-DDCAE53E7165}"/>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5" name="Footer Placeholder 4">
            <a:extLst>
              <a:ext uri="{FF2B5EF4-FFF2-40B4-BE49-F238E27FC236}">
                <a16:creationId xmlns:a16="http://schemas.microsoft.com/office/drawing/2014/main" id="{B7B38BA6-4B58-479F-9637-16D6C63203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003C1A8-F6F3-4231-BCDA-B0381092E3FE}"/>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208278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7E22-0FF8-42BD-9272-1482977AF3A1}"/>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9DF227B2-B10E-42AB-BF41-286C2559F8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372E7D1-E6AC-4E83-80F4-B3ADCC473443}"/>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5" name="Footer Placeholder 4">
            <a:extLst>
              <a:ext uri="{FF2B5EF4-FFF2-40B4-BE49-F238E27FC236}">
                <a16:creationId xmlns:a16="http://schemas.microsoft.com/office/drawing/2014/main" id="{BA992877-7857-4803-9937-AC34D5F89707}"/>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E257A408-545E-494E-8504-2BF925DFACB5}"/>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270112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E1B46-C294-42FA-AB23-7ED061520C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AC0DF145-BC37-4D17-A47E-1AD705EF47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1420749-D3D3-4B1C-B709-6303CC3CEF60}"/>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5" name="Footer Placeholder 4">
            <a:extLst>
              <a:ext uri="{FF2B5EF4-FFF2-40B4-BE49-F238E27FC236}">
                <a16:creationId xmlns:a16="http://schemas.microsoft.com/office/drawing/2014/main" id="{150EAFDC-049E-44AE-A374-A10FFD67708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DDBE195-4DD8-4FE7-8E17-4CEE23A00655}"/>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1820777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_content">
    <p:spTree>
      <p:nvGrpSpPr>
        <p:cNvPr id="1" name=""/>
        <p:cNvGrpSpPr/>
        <p:nvPr/>
      </p:nvGrpSpPr>
      <p:grpSpPr>
        <a:xfrm>
          <a:off x="0" y="0"/>
          <a:ext cx="0" cy="0"/>
          <a:chOff x="0" y="0"/>
          <a:chExt cx="0" cy="0"/>
        </a:xfrm>
      </p:grpSpPr>
      <p:pic>
        <p:nvPicPr>
          <p:cNvPr id="8"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5184"/>
            <a:ext cx="12192000" cy="432816"/>
          </a:xfrm>
          <a:prstGeom prst="rect">
            <a:avLst/>
          </a:prstGeom>
        </p:spPr>
      </p:pic>
      <p:sp>
        <p:nvSpPr>
          <p:cNvPr id="2" name="Titel 1"/>
          <p:cNvSpPr>
            <a:spLocks noGrp="1"/>
          </p:cNvSpPr>
          <p:nvPr>
            <p:ph type="title"/>
          </p:nvPr>
        </p:nvSpPr>
        <p:spPr/>
        <p:txBody>
          <a:bodyPr/>
          <a:lstStyle/>
          <a:p>
            <a:r>
              <a:rPr lang="en-US" noProof="0"/>
              <a:t>Click to edit Master title style</a:t>
            </a:r>
            <a:endParaRPr lang="en-GB" noProof="0"/>
          </a:p>
        </p:txBody>
      </p:sp>
      <p:sp>
        <p:nvSpPr>
          <p:cNvPr id="3" name="Tijdelijke aanduiding voor inhoud 2"/>
          <p:cNvSpPr>
            <a:spLocks noGrp="1"/>
          </p:cNvSpPr>
          <p:nvPr>
            <p:ph idx="1"/>
          </p:nvPr>
        </p:nvSpPr>
        <p:spPr>
          <a:xfrm>
            <a:off x="816000" y="1272000"/>
            <a:ext cx="11088000" cy="503732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ijdelijke aanduiding voor voettekst 4"/>
          <p:cNvSpPr>
            <a:spLocks noGrp="1"/>
          </p:cNvSpPr>
          <p:nvPr>
            <p:ph type="ftr" sz="quarter" idx="11"/>
          </p:nvPr>
        </p:nvSpPr>
        <p:spPr>
          <a:xfrm>
            <a:off x="6384000" y="6425184"/>
            <a:ext cx="5520000" cy="434016"/>
          </a:xfrm>
          <a:prstGeom prst="rect">
            <a:avLst/>
          </a:prstGeom>
        </p:spPr>
        <p:txBody>
          <a:bodyPr lIns="0" tIns="0" rIns="0" bIns="0" anchor="ctr" anchorCtr="0"/>
          <a:lstStyle>
            <a:lvl1pPr algn="r">
              <a:defRPr sz="1600" cap="all" baseline="0">
                <a:solidFill>
                  <a:schemeClr val="bg1"/>
                </a:solidFill>
              </a:defRPr>
            </a:lvl1pPr>
          </a:lstStyle>
          <a:p>
            <a:r>
              <a:rPr lang="en-US"/>
              <a:t>Type name department in window</a:t>
            </a:r>
            <a:endParaRPr lang="en-GB" dirty="0"/>
          </a:p>
        </p:txBody>
      </p:sp>
    </p:spTree>
    <p:extLst>
      <p:ext uri="{BB962C8B-B14F-4D97-AF65-F5344CB8AC3E}">
        <p14:creationId xmlns:p14="http://schemas.microsoft.com/office/powerpoint/2010/main" val="215838389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D1F3-DA5C-412B-82C1-75E0625A849C}"/>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C0726347-7DCA-4173-8068-75948A7914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E2DBFB9F-E350-4CE0-8E47-583C861BC5D9}"/>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5" name="Footer Placeholder 4">
            <a:extLst>
              <a:ext uri="{FF2B5EF4-FFF2-40B4-BE49-F238E27FC236}">
                <a16:creationId xmlns:a16="http://schemas.microsoft.com/office/drawing/2014/main" id="{AB4E7247-4EFC-44A3-A2C3-408A30E98E1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B805240-DE96-4990-93D8-18AFE5945C93}"/>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192590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AD7F-8C9F-40A9-B8C4-5FBD49F03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2CB34E89-D146-484D-910B-FBA2700BE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96BDF7-97D5-44F8-A5F4-6CDCFF32EAFA}"/>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5" name="Footer Placeholder 4">
            <a:extLst>
              <a:ext uri="{FF2B5EF4-FFF2-40B4-BE49-F238E27FC236}">
                <a16:creationId xmlns:a16="http://schemas.microsoft.com/office/drawing/2014/main" id="{B64CC1A6-133B-4EAD-9517-4B60B0B5FD3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56FFE45-51DF-4050-8167-242EC9E1ED5F}"/>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115105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4CF3-2A54-4D74-A82D-4CE4D072B8FA}"/>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20972984-F1E3-426A-A5D1-0FC67CCBBB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3E1CAF93-EC72-465C-BEBB-ECA277E061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78E22634-EB72-4A52-BC97-0B95D88F7A8C}"/>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6" name="Footer Placeholder 5">
            <a:extLst>
              <a:ext uri="{FF2B5EF4-FFF2-40B4-BE49-F238E27FC236}">
                <a16:creationId xmlns:a16="http://schemas.microsoft.com/office/drawing/2014/main" id="{B3BBFD05-CFA4-4F84-8B63-3755B9221220}"/>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3A74A15-5AEC-4EE3-8165-A702F7A55F23}"/>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356738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2DE8-529D-4EC4-ADF2-58395FA22C29}"/>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3010C8AA-A929-41B3-B127-DBC1A30709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D1E4D0-7ECA-4197-A97A-CFFA8091FF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E0DC1081-826D-41D4-BAAD-1ADA2D7AA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2BCB5-588E-41A9-A1E0-6E3A1EFAB6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C23351F-7C0C-4829-8F5A-2508E8D94E66}"/>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8" name="Footer Placeholder 7">
            <a:extLst>
              <a:ext uri="{FF2B5EF4-FFF2-40B4-BE49-F238E27FC236}">
                <a16:creationId xmlns:a16="http://schemas.microsoft.com/office/drawing/2014/main" id="{36F9F276-795A-4128-BB11-9974DFB0CE4D}"/>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9755294B-A3AF-4C94-9659-B40E1A3CF739}"/>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86525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2F7A-6E15-48B8-A73E-3FBD014AAE08}"/>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413968C6-2B59-43A9-86D8-C2903874AE9F}"/>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4" name="Footer Placeholder 3">
            <a:extLst>
              <a:ext uri="{FF2B5EF4-FFF2-40B4-BE49-F238E27FC236}">
                <a16:creationId xmlns:a16="http://schemas.microsoft.com/office/drawing/2014/main" id="{381C3629-EF96-4C9E-89E0-35C61D898E84}"/>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9B972DA5-E438-47FC-84AC-81CC6C297802}"/>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374725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948BE-F7F1-40C9-915A-F3AFA1D534C6}"/>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3" name="Footer Placeholder 2">
            <a:extLst>
              <a:ext uri="{FF2B5EF4-FFF2-40B4-BE49-F238E27FC236}">
                <a16:creationId xmlns:a16="http://schemas.microsoft.com/office/drawing/2014/main" id="{5F054F68-4A53-404A-88B7-C2A10EBBCFE7}"/>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E9ADD17-6880-47AE-8985-CB142F01D31A}"/>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424476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66AA6-8794-4181-A922-4D8E30EA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A91780AE-3352-4E05-AC3E-DAC4F6662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2A5669AF-4492-4087-A41C-D8A2FD115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721FA0-9E81-4D8A-84C3-D6B20D8EA3FD}"/>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6" name="Footer Placeholder 5">
            <a:extLst>
              <a:ext uri="{FF2B5EF4-FFF2-40B4-BE49-F238E27FC236}">
                <a16:creationId xmlns:a16="http://schemas.microsoft.com/office/drawing/2014/main" id="{44CA0BE1-53BD-4E56-8CFE-B218639D8256}"/>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4D5201C8-1B68-405F-A5B1-F380BACEC596}"/>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100453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7AE8-E3AC-49FD-92E3-CEF05824E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76C66434-320B-4327-A013-F4C1037763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0FDC3536-DD9A-4868-ACE0-8F0A97001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CB2002-0B3B-40D9-B5B5-00C4029EE0D1}"/>
              </a:ext>
            </a:extLst>
          </p:cNvPr>
          <p:cNvSpPr>
            <a:spLocks noGrp="1"/>
          </p:cNvSpPr>
          <p:nvPr>
            <p:ph type="dt" sz="half" idx="10"/>
          </p:nvPr>
        </p:nvSpPr>
        <p:spPr/>
        <p:txBody>
          <a:bodyPr/>
          <a:lstStyle/>
          <a:p>
            <a:fld id="{B1C6FCD4-BEAB-4444-B5FB-AE33F5580443}" type="datetimeFigureOut">
              <a:rPr lang="nl-BE" smtClean="0"/>
              <a:t>19/10/2018</a:t>
            </a:fld>
            <a:endParaRPr lang="nl-BE"/>
          </a:p>
        </p:txBody>
      </p:sp>
      <p:sp>
        <p:nvSpPr>
          <p:cNvPr id="6" name="Footer Placeholder 5">
            <a:extLst>
              <a:ext uri="{FF2B5EF4-FFF2-40B4-BE49-F238E27FC236}">
                <a16:creationId xmlns:a16="http://schemas.microsoft.com/office/drawing/2014/main" id="{0AEE4457-0651-40B3-BE4F-50B9E57F9F57}"/>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6C4884A2-4384-4436-94AC-14603F0EF12C}"/>
              </a:ext>
            </a:extLst>
          </p:cNvPr>
          <p:cNvSpPr>
            <a:spLocks noGrp="1"/>
          </p:cNvSpPr>
          <p:nvPr>
            <p:ph type="sldNum" sz="quarter" idx="12"/>
          </p:nvPr>
        </p:nvSpPr>
        <p:spPr/>
        <p:txBody>
          <a:bodyPr/>
          <a:lstStyle/>
          <a:p>
            <a:fld id="{90DB1611-BF19-40D6-AE77-22FC481E8298}" type="slidenum">
              <a:rPr lang="nl-BE" smtClean="0"/>
              <a:t>‹#›</a:t>
            </a:fld>
            <a:endParaRPr lang="nl-BE"/>
          </a:p>
        </p:txBody>
      </p:sp>
    </p:spTree>
    <p:extLst>
      <p:ext uri="{BB962C8B-B14F-4D97-AF65-F5344CB8AC3E}">
        <p14:creationId xmlns:p14="http://schemas.microsoft.com/office/powerpoint/2010/main" val="355827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53B50-8111-4A33-B053-4B456A222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6FA5F33E-F258-4123-8E6E-4824098E9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9D8CE25-7ABC-4CFE-B96C-B77FB96D3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6FCD4-BEAB-4444-B5FB-AE33F5580443}" type="datetimeFigureOut">
              <a:rPr lang="nl-BE" smtClean="0"/>
              <a:t>19/10/2018</a:t>
            </a:fld>
            <a:endParaRPr lang="nl-BE"/>
          </a:p>
        </p:txBody>
      </p:sp>
      <p:sp>
        <p:nvSpPr>
          <p:cNvPr id="5" name="Footer Placeholder 4">
            <a:extLst>
              <a:ext uri="{FF2B5EF4-FFF2-40B4-BE49-F238E27FC236}">
                <a16:creationId xmlns:a16="http://schemas.microsoft.com/office/drawing/2014/main" id="{0D5891A9-F886-4AD3-8274-3FC0BF263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DB28D1D1-BB5F-4872-9EE7-9064B2D7E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B1611-BF19-40D6-AE77-22FC481E8298}" type="slidenum">
              <a:rPr lang="nl-BE" smtClean="0"/>
              <a:t>‹#›</a:t>
            </a:fld>
            <a:endParaRPr lang="nl-BE"/>
          </a:p>
        </p:txBody>
      </p:sp>
    </p:spTree>
    <p:extLst>
      <p:ext uri="{BB962C8B-B14F-4D97-AF65-F5344CB8AC3E}">
        <p14:creationId xmlns:p14="http://schemas.microsoft.com/office/powerpoint/2010/main" val="2983121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8D5ED-5978-4E8A-AF34-4F384BEC2CD1}"/>
              </a:ext>
            </a:extLst>
          </p:cNvPr>
          <p:cNvPicPr>
            <a:picLocks noChangeAspect="1"/>
          </p:cNvPicPr>
          <p:nvPr/>
        </p:nvPicPr>
        <p:blipFill rotWithShape="1">
          <a:blip r:embed="rId2"/>
          <a:srcRect t="56612"/>
          <a:stretch/>
        </p:blipFill>
        <p:spPr>
          <a:xfrm>
            <a:off x="153958" y="3941175"/>
            <a:ext cx="6471003" cy="2975548"/>
          </a:xfrm>
          <a:prstGeom prst="rect">
            <a:avLst/>
          </a:prstGeom>
        </p:spPr>
      </p:pic>
      <p:pic>
        <p:nvPicPr>
          <p:cNvPr id="2" name="Picture 1">
            <a:extLst>
              <a:ext uri="{FF2B5EF4-FFF2-40B4-BE49-F238E27FC236}">
                <a16:creationId xmlns:a16="http://schemas.microsoft.com/office/drawing/2014/main" id="{EB1B0C01-6935-4CF1-AACD-A18EF8AF4DD9}"/>
              </a:ext>
            </a:extLst>
          </p:cNvPr>
          <p:cNvPicPr>
            <a:picLocks noChangeAspect="1"/>
          </p:cNvPicPr>
          <p:nvPr/>
        </p:nvPicPr>
        <p:blipFill>
          <a:blip r:embed="rId3"/>
          <a:stretch>
            <a:fillRect/>
          </a:stretch>
        </p:blipFill>
        <p:spPr>
          <a:xfrm>
            <a:off x="153958" y="116268"/>
            <a:ext cx="6471003" cy="4562057"/>
          </a:xfrm>
          <a:prstGeom prst="rect">
            <a:avLst/>
          </a:prstGeom>
        </p:spPr>
      </p:pic>
      <p:pic>
        <p:nvPicPr>
          <p:cNvPr id="5" name="Picture 4">
            <a:extLst>
              <a:ext uri="{FF2B5EF4-FFF2-40B4-BE49-F238E27FC236}">
                <a16:creationId xmlns:a16="http://schemas.microsoft.com/office/drawing/2014/main" id="{DEEC4CDF-517A-4C42-ACE9-B391B1C208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68206" y="3473142"/>
            <a:ext cx="3246540" cy="1205183"/>
          </a:xfrm>
          <a:prstGeom prst="rect">
            <a:avLst/>
          </a:prstGeom>
          <a:noFill/>
        </p:spPr>
      </p:pic>
      <p:sp>
        <p:nvSpPr>
          <p:cNvPr id="3" name="TextBox 2">
            <a:extLst>
              <a:ext uri="{FF2B5EF4-FFF2-40B4-BE49-F238E27FC236}">
                <a16:creationId xmlns:a16="http://schemas.microsoft.com/office/drawing/2014/main" id="{C52B0F58-FC17-4479-A082-E4887E2D93F3}"/>
              </a:ext>
            </a:extLst>
          </p:cNvPr>
          <p:cNvSpPr txBox="1"/>
          <p:nvPr/>
        </p:nvSpPr>
        <p:spPr>
          <a:xfrm>
            <a:off x="7768207" y="5285064"/>
            <a:ext cx="3724710" cy="461665"/>
          </a:xfrm>
          <a:prstGeom prst="rect">
            <a:avLst/>
          </a:prstGeom>
          <a:noFill/>
        </p:spPr>
        <p:txBody>
          <a:bodyPr wrap="square" rtlCol="0">
            <a:spAutoFit/>
          </a:bodyPr>
          <a:lstStyle/>
          <a:p>
            <a:pPr algn="ctr"/>
            <a:r>
              <a:rPr lang="nl-BE" sz="2400" b="1" dirty="0" err="1">
                <a:solidFill>
                  <a:srgbClr val="0070C0"/>
                </a:solidFill>
              </a:rPr>
              <a:t>Tuesday</a:t>
            </a:r>
            <a:r>
              <a:rPr lang="nl-BE" sz="2400" b="1" dirty="0">
                <a:solidFill>
                  <a:srgbClr val="0070C0"/>
                </a:solidFill>
              </a:rPr>
              <a:t> </a:t>
            </a:r>
            <a:r>
              <a:rPr lang="nl-BE" sz="2400" b="1" dirty="0" err="1">
                <a:solidFill>
                  <a:srgbClr val="0070C0"/>
                </a:solidFill>
              </a:rPr>
              <a:t>October</a:t>
            </a:r>
            <a:r>
              <a:rPr lang="nl-BE" sz="2400" b="1" dirty="0">
                <a:solidFill>
                  <a:srgbClr val="0070C0"/>
                </a:solidFill>
              </a:rPr>
              <a:t> 23rd, 2018</a:t>
            </a:r>
          </a:p>
        </p:txBody>
      </p:sp>
      <p:pic>
        <p:nvPicPr>
          <p:cNvPr id="7" name="Picture 6">
            <a:extLst>
              <a:ext uri="{FF2B5EF4-FFF2-40B4-BE49-F238E27FC236}">
                <a16:creationId xmlns:a16="http://schemas.microsoft.com/office/drawing/2014/main" id="{89ED0E66-BAC5-4B08-B4B4-AE34ED573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958" y="116268"/>
            <a:ext cx="1572936" cy="1572936"/>
          </a:xfrm>
          <a:prstGeom prst="rect">
            <a:avLst/>
          </a:prstGeom>
        </p:spPr>
      </p:pic>
    </p:spTree>
    <p:extLst>
      <p:ext uri="{BB962C8B-B14F-4D97-AF65-F5344CB8AC3E}">
        <p14:creationId xmlns:p14="http://schemas.microsoft.com/office/powerpoint/2010/main" val="1237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36676-CC12-4B2F-B40D-30ABBEBDEF4F}"/>
              </a:ext>
            </a:extLst>
          </p:cNvPr>
          <p:cNvPicPr>
            <a:picLocks noChangeAspect="1"/>
          </p:cNvPicPr>
          <p:nvPr/>
        </p:nvPicPr>
        <p:blipFill>
          <a:blip r:embed="rId2"/>
          <a:stretch>
            <a:fillRect/>
          </a:stretch>
        </p:blipFill>
        <p:spPr>
          <a:xfrm>
            <a:off x="397566" y="662609"/>
            <a:ext cx="10614992" cy="5579165"/>
          </a:xfrm>
          <a:prstGeom prst="rect">
            <a:avLst/>
          </a:prstGeom>
        </p:spPr>
      </p:pic>
    </p:spTree>
    <p:extLst>
      <p:ext uri="{BB962C8B-B14F-4D97-AF65-F5344CB8AC3E}">
        <p14:creationId xmlns:p14="http://schemas.microsoft.com/office/powerpoint/2010/main" val="147559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AAF5B-78B8-4A4A-8BBF-368A0BA2ADC1}"/>
              </a:ext>
            </a:extLst>
          </p:cNvPr>
          <p:cNvPicPr>
            <a:picLocks noChangeAspect="1"/>
          </p:cNvPicPr>
          <p:nvPr/>
        </p:nvPicPr>
        <p:blipFill>
          <a:blip r:embed="rId2"/>
          <a:stretch>
            <a:fillRect/>
          </a:stretch>
        </p:blipFill>
        <p:spPr>
          <a:xfrm>
            <a:off x="264981" y="463826"/>
            <a:ext cx="5555916" cy="5989983"/>
          </a:xfrm>
          <a:prstGeom prst="rect">
            <a:avLst/>
          </a:prstGeom>
        </p:spPr>
      </p:pic>
      <p:pic>
        <p:nvPicPr>
          <p:cNvPr id="4" name="Picture 3">
            <a:extLst>
              <a:ext uri="{FF2B5EF4-FFF2-40B4-BE49-F238E27FC236}">
                <a16:creationId xmlns:a16="http://schemas.microsoft.com/office/drawing/2014/main" id="{159F1D18-D8D2-4EF8-AA4D-57DE0B056B7D}"/>
              </a:ext>
            </a:extLst>
          </p:cNvPr>
          <p:cNvPicPr>
            <a:picLocks noChangeAspect="1"/>
          </p:cNvPicPr>
          <p:nvPr/>
        </p:nvPicPr>
        <p:blipFill>
          <a:blip r:embed="rId3"/>
          <a:stretch>
            <a:fillRect/>
          </a:stretch>
        </p:blipFill>
        <p:spPr>
          <a:xfrm>
            <a:off x="6371104" y="0"/>
            <a:ext cx="4986528" cy="6858000"/>
          </a:xfrm>
          <a:prstGeom prst="rect">
            <a:avLst/>
          </a:prstGeom>
        </p:spPr>
      </p:pic>
    </p:spTree>
    <p:extLst>
      <p:ext uri="{BB962C8B-B14F-4D97-AF65-F5344CB8AC3E}">
        <p14:creationId xmlns:p14="http://schemas.microsoft.com/office/powerpoint/2010/main" val="161053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6980F-EEC6-4B55-B663-7A2E3F5F1BC8}"/>
              </a:ext>
            </a:extLst>
          </p:cNvPr>
          <p:cNvPicPr>
            <a:picLocks noChangeAspect="1"/>
          </p:cNvPicPr>
          <p:nvPr/>
        </p:nvPicPr>
        <p:blipFill rotWithShape="1">
          <a:blip r:embed="rId2"/>
          <a:srcRect l="-245" t="-1346" r="24864" b="45933"/>
          <a:stretch/>
        </p:blipFill>
        <p:spPr>
          <a:xfrm>
            <a:off x="7239698" y="742122"/>
            <a:ext cx="4952302" cy="4943061"/>
          </a:xfrm>
          <a:prstGeom prst="rect">
            <a:avLst/>
          </a:prstGeom>
        </p:spPr>
      </p:pic>
      <p:pic>
        <p:nvPicPr>
          <p:cNvPr id="4" name="Picture 3">
            <a:extLst>
              <a:ext uri="{FF2B5EF4-FFF2-40B4-BE49-F238E27FC236}">
                <a16:creationId xmlns:a16="http://schemas.microsoft.com/office/drawing/2014/main" id="{9173B6B6-86BD-411F-B31A-74A9C62A1C68}"/>
              </a:ext>
            </a:extLst>
          </p:cNvPr>
          <p:cNvPicPr>
            <a:picLocks noChangeAspect="1"/>
          </p:cNvPicPr>
          <p:nvPr/>
        </p:nvPicPr>
        <p:blipFill rotWithShape="1">
          <a:blip r:embed="rId3"/>
          <a:srcRect l="6179" r="4119" b="7374"/>
          <a:stretch/>
        </p:blipFill>
        <p:spPr>
          <a:xfrm>
            <a:off x="137020" y="742122"/>
            <a:ext cx="3495412" cy="4943061"/>
          </a:xfrm>
          <a:prstGeom prst="rect">
            <a:avLst/>
          </a:prstGeom>
        </p:spPr>
      </p:pic>
      <p:pic>
        <p:nvPicPr>
          <p:cNvPr id="5" name="Picture 4">
            <a:extLst>
              <a:ext uri="{FF2B5EF4-FFF2-40B4-BE49-F238E27FC236}">
                <a16:creationId xmlns:a16="http://schemas.microsoft.com/office/drawing/2014/main" id="{AF65B963-8751-4D73-9AF1-151853CF333B}"/>
              </a:ext>
            </a:extLst>
          </p:cNvPr>
          <p:cNvPicPr>
            <a:picLocks noChangeAspect="1"/>
          </p:cNvPicPr>
          <p:nvPr/>
        </p:nvPicPr>
        <p:blipFill rotWithShape="1">
          <a:blip r:embed="rId4"/>
          <a:srcRect l="8213" t="7941" b="3540"/>
          <a:stretch/>
        </p:blipFill>
        <p:spPr>
          <a:xfrm>
            <a:off x="3632432" y="742122"/>
            <a:ext cx="3607266" cy="4943061"/>
          </a:xfrm>
          <a:prstGeom prst="rect">
            <a:avLst/>
          </a:prstGeom>
        </p:spPr>
      </p:pic>
    </p:spTree>
    <p:extLst>
      <p:ext uri="{BB962C8B-B14F-4D97-AF65-F5344CB8AC3E}">
        <p14:creationId xmlns:p14="http://schemas.microsoft.com/office/powerpoint/2010/main" val="424711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39ADB-EF30-42D3-BDA7-B2D7CAF62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160" y="249383"/>
            <a:ext cx="8644567" cy="6385576"/>
          </a:xfrm>
          <a:prstGeom prst="rect">
            <a:avLst/>
          </a:prstGeom>
        </p:spPr>
      </p:pic>
    </p:spTree>
    <p:extLst>
      <p:ext uri="{BB962C8B-B14F-4D97-AF65-F5344CB8AC3E}">
        <p14:creationId xmlns:p14="http://schemas.microsoft.com/office/powerpoint/2010/main" val="414583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974293-C643-4ADD-B554-D30A02CC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79" y="943671"/>
            <a:ext cx="4054490" cy="4970655"/>
          </a:xfrm>
          <a:prstGeom prst="rect">
            <a:avLst/>
          </a:prstGeom>
        </p:spPr>
      </p:pic>
      <p:sp>
        <p:nvSpPr>
          <p:cNvPr id="3" name="Rectangle 2">
            <a:extLst>
              <a:ext uri="{FF2B5EF4-FFF2-40B4-BE49-F238E27FC236}">
                <a16:creationId xmlns:a16="http://schemas.microsoft.com/office/drawing/2014/main" id="{73FDCD87-D337-40B5-BEB9-E86BF33A078E}"/>
              </a:ext>
            </a:extLst>
          </p:cNvPr>
          <p:cNvSpPr/>
          <p:nvPr/>
        </p:nvSpPr>
        <p:spPr>
          <a:xfrm>
            <a:off x="4625009" y="97863"/>
            <a:ext cx="7235012" cy="5806077"/>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Greenhalgh proposes a number of features of contemporary primary care that characterize what may be called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new primary health care’</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 multi-professional team;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Proactive as well as reactive care;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Population as well as individual care;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The social and cultural context of illness;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The centrality of the patient in his or her own care;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An advocacy role;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Multiple service models; and </a:t>
            </a:r>
          </a:p>
          <a:p>
            <a:pPr marL="342900" indent="-342900">
              <a:lnSpc>
                <a:spcPct val="107000"/>
              </a:lnSpc>
              <a:spcAft>
                <a:spcPts val="800"/>
              </a:spcAf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Multiple interfaces. </a:t>
            </a:r>
            <a:endParaRPr lang="nl-B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723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4AE4A8-8C40-4BCE-8C98-1F1C17754A8D}"/>
              </a:ext>
            </a:extLst>
          </p:cNvPr>
          <p:cNvPicPr>
            <a:picLocks noChangeAspect="1"/>
          </p:cNvPicPr>
          <p:nvPr/>
        </p:nvPicPr>
        <p:blipFill rotWithShape="1">
          <a:blip r:embed="rId2"/>
          <a:srcRect t="10067" b="3271"/>
          <a:stretch/>
        </p:blipFill>
        <p:spPr>
          <a:xfrm rot="10800000">
            <a:off x="4798747" y="115954"/>
            <a:ext cx="6652590" cy="6626087"/>
          </a:xfrm>
          <a:prstGeom prst="rect">
            <a:avLst/>
          </a:prstGeom>
        </p:spPr>
      </p:pic>
      <p:pic>
        <p:nvPicPr>
          <p:cNvPr id="3" name="Picture 2">
            <a:extLst>
              <a:ext uri="{FF2B5EF4-FFF2-40B4-BE49-F238E27FC236}">
                <a16:creationId xmlns:a16="http://schemas.microsoft.com/office/drawing/2014/main" id="{99146B75-E0A1-4B67-A104-396D597EE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79" y="943671"/>
            <a:ext cx="4054490" cy="4970655"/>
          </a:xfrm>
          <a:prstGeom prst="rect">
            <a:avLst/>
          </a:prstGeom>
        </p:spPr>
      </p:pic>
    </p:spTree>
    <p:extLst>
      <p:ext uri="{BB962C8B-B14F-4D97-AF65-F5344CB8AC3E}">
        <p14:creationId xmlns:p14="http://schemas.microsoft.com/office/powerpoint/2010/main" val="37562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BC5CE-8FE4-4F34-B6A8-723E5ECEA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131" y="134933"/>
            <a:ext cx="5145060" cy="6365173"/>
          </a:xfrm>
          <a:prstGeom prst="rect">
            <a:avLst/>
          </a:prstGeom>
        </p:spPr>
      </p:pic>
    </p:spTree>
    <p:extLst>
      <p:ext uri="{BB962C8B-B14F-4D97-AF65-F5344CB8AC3E}">
        <p14:creationId xmlns:p14="http://schemas.microsoft.com/office/powerpoint/2010/main" val="220795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C1BBD-C95B-4DB6-84F3-45986A8210C0}"/>
              </a:ext>
            </a:extLst>
          </p:cNvPr>
          <p:cNvPicPr>
            <a:picLocks noChangeAspect="1"/>
          </p:cNvPicPr>
          <p:nvPr/>
        </p:nvPicPr>
        <p:blipFill>
          <a:blip r:embed="rId2"/>
          <a:stretch>
            <a:fillRect/>
          </a:stretch>
        </p:blipFill>
        <p:spPr>
          <a:xfrm>
            <a:off x="916949" y="1574800"/>
            <a:ext cx="10358102" cy="3708400"/>
          </a:xfrm>
          <a:prstGeom prst="rect">
            <a:avLst/>
          </a:prstGeom>
        </p:spPr>
      </p:pic>
      <p:sp>
        <p:nvSpPr>
          <p:cNvPr id="3" name="TextBox 2">
            <a:extLst>
              <a:ext uri="{FF2B5EF4-FFF2-40B4-BE49-F238E27FC236}">
                <a16:creationId xmlns:a16="http://schemas.microsoft.com/office/drawing/2014/main" id="{D43786DF-5AFC-41A4-887E-608A07BF4BFD}"/>
              </a:ext>
            </a:extLst>
          </p:cNvPr>
          <p:cNvSpPr txBox="1"/>
          <p:nvPr/>
        </p:nvSpPr>
        <p:spPr>
          <a:xfrm>
            <a:off x="1166070" y="465651"/>
            <a:ext cx="9529893" cy="584775"/>
          </a:xfrm>
          <a:prstGeom prst="rect">
            <a:avLst/>
          </a:prstGeom>
          <a:noFill/>
        </p:spPr>
        <p:txBody>
          <a:bodyPr wrap="square" rtlCol="0">
            <a:spAutoFit/>
          </a:bodyPr>
          <a:lstStyle/>
          <a:p>
            <a:pPr algn="ctr"/>
            <a:r>
              <a:rPr lang="nl-BE" sz="3200" dirty="0">
                <a:solidFill>
                  <a:srgbClr val="0070C0"/>
                </a:solidFill>
              </a:rPr>
              <a:t>The North </a:t>
            </a:r>
            <a:r>
              <a:rPr lang="nl-BE" sz="3200" dirty="0" err="1">
                <a:solidFill>
                  <a:srgbClr val="0070C0"/>
                </a:solidFill>
              </a:rPr>
              <a:t>can</a:t>
            </a:r>
            <a:r>
              <a:rPr lang="nl-BE" sz="3200" dirty="0">
                <a:solidFill>
                  <a:srgbClr val="0070C0"/>
                </a:solidFill>
              </a:rPr>
              <a:t> </a:t>
            </a:r>
            <a:r>
              <a:rPr lang="nl-BE" sz="3200" dirty="0" err="1">
                <a:solidFill>
                  <a:srgbClr val="0070C0"/>
                </a:solidFill>
              </a:rPr>
              <a:t>learn</a:t>
            </a:r>
            <a:r>
              <a:rPr lang="nl-BE" sz="3200" dirty="0">
                <a:solidFill>
                  <a:srgbClr val="0070C0"/>
                </a:solidFill>
              </a:rPr>
              <a:t> </a:t>
            </a:r>
            <a:r>
              <a:rPr lang="nl-BE" sz="3200" dirty="0" err="1">
                <a:solidFill>
                  <a:srgbClr val="0070C0"/>
                </a:solidFill>
              </a:rPr>
              <a:t>from</a:t>
            </a:r>
            <a:r>
              <a:rPr lang="nl-BE" sz="3200" dirty="0">
                <a:solidFill>
                  <a:srgbClr val="0070C0"/>
                </a:solidFill>
              </a:rPr>
              <a:t> </a:t>
            </a:r>
            <a:r>
              <a:rPr lang="nl-BE" sz="3200" dirty="0" err="1">
                <a:solidFill>
                  <a:srgbClr val="0070C0"/>
                </a:solidFill>
              </a:rPr>
              <a:t>the</a:t>
            </a:r>
            <a:r>
              <a:rPr lang="nl-BE" sz="3200" dirty="0">
                <a:solidFill>
                  <a:srgbClr val="0070C0"/>
                </a:solidFill>
              </a:rPr>
              <a:t> South !</a:t>
            </a:r>
          </a:p>
        </p:txBody>
      </p:sp>
    </p:spTree>
    <p:extLst>
      <p:ext uri="{BB962C8B-B14F-4D97-AF65-F5344CB8AC3E}">
        <p14:creationId xmlns:p14="http://schemas.microsoft.com/office/powerpoint/2010/main" val="365460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25FC3-1ACE-47B5-A41F-43F0D9CD8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38" y="1814056"/>
            <a:ext cx="5025704" cy="4073518"/>
          </a:xfrm>
          <a:prstGeom prst="rect">
            <a:avLst/>
          </a:prstGeom>
        </p:spPr>
      </p:pic>
      <p:sp>
        <p:nvSpPr>
          <p:cNvPr id="2" name="Title 1">
            <a:extLst>
              <a:ext uri="{FF2B5EF4-FFF2-40B4-BE49-F238E27FC236}">
                <a16:creationId xmlns:a16="http://schemas.microsoft.com/office/drawing/2014/main" id="{AF3F5814-A6F4-40B8-AE00-727C1E68A898}"/>
              </a:ext>
            </a:extLst>
          </p:cNvPr>
          <p:cNvSpPr>
            <a:spLocks noGrp="1"/>
          </p:cNvSpPr>
          <p:nvPr>
            <p:ph type="title"/>
          </p:nvPr>
        </p:nvSpPr>
        <p:spPr>
          <a:xfrm>
            <a:off x="662031" y="155400"/>
            <a:ext cx="10515600" cy="884835"/>
          </a:xfrm>
        </p:spPr>
        <p:txBody>
          <a:bodyPr>
            <a:normAutofit fontScale="90000"/>
          </a:bodyPr>
          <a:lstStyle/>
          <a:p>
            <a:r>
              <a:rPr lang="nl-BE" sz="3600" dirty="0"/>
              <a:t>Universal Health </a:t>
            </a:r>
            <a:r>
              <a:rPr lang="nl-BE" sz="3600" dirty="0" err="1"/>
              <a:t>Coverage</a:t>
            </a:r>
            <a:r>
              <a:rPr lang="nl-BE" sz="3600" dirty="0"/>
              <a:t> and </a:t>
            </a:r>
            <a:r>
              <a:rPr lang="nl-BE" sz="3600" dirty="0" err="1"/>
              <a:t>Primary</a:t>
            </a:r>
            <a:r>
              <a:rPr lang="nl-BE" sz="3600" dirty="0"/>
              <a:t> Health Care </a:t>
            </a:r>
            <a:br>
              <a:rPr lang="nl-BE" sz="3600" dirty="0"/>
            </a:br>
            <a:r>
              <a:rPr lang="nl-BE" sz="3600" i="1" dirty="0" err="1">
                <a:solidFill>
                  <a:srgbClr val="0070C0"/>
                </a:solidFill>
              </a:rPr>
              <a:t>Un</a:t>
            </a:r>
            <a:r>
              <a:rPr lang="nl-BE" sz="3600" i="1" dirty="0">
                <a:solidFill>
                  <a:srgbClr val="0070C0"/>
                </a:solidFill>
              </a:rPr>
              <a:t> </a:t>
            </a:r>
            <a:r>
              <a:rPr lang="nl-BE" sz="3600" i="1" dirty="0" err="1">
                <a:solidFill>
                  <a:srgbClr val="0070C0"/>
                </a:solidFill>
              </a:rPr>
              <a:t>même</a:t>
            </a:r>
            <a:r>
              <a:rPr lang="nl-BE" sz="3600" i="1" dirty="0">
                <a:solidFill>
                  <a:srgbClr val="0070C0"/>
                </a:solidFill>
              </a:rPr>
              <a:t> </a:t>
            </a:r>
            <a:r>
              <a:rPr lang="nl-BE" sz="3600" i="1" dirty="0" err="1">
                <a:solidFill>
                  <a:srgbClr val="0070C0"/>
                </a:solidFill>
              </a:rPr>
              <a:t>combat</a:t>
            </a:r>
            <a:r>
              <a:rPr lang="nl-BE" sz="3600" i="1" dirty="0">
                <a:solidFill>
                  <a:srgbClr val="0070C0"/>
                </a:solidFill>
              </a:rPr>
              <a:t>?  </a:t>
            </a:r>
            <a:r>
              <a:rPr lang="nl-BE" sz="3600" dirty="0">
                <a:solidFill>
                  <a:srgbClr val="0070C0"/>
                </a:solidFill>
              </a:rPr>
              <a:t>Yes, but…</a:t>
            </a:r>
          </a:p>
        </p:txBody>
      </p:sp>
      <p:pic>
        <p:nvPicPr>
          <p:cNvPr id="6" name="Picture 2" descr="\\WIMS\HQ\GVA11\Home\cl-HSS\Dept-HDS\t-HGS\montenegroh\Desktop\SDStrategy\PCIHS Strategy Apr 2014\Diagram-01[2].jpg">
            <a:extLst>
              <a:ext uri="{FF2B5EF4-FFF2-40B4-BE49-F238E27FC236}">
                <a16:creationId xmlns:a16="http://schemas.microsoft.com/office/drawing/2014/main" id="{DB16DBFA-3BFC-4D5C-A989-01CF2A2F4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48" b="4504"/>
          <a:stretch/>
        </p:blipFill>
        <p:spPr bwMode="auto">
          <a:xfrm>
            <a:off x="5368954" y="1098958"/>
            <a:ext cx="6694415" cy="478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4C01CF37-C5D9-4465-85E6-91457180A1CC}"/>
              </a:ext>
            </a:extLst>
          </p:cNvPr>
          <p:cNvSpPr txBox="1">
            <a:spLocks noChangeArrowheads="1"/>
          </p:cNvSpPr>
          <p:nvPr/>
        </p:nvSpPr>
        <p:spPr bwMode="auto">
          <a:xfrm>
            <a:off x="5919831" y="6041579"/>
            <a:ext cx="5900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BE" altLang="nl-BE" sz="1600" dirty="0">
                <a:solidFill>
                  <a:srgbClr val="0070C0"/>
                </a:solidFill>
              </a:rPr>
              <a:t>People-</a:t>
            </a:r>
            <a:r>
              <a:rPr lang="nl-BE" altLang="nl-BE" sz="1600" dirty="0" err="1">
                <a:solidFill>
                  <a:srgbClr val="0070C0"/>
                </a:solidFill>
              </a:rPr>
              <a:t>Centered</a:t>
            </a:r>
            <a:r>
              <a:rPr lang="nl-BE" altLang="nl-BE" sz="1600" dirty="0">
                <a:solidFill>
                  <a:srgbClr val="0070C0"/>
                </a:solidFill>
              </a:rPr>
              <a:t> and </a:t>
            </a:r>
            <a:r>
              <a:rPr lang="nl-BE" altLang="nl-BE" sz="1600" dirty="0" err="1">
                <a:solidFill>
                  <a:srgbClr val="0070C0"/>
                </a:solidFill>
              </a:rPr>
              <a:t>Integrated</a:t>
            </a:r>
            <a:r>
              <a:rPr lang="nl-BE" altLang="nl-BE" sz="1600" dirty="0">
                <a:solidFill>
                  <a:srgbClr val="0070C0"/>
                </a:solidFill>
              </a:rPr>
              <a:t> Health Systems (WHO 2014)</a:t>
            </a:r>
            <a:endParaRPr lang="nl-BE" altLang="nl-BE" sz="1600" dirty="0"/>
          </a:p>
        </p:txBody>
      </p:sp>
    </p:spTree>
    <p:extLst>
      <p:ext uri="{BB962C8B-B14F-4D97-AF65-F5344CB8AC3E}">
        <p14:creationId xmlns:p14="http://schemas.microsoft.com/office/powerpoint/2010/main" val="363951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880C66-7E37-4955-B800-62391F3F6618}"/>
              </a:ext>
            </a:extLst>
          </p:cNvPr>
          <p:cNvPicPr>
            <a:picLocks noChangeAspect="1"/>
          </p:cNvPicPr>
          <p:nvPr/>
        </p:nvPicPr>
        <p:blipFill>
          <a:blip r:embed="rId2"/>
          <a:stretch>
            <a:fillRect/>
          </a:stretch>
        </p:blipFill>
        <p:spPr>
          <a:xfrm>
            <a:off x="418834" y="171191"/>
            <a:ext cx="11059493" cy="4729655"/>
          </a:xfrm>
          <a:prstGeom prst="rect">
            <a:avLst/>
          </a:prstGeom>
        </p:spPr>
      </p:pic>
      <p:pic>
        <p:nvPicPr>
          <p:cNvPr id="3" name="Picture 2">
            <a:extLst>
              <a:ext uri="{FF2B5EF4-FFF2-40B4-BE49-F238E27FC236}">
                <a16:creationId xmlns:a16="http://schemas.microsoft.com/office/drawing/2014/main" id="{705D8080-3C34-4725-AACD-2812EDC5B56F}"/>
              </a:ext>
            </a:extLst>
          </p:cNvPr>
          <p:cNvPicPr>
            <a:picLocks noChangeAspect="1"/>
          </p:cNvPicPr>
          <p:nvPr/>
        </p:nvPicPr>
        <p:blipFill>
          <a:blip r:embed="rId3"/>
          <a:stretch>
            <a:fillRect/>
          </a:stretch>
        </p:blipFill>
        <p:spPr>
          <a:xfrm>
            <a:off x="2188285" y="5180031"/>
            <a:ext cx="6564922" cy="1128490"/>
          </a:xfrm>
          <a:prstGeom prst="rect">
            <a:avLst/>
          </a:prstGeom>
          <a:solidFill>
            <a:schemeClr val="tx2">
              <a:lumMod val="40000"/>
              <a:lumOff val="60000"/>
            </a:schemeClr>
          </a:solidFill>
          <a:ln>
            <a:solidFill>
              <a:srgbClr val="C00000"/>
            </a:solidFill>
          </a:ln>
        </p:spPr>
      </p:pic>
      <p:sp>
        <p:nvSpPr>
          <p:cNvPr id="4" name="TextBox 3">
            <a:extLst>
              <a:ext uri="{FF2B5EF4-FFF2-40B4-BE49-F238E27FC236}">
                <a16:creationId xmlns:a16="http://schemas.microsoft.com/office/drawing/2014/main" id="{5305556B-92AC-4D4D-A3BA-8B583EE06EFF}"/>
              </a:ext>
            </a:extLst>
          </p:cNvPr>
          <p:cNvSpPr txBox="1"/>
          <p:nvPr/>
        </p:nvSpPr>
        <p:spPr>
          <a:xfrm>
            <a:off x="5092117" y="5863905"/>
            <a:ext cx="3556933" cy="369332"/>
          </a:xfrm>
          <a:prstGeom prst="rect">
            <a:avLst/>
          </a:prstGeom>
          <a:solidFill>
            <a:schemeClr val="bg1"/>
          </a:solidFill>
        </p:spPr>
        <p:txBody>
          <a:bodyPr wrap="square" rtlCol="0">
            <a:spAutoFit/>
          </a:bodyPr>
          <a:lstStyle/>
          <a:p>
            <a:endParaRPr lang="nl-BE" dirty="0"/>
          </a:p>
        </p:txBody>
      </p:sp>
    </p:spTree>
    <p:extLst>
      <p:ext uri="{BB962C8B-B14F-4D97-AF65-F5344CB8AC3E}">
        <p14:creationId xmlns:p14="http://schemas.microsoft.com/office/powerpoint/2010/main" val="261943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460B3-AD5F-4EEE-B526-462D7D209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7" y="420901"/>
            <a:ext cx="6560190" cy="4762221"/>
          </a:xfrm>
          <a:prstGeom prst="rect">
            <a:avLst/>
          </a:prstGeom>
        </p:spPr>
      </p:pic>
      <p:sp>
        <p:nvSpPr>
          <p:cNvPr id="4" name="TextBox 3">
            <a:extLst>
              <a:ext uri="{FF2B5EF4-FFF2-40B4-BE49-F238E27FC236}">
                <a16:creationId xmlns:a16="http://schemas.microsoft.com/office/drawing/2014/main" id="{09599B4C-767A-4996-B90F-124007E18159}"/>
              </a:ext>
            </a:extLst>
          </p:cNvPr>
          <p:cNvSpPr txBox="1"/>
          <p:nvPr/>
        </p:nvSpPr>
        <p:spPr>
          <a:xfrm>
            <a:off x="245429" y="5443181"/>
            <a:ext cx="6807566" cy="923330"/>
          </a:xfrm>
          <a:prstGeom prst="rect">
            <a:avLst/>
          </a:prstGeom>
          <a:noFill/>
        </p:spPr>
        <p:txBody>
          <a:bodyPr wrap="square" rtlCol="0">
            <a:spAutoFit/>
          </a:bodyPr>
          <a:lstStyle/>
          <a:p>
            <a:pPr algn="just"/>
            <a:r>
              <a:rPr lang="nl-BE" dirty="0"/>
              <a:t>Dr </a:t>
            </a:r>
            <a:r>
              <a:rPr lang="nl-BE" dirty="0" err="1">
                <a:solidFill>
                  <a:srgbClr val="0070C0"/>
                </a:solidFill>
              </a:rPr>
              <a:t>Halfdan</a:t>
            </a:r>
            <a:r>
              <a:rPr lang="nl-BE" dirty="0">
                <a:solidFill>
                  <a:srgbClr val="0070C0"/>
                </a:solidFill>
              </a:rPr>
              <a:t> Mahler</a:t>
            </a:r>
            <a:r>
              <a:rPr lang="nl-BE" dirty="0"/>
              <a:t>, WHO director-</a:t>
            </a:r>
            <a:r>
              <a:rPr lang="nl-BE" dirty="0" err="1"/>
              <a:t>general</a:t>
            </a:r>
            <a:r>
              <a:rPr lang="nl-BE" dirty="0"/>
              <a:t> at </a:t>
            </a:r>
            <a:r>
              <a:rPr lang="nl-BE" dirty="0" err="1"/>
              <a:t>the</a:t>
            </a:r>
            <a:r>
              <a:rPr lang="nl-BE" dirty="0"/>
              <a:t> time of </a:t>
            </a:r>
            <a:r>
              <a:rPr lang="nl-BE" dirty="0" err="1"/>
              <a:t>the</a:t>
            </a:r>
            <a:r>
              <a:rPr lang="nl-BE" dirty="0"/>
              <a:t> 1978 conference on </a:t>
            </a:r>
            <a:r>
              <a:rPr lang="nl-BE" dirty="0" err="1"/>
              <a:t>Primary</a:t>
            </a:r>
            <a:r>
              <a:rPr lang="nl-BE" dirty="0"/>
              <a:t> Health Care, sits at </a:t>
            </a:r>
            <a:r>
              <a:rPr lang="nl-BE" dirty="0" err="1"/>
              <a:t>the</a:t>
            </a:r>
            <a:r>
              <a:rPr lang="nl-BE" dirty="0"/>
              <a:t> podium of </a:t>
            </a:r>
            <a:r>
              <a:rPr lang="nl-BE" dirty="0" err="1"/>
              <a:t>the</a:t>
            </a:r>
            <a:r>
              <a:rPr lang="nl-BE" dirty="0"/>
              <a:t> Lenin </a:t>
            </a:r>
            <a:r>
              <a:rPr lang="nl-BE" dirty="0" err="1"/>
              <a:t>Convention</a:t>
            </a:r>
            <a:r>
              <a:rPr lang="nl-BE" dirty="0"/>
              <a:t> Center </a:t>
            </a:r>
            <a:r>
              <a:rPr lang="nl-BE" dirty="0" err="1"/>
              <a:t>with</a:t>
            </a:r>
            <a:r>
              <a:rPr lang="nl-BE" dirty="0"/>
              <a:t> US Senator </a:t>
            </a:r>
            <a:r>
              <a:rPr lang="nl-BE" dirty="0">
                <a:solidFill>
                  <a:srgbClr val="0070C0"/>
                </a:solidFill>
              </a:rPr>
              <a:t>Edward Kennedy </a:t>
            </a:r>
            <a:r>
              <a:rPr lang="nl-BE" dirty="0"/>
              <a:t>at his side.</a:t>
            </a:r>
          </a:p>
        </p:txBody>
      </p:sp>
      <p:pic>
        <p:nvPicPr>
          <p:cNvPr id="5" name="Picture 4">
            <a:extLst>
              <a:ext uri="{FF2B5EF4-FFF2-40B4-BE49-F238E27FC236}">
                <a16:creationId xmlns:a16="http://schemas.microsoft.com/office/drawing/2014/main" id="{4FC526A8-FEEF-4626-B228-AAAD7E5DF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872" y="420901"/>
            <a:ext cx="3952663" cy="3952663"/>
          </a:xfrm>
          <a:prstGeom prst="rect">
            <a:avLst/>
          </a:prstGeom>
        </p:spPr>
      </p:pic>
      <p:sp>
        <p:nvSpPr>
          <p:cNvPr id="6" name="TextBox 5">
            <a:extLst>
              <a:ext uri="{FF2B5EF4-FFF2-40B4-BE49-F238E27FC236}">
                <a16:creationId xmlns:a16="http://schemas.microsoft.com/office/drawing/2014/main" id="{E42DF992-F973-401C-9E94-6F1775242BB0}"/>
              </a:ext>
            </a:extLst>
          </p:cNvPr>
          <p:cNvSpPr txBox="1"/>
          <p:nvPr/>
        </p:nvSpPr>
        <p:spPr>
          <a:xfrm>
            <a:off x="7456872" y="4519851"/>
            <a:ext cx="3952663" cy="1477328"/>
          </a:xfrm>
          <a:prstGeom prst="rect">
            <a:avLst/>
          </a:prstGeom>
          <a:noFill/>
        </p:spPr>
        <p:txBody>
          <a:bodyPr wrap="square" rtlCol="0">
            <a:spAutoFit/>
          </a:bodyPr>
          <a:lstStyle/>
          <a:p>
            <a:pPr algn="just"/>
            <a:r>
              <a:rPr lang="nl-BE" dirty="0"/>
              <a:t>The late Professor Dr </a:t>
            </a:r>
            <a:r>
              <a:rPr lang="nl-BE" dirty="0">
                <a:solidFill>
                  <a:srgbClr val="0070C0"/>
                </a:solidFill>
              </a:rPr>
              <a:t>Harry Van Balen</a:t>
            </a:r>
            <a:r>
              <a:rPr lang="nl-BE" dirty="0"/>
              <a:t>, </a:t>
            </a:r>
            <a:r>
              <a:rPr lang="nl-BE" dirty="0" err="1"/>
              <a:t>former</a:t>
            </a:r>
            <a:r>
              <a:rPr lang="nl-BE" dirty="0"/>
              <a:t> co-director of </a:t>
            </a:r>
            <a:r>
              <a:rPr lang="nl-BE" dirty="0" err="1"/>
              <a:t>the</a:t>
            </a:r>
            <a:r>
              <a:rPr lang="nl-BE" dirty="0"/>
              <a:t> Public Health </a:t>
            </a:r>
            <a:r>
              <a:rPr lang="nl-BE" dirty="0" err="1"/>
              <a:t>department</a:t>
            </a:r>
            <a:r>
              <a:rPr lang="nl-BE" dirty="0"/>
              <a:t> at ITM, and participant at </a:t>
            </a:r>
            <a:r>
              <a:rPr lang="nl-BE" dirty="0" err="1"/>
              <a:t>the</a:t>
            </a:r>
            <a:r>
              <a:rPr lang="nl-BE" dirty="0"/>
              <a:t> 1978 Alma-Ata conference in </a:t>
            </a:r>
            <a:r>
              <a:rPr lang="nl-BE" dirty="0" err="1"/>
              <a:t>the</a:t>
            </a:r>
            <a:r>
              <a:rPr lang="nl-BE" dirty="0"/>
              <a:t> </a:t>
            </a:r>
            <a:r>
              <a:rPr lang="nl-BE" dirty="0" err="1"/>
              <a:t>Soviet</a:t>
            </a:r>
            <a:r>
              <a:rPr lang="nl-BE" dirty="0"/>
              <a:t> Union </a:t>
            </a:r>
          </a:p>
        </p:txBody>
      </p:sp>
    </p:spTree>
    <p:extLst>
      <p:ext uri="{BB962C8B-B14F-4D97-AF65-F5344CB8AC3E}">
        <p14:creationId xmlns:p14="http://schemas.microsoft.com/office/powerpoint/2010/main" val="236502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id="{44448C9C-8462-4DA5-9E69-9B2185AE03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033" y="1362031"/>
            <a:ext cx="5181600" cy="4002338"/>
          </a:xfrm>
        </p:spPr>
      </p:pic>
      <p:grpSp>
        <p:nvGrpSpPr>
          <p:cNvPr id="5" name="Group 4">
            <a:extLst>
              <a:ext uri="{FF2B5EF4-FFF2-40B4-BE49-F238E27FC236}">
                <a16:creationId xmlns:a16="http://schemas.microsoft.com/office/drawing/2014/main" id="{7DDBAAB1-B685-4E20-ABC3-A4BEB33C5B8D}"/>
              </a:ext>
            </a:extLst>
          </p:cNvPr>
          <p:cNvGrpSpPr/>
          <p:nvPr/>
        </p:nvGrpSpPr>
        <p:grpSpPr>
          <a:xfrm>
            <a:off x="5939674" y="361758"/>
            <a:ext cx="5998507" cy="707886"/>
            <a:chOff x="2626023" y="936696"/>
            <a:chExt cx="6107489" cy="707886"/>
          </a:xfrm>
        </p:grpSpPr>
        <p:grpSp>
          <p:nvGrpSpPr>
            <p:cNvPr id="6" name="Group 1">
              <a:extLst>
                <a:ext uri="{FF2B5EF4-FFF2-40B4-BE49-F238E27FC236}">
                  <a16:creationId xmlns:a16="http://schemas.microsoft.com/office/drawing/2014/main" id="{6A8E3820-28AE-4D17-A71B-05CC4C0C37FE}"/>
                </a:ext>
              </a:extLst>
            </p:cNvPr>
            <p:cNvGrpSpPr>
              <a:grpSpLocks/>
            </p:cNvGrpSpPr>
            <p:nvPr/>
          </p:nvGrpSpPr>
          <p:grpSpPr bwMode="auto">
            <a:xfrm>
              <a:off x="2626023" y="986643"/>
              <a:ext cx="421977" cy="457200"/>
              <a:chOff x="1775" y="74"/>
              <a:chExt cx="446" cy="468"/>
            </a:xfrm>
          </p:grpSpPr>
          <p:grpSp>
            <p:nvGrpSpPr>
              <p:cNvPr id="8" name="Group 57">
                <a:extLst>
                  <a:ext uri="{FF2B5EF4-FFF2-40B4-BE49-F238E27FC236}">
                    <a16:creationId xmlns:a16="http://schemas.microsoft.com/office/drawing/2014/main" id="{474821E2-953A-49BE-AC00-BFE14851C2B9}"/>
                  </a:ext>
                </a:extLst>
              </p:cNvPr>
              <p:cNvGrpSpPr>
                <a:grpSpLocks/>
              </p:cNvGrpSpPr>
              <p:nvPr/>
            </p:nvGrpSpPr>
            <p:grpSpPr bwMode="auto">
              <a:xfrm>
                <a:off x="2075" y="383"/>
                <a:ext cx="2" cy="2"/>
                <a:chOff x="2075" y="383"/>
                <a:chExt cx="2" cy="2"/>
              </a:xfrm>
            </p:grpSpPr>
            <p:sp>
              <p:nvSpPr>
                <p:cNvPr id="64" name="Freeform 58">
                  <a:extLst>
                    <a:ext uri="{FF2B5EF4-FFF2-40B4-BE49-F238E27FC236}">
                      <a16:creationId xmlns:a16="http://schemas.microsoft.com/office/drawing/2014/main" id="{811ABD3A-E33A-43E0-BAEC-5AC612AA1088}"/>
                    </a:ext>
                  </a:extLst>
                </p:cNvPr>
                <p:cNvSpPr>
                  <a:spLocks/>
                </p:cNvSpPr>
                <p:nvPr/>
              </p:nvSpPr>
              <p:spPr bwMode="auto">
                <a:xfrm>
                  <a:off x="2075" y="383"/>
                  <a:ext cx="2" cy="2"/>
                </a:xfrm>
                <a:custGeom>
                  <a:avLst/>
                  <a:gdLst/>
                  <a:ahLst/>
                  <a:cxnLst>
                    <a:cxn ang="0">
                      <a:pos x="0" y="0"/>
                    </a:cxn>
                    <a:cxn ang="0">
                      <a:pos x="0" y="0"/>
                    </a:cxn>
                  </a:cxnLst>
                  <a:rect l="0" t="0" r="r" b="b"/>
                  <a:pathLst>
                    <a:path>
                      <a:moveTo>
                        <a:pt x="0" y="0"/>
                      </a:moveTo>
                      <a:lnTo>
                        <a:pt x="0"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 name="Group 54">
                <a:extLst>
                  <a:ext uri="{FF2B5EF4-FFF2-40B4-BE49-F238E27FC236}">
                    <a16:creationId xmlns:a16="http://schemas.microsoft.com/office/drawing/2014/main" id="{7452F683-462F-4509-B05B-82004DF67150}"/>
                  </a:ext>
                </a:extLst>
              </p:cNvPr>
              <p:cNvGrpSpPr>
                <a:grpSpLocks/>
              </p:cNvGrpSpPr>
              <p:nvPr/>
            </p:nvGrpSpPr>
            <p:grpSpPr bwMode="auto">
              <a:xfrm>
                <a:off x="1923" y="130"/>
                <a:ext cx="151" cy="253"/>
                <a:chOff x="1923" y="130"/>
                <a:chExt cx="151" cy="253"/>
              </a:xfrm>
            </p:grpSpPr>
            <p:sp>
              <p:nvSpPr>
                <p:cNvPr id="62" name="Freeform 56">
                  <a:extLst>
                    <a:ext uri="{FF2B5EF4-FFF2-40B4-BE49-F238E27FC236}">
                      <a16:creationId xmlns:a16="http://schemas.microsoft.com/office/drawing/2014/main" id="{A1BB9222-2000-44A0-808A-711BDD7573DD}"/>
                    </a:ext>
                  </a:extLst>
                </p:cNvPr>
                <p:cNvSpPr>
                  <a:spLocks/>
                </p:cNvSpPr>
                <p:nvPr/>
              </p:nvSpPr>
              <p:spPr bwMode="auto">
                <a:xfrm>
                  <a:off x="1923" y="130"/>
                  <a:ext cx="151" cy="253"/>
                </a:xfrm>
                <a:custGeom>
                  <a:avLst/>
                  <a:gdLst>
                    <a:gd name="T0" fmla="+- 0 2074 1923"/>
                    <a:gd name="T1" fmla="*/ T0 w 151"/>
                    <a:gd name="T2" fmla="+- 0 322 130"/>
                    <a:gd name="T3" fmla="*/ 322 h 253"/>
                    <a:gd name="T4" fmla="+- 0 1998 1923"/>
                    <a:gd name="T5" fmla="*/ T4 w 151"/>
                    <a:gd name="T6" fmla="+- 0 322 130"/>
                    <a:gd name="T7" fmla="*/ 322 h 253"/>
                    <a:gd name="T8" fmla="+- 0 2070 1923"/>
                    <a:gd name="T9" fmla="*/ T8 w 151"/>
                    <a:gd name="T10" fmla="+- 0 380 130"/>
                    <a:gd name="T11" fmla="*/ 380 h 253"/>
                    <a:gd name="T12" fmla="+- 0 2074 1923"/>
                    <a:gd name="T13" fmla="*/ T12 w 151"/>
                    <a:gd name="T14" fmla="+- 0 383 130"/>
                    <a:gd name="T15" fmla="*/ 383 h 253"/>
                    <a:gd name="T16" fmla="+- 0 2074 1923"/>
                    <a:gd name="T17" fmla="*/ T16 w 151"/>
                    <a:gd name="T18" fmla="+- 0 322 130"/>
                    <a:gd name="T19" fmla="*/ 322 h 253"/>
                  </a:gdLst>
                  <a:ahLst/>
                  <a:cxnLst>
                    <a:cxn ang="0">
                      <a:pos x="T1" y="T3"/>
                    </a:cxn>
                    <a:cxn ang="0">
                      <a:pos x="T5" y="T7"/>
                    </a:cxn>
                    <a:cxn ang="0">
                      <a:pos x="T9" y="T11"/>
                    </a:cxn>
                    <a:cxn ang="0">
                      <a:pos x="T13" y="T15"/>
                    </a:cxn>
                    <a:cxn ang="0">
                      <a:pos x="T17" y="T19"/>
                    </a:cxn>
                  </a:cxnLst>
                  <a:rect l="0" t="0" r="r" b="b"/>
                  <a:pathLst>
                    <a:path w="151" h="253">
                      <a:moveTo>
                        <a:pt x="151" y="192"/>
                      </a:moveTo>
                      <a:lnTo>
                        <a:pt x="75" y="192"/>
                      </a:lnTo>
                      <a:lnTo>
                        <a:pt x="147" y="250"/>
                      </a:lnTo>
                      <a:lnTo>
                        <a:pt x="151" y="253"/>
                      </a:lnTo>
                      <a:lnTo>
                        <a:pt x="151" y="19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55">
                  <a:extLst>
                    <a:ext uri="{FF2B5EF4-FFF2-40B4-BE49-F238E27FC236}">
                      <a16:creationId xmlns:a16="http://schemas.microsoft.com/office/drawing/2014/main" id="{E970C831-E874-4EDE-AB98-AEDD4EB64F07}"/>
                    </a:ext>
                  </a:extLst>
                </p:cNvPr>
                <p:cNvSpPr>
                  <a:spLocks/>
                </p:cNvSpPr>
                <p:nvPr/>
              </p:nvSpPr>
              <p:spPr bwMode="auto">
                <a:xfrm>
                  <a:off x="1923" y="130"/>
                  <a:ext cx="151" cy="253"/>
                </a:xfrm>
                <a:custGeom>
                  <a:avLst/>
                  <a:gdLst>
                    <a:gd name="T0" fmla="+- 0 2009 1923"/>
                    <a:gd name="T1" fmla="*/ T0 w 151"/>
                    <a:gd name="T2" fmla="+- 0 130 130"/>
                    <a:gd name="T3" fmla="*/ 130 h 253"/>
                    <a:gd name="T4" fmla="+- 0 1998 1923"/>
                    <a:gd name="T5" fmla="*/ T4 w 151"/>
                    <a:gd name="T6" fmla="+- 0 130 130"/>
                    <a:gd name="T7" fmla="*/ 130 h 253"/>
                    <a:gd name="T8" fmla="+- 0 1978 1923"/>
                    <a:gd name="T9" fmla="*/ T8 w 151"/>
                    <a:gd name="T10" fmla="+- 0 131 130"/>
                    <a:gd name="T11" fmla="*/ 131 h 253"/>
                    <a:gd name="T12" fmla="+- 0 1923 1923"/>
                    <a:gd name="T13" fmla="*/ T12 w 151"/>
                    <a:gd name="T14" fmla="+- 0 153 130"/>
                    <a:gd name="T15" fmla="*/ 153 h 253"/>
                    <a:gd name="T16" fmla="+- 0 1923 1923"/>
                    <a:gd name="T17" fmla="*/ T16 w 151"/>
                    <a:gd name="T18" fmla="+- 0 383 130"/>
                    <a:gd name="T19" fmla="*/ 383 h 253"/>
                    <a:gd name="T20" fmla="+- 0 1998 1923"/>
                    <a:gd name="T21" fmla="*/ T20 w 151"/>
                    <a:gd name="T22" fmla="+- 0 322 130"/>
                    <a:gd name="T23" fmla="*/ 322 h 253"/>
                    <a:gd name="T24" fmla="+- 0 2074 1923"/>
                    <a:gd name="T25" fmla="*/ T24 w 151"/>
                    <a:gd name="T26" fmla="+- 0 322 130"/>
                    <a:gd name="T27" fmla="*/ 322 h 253"/>
                    <a:gd name="T28" fmla="+- 0 2075 1923"/>
                    <a:gd name="T29" fmla="*/ T28 w 151"/>
                    <a:gd name="T30" fmla="+- 0 154 130"/>
                    <a:gd name="T31" fmla="*/ 154 h 253"/>
                    <a:gd name="T32" fmla="+- 0 2020 1923"/>
                    <a:gd name="T33" fmla="*/ T32 w 151"/>
                    <a:gd name="T34" fmla="+- 0 131 130"/>
                    <a:gd name="T35" fmla="*/ 131 h 253"/>
                    <a:gd name="T36" fmla="+- 0 2009 1923"/>
                    <a:gd name="T37" fmla="*/ T36 w 151"/>
                    <a:gd name="T38" fmla="+- 0 130 130"/>
                    <a:gd name="T39" fmla="*/ 130 h 2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1" h="253">
                      <a:moveTo>
                        <a:pt x="86" y="0"/>
                      </a:moveTo>
                      <a:lnTo>
                        <a:pt x="75" y="0"/>
                      </a:lnTo>
                      <a:lnTo>
                        <a:pt x="55" y="1"/>
                      </a:lnTo>
                      <a:lnTo>
                        <a:pt x="0" y="23"/>
                      </a:lnTo>
                      <a:lnTo>
                        <a:pt x="0" y="253"/>
                      </a:lnTo>
                      <a:lnTo>
                        <a:pt x="75" y="192"/>
                      </a:lnTo>
                      <a:lnTo>
                        <a:pt x="151" y="192"/>
                      </a:lnTo>
                      <a:lnTo>
                        <a:pt x="152" y="24"/>
                      </a:lnTo>
                      <a:lnTo>
                        <a:pt x="97" y="1"/>
                      </a:lnTo>
                      <a:lnTo>
                        <a:pt x="8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0" name="Group 49">
                <a:extLst>
                  <a:ext uri="{FF2B5EF4-FFF2-40B4-BE49-F238E27FC236}">
                    <a16:creationId xmlns:a16="http://schemas.microsoft.com/office/drawing/2014/main" id="{21368353-6A39-4AA8-AD5E-0E781109A4A1}"/>
                  </a:ext>
                </a:extLst>
              </p:cNvPr>
              <p:cNvGrpSpPr>
                <a:grpSpLocks/>
              </p:cNvGrpSpPr>
              <p:nvPr/>
            </p:nvGrpSpPr>
            <p:grpSpPr bwMode="auto">
              <a:xfrm>
                <a:off x="1821" y="84"/>
                <a:ext cx="355" cy="356"/>
                <a:chOff x="1821" y="84"/>
                <a:chExt cx="355" cy="356"/>
              </a:xfrm>
            </p:grpSpPr>
            <p:sp>
              <p:nvSpPr>
                <p:cNvPr id="58" name="Freeform 53">
                  <a:extLst>
                    <a:ext uri="{FF2B5EF4-FFF2-40B4-BE49-F238E27FC236}">
                      <a16:creationId xmlns:a16="http://schemas.microsoft.com/office/drawing/2014/main" id="{B9337C1C-7F33-4FC1-8281-081C3997977A}"/>
                    </a:ext>
                  </a:extLst>
                </p:cNvPr>
                <p:cNvSpPr>
                  <a:spLocks/>
                </p:cNvSpPr>
                <p:nvPr/>
              </p:nvSpPr>
              <p:spPr bwMode="auto">
                <a:xfrm>
                  <a:off x="1821" y="84"/>
                  <a:ext cx="355" cy="356"/>
                </a:xfrm>
                <a:custGeom>
                  <a:avLst/>
                  <a:gdLst>
                    <a:gd name="T0" fmla="+- 0 1998 1821"/>
                    <a:gd name="T1" fmla="*/ T0 w 355"/>
                    <a:gd name="T2" fmla="+- 0 84 84"/>
                    <a:gd name="T3" fmla="*/ 84 h 356"/>
                    <a:gd name="T4" fmla="+- 0 1932 1821"/>
                    <a:gd name="T5" fmla="*/ T4 w 355"/>
                    <a:gd name="T6" fmla="+- 0 96 84"/>
                    <a:gd name="T7" fmla="*/ 96 h 356"/>
                    <a:gd name="T8" fmla="+- 0 1877 1821"/>
                    <a:gd name="T9" fmla="*/ T8 w 355"/>
                    <a:gd name="T10" fmla="+- 0 131 84"/>
                    <a:gd name="T11" fmla="*/ 131 h 356"/>
                    <a:gd name="T12" fmla="+- 0 1838 1821"/>
                    <a:gd name="T13" fmla="*/ T12 w 355"/>
                    <a:gd name="T14" fmla="+- 0 183 84"/>
                    <a:gd name="T15" fmla="*/ 183 h 356"/>
                    <a:gd name="T16" fmla="+- 0 1821 1821"/>
                    <a:gd name="T17" fmla="*/ T16 w 355"/>
                    <a:gd name="T18" fmla="+- 0 248 84"/>
                    <a:gd name="T19" fmla="*/ 248 h 356"/>
                    <a:gd name="T20" fmla="+- 0 1822 1821"/>
                    <a:gd name="T21" fmla="*/ T20 w 355"/>
                    <a:gd name="T22" fmla="+- 0 273 84"/>
                    <a:gd name="T23" fmla="*/ 273 h 356"/>
                    <a:gd name="T24" fmla="+- 0 1841 1821"/>
                    <a:gd name="T25" fmla="*/ T24 w 355"/>
                    <a:gd name="T26" fmla="+- 0 340 84"/>
                    <a:gd name="T27" fmla="*/ 340 h 356"/>
                    <a:gd name="T28" fmla="+- 0 1879 1821"/>
                    <a:gd name="T29" fmla="*/ T28 w 355"/>
                    <a:gd name="T30" fmla="+- 0 393 84"/>
                    <a:gd name="T31" fmla="*/ 393 h 356"/>
                    <a:gd name="T32" fmla="+- 0 1932 1821"/>
                    <a:gd name="T33" fmla="*/ T32 w 355"/>
                    <a:gd name="T34" fmla="+- 0 427 84"/>
                    <a:gd name="T35" fmla="*/ 427 h 356"/>
                    <a:gd name="T36" fmla="+- 0 1995 1821"/>
                    <a:gd name="T37" fmla="*/ T36 w 355"/>
                    <a:gd name="T38" fmla="+- 0 440 84"/>
                    <a:gd name="T39" fmla="*/ 440 h 356"/>
                    <a:gd name="T40" fmla="+- 0 2019 1821"/>
                    <a:gd name="T41" fmla="*/ T40 w 355"/>
                    <a:gd name="T42" fmla="+- 0 438 84"/>
                    <a:gd name="T43" fmla="*/ 438 h 356"/>
                    <a:gd name="T44" fmla="+- 0 2041 1821"/>
                    <a:gd name="T45" fmla="*/ T44 w 355"/>
                    <a:gd name="T46" fmla="+- 0 434 84"/>
                    <a:gd name="T47" fmla="*/ 434 h 356"/>
                    <a:gd name="T48" fmla="+- 0 2063 1821"/>
                    <a:gd name="T49" fmla="*/ T48 w 355"/>
                    <a:gd name="T50" fmla="+- 0 427 84"/>
                    <a:gd name="T51" fmla="*/ 427 h 356"/>
                    <a:gd name="T52" fmla="+- 0 2083 1821"/>
                    <a:gd name="T53" fmla="*/ T52 w 355"/>
                    <a:gd name="T54" fmla="+- 0 418 84"/>
                    <a:gd name="T55" fmla="*/ 418 h 356"/>
                    <a:gd name="T56" fmla="+- 0 2096 1821"/>
                    <a:gd name="T57" fmla="*/ T56 w 355"/>
                    <a:gd name="T58" fmla="+- 0 410 84"/>
                    <a:gd name="T59" fmla="*/ 410 h 356"/>
                    <a:gd name="T60" fmla="+- 0 2087 1821"/>
                    <a:gd name="T61" fmla="*/ T60 w 355"/>
                    <a:gd name="T62" fmla="+- 0 410 84"/>
                    <a:gd name="T63" fmla="*/ 410 h 356"/>
                    <a:gd name="T64" fmla="+- 0 2084 1821"/>
                    <a:gd name="T65" fmla="*/ T64 w 355"/>
                    <a:gd name="T66" fmla="+- 0 408 84"/>
                    <a:gd name="T67" fmla="*/ 408 h 356"/>
                    <a:gd name="T68" fmla="+- 0 1911 1821"/>
                    <a:gd name="T69" fmla="*/ T68 w 355"/>
                    <a:gd name="T70" fmla="+- 0 408 84"/>
                    <a:gd name="T71" fmla="*/ 408 h 356"/>
                    <a:gd name="T72" fmla="+- 0 1911 1821"/>
                    <a:gd name="T73" fmla="*/ T72 w 355"/>
                    <a:gd name="T74" fmla="+- 0 376 84"/>
                    <a:gd name="T75" fmla="*/ 376 h 356"/>
                    <a:gd name="T76" fmla="+- 0 1896 1821"/>
                    <a:gd name="T77" fmla="*/ T76 w 355"/>
                    <a:gd name="T78" fmla="+- 0 362 84"/>
                    <a:gd name="T79" fmla="*/ 362 h 356"/>
                    <a:gd name="T80" fmla="+- 0 1863 1821"/>
                    <a:gd name="T81" fmla="*/ T80 w 355"/>
                    <a:gd name="T82" fmla="+- 0 311 84"/>
                    <a:gd name="T83" fmla="*/ 311 h 356"/>
                    <a:gd name="T84" fmla="+- 0 1855 1821"/>
                    <a:gd name="T85" fmla="*/ T84 w 355"/>
                    <a:gd name="T86" fmla="+- 0 270 84"/>
                    <a:gd name="T87" fmla="*/ 270 h 356"/>
                    <a:gd name="T88" fmla="+- 0 1856 1821"/>
                    <a:gd name="T89" fmla="*/ T88 w 355"/>
                    <a:gd name="T90" fmla="+- 0 246 84"/>
                    <a:gd name="T91" fmla="*/ 246 h 356"/>
                    <a:gd name="T92" fmla="+- 0 1877 1821"/>
                    <a:gd name="T93" fmla="*/ T92 w 355"/>
                    <a:gd name="T94" fmla="+- 0 185 84"/>
                    <a:gd name="T95" fmla="*/ 185 h 356"/>
                    <a:gd name="T96" fmla="+- 0 1935 1821"/>
                    <a:gd name="T97" fmla="*/ T96 w 355"/>
                    <a:gd name="T98" fmla="+- 0 132 84"/>
                    <a:gd name="T99" fmla="*/ 132 h 356"/>
                    <a:gd name="T100" fmla="+- 0 1993 1821"/>
                    <a:gd name="T101" fmla="*/ T100 w 355"/>
                    <a:gd name="T102" fmla="+- 0 118 84"/>
                    <a:gd name="T103" fmla="*/ 118 h 356"/>
                    <a:gd name="T104" fmla="+- 0 2102 1821"/>
                    <a:gd name="T105" fmla="*/ T104 w 355"/>
                    <a:gd name="T106" fmla="+- 0 118 84"/>
                    <a:gd name="T107" fmla="*/ 118 h 356"/>
                    <a:gd name="T108" fmla="+- 0 2085 1821"/>
                    <a:gd name="T109" fmla="*/ T108 w 355"/>
                    <a:gd name="T110" fmla="+- 0 106 84"/>
                    <a:gd name="T111" fmla="*/ 106 h 356"/>
                    <a:gd name="T112" fmla="+- 0 2066 1821"/>
                    <a:gd name="T113" fmla="*/ T112 w 355"/>
                    <a:gd name="T114" fmla="+- 0 97 84"/>
                    <a:gd name="T115" fmla="*/ 97 h 356"/>
                    <a:gd name="T116" fmla="+- 0 2046 1821"/>
                    <a:gd name="T117" fmla="*/ T116 w 355"/>
                    <a:gd name="T118" fmla="+- 0 90 84"/>
                    <a:gd name="T119" fmla="*/ 90 h 356"/>
                    <a:gd name="T120" fmla="+- 0 2025 1821"/>
                    <a:gd name="T121" fmla="*/ T120 w 355"/>
                    <a:gd name="T122" fmla="+- 0 86 84"/>
                    <a:gd name="T123" fmla="*/ 86 h 356"/>
                    <a:gd name="T124" fmla="+- 0 2003 1821"/>
                    <a:gd name="T125" fmla="*/ T124 w 355"/>
                    <a:gd name="T126" fmla="+- 0 84 84"/>
                    <a:gd name="T127" fmla="*/ 84 h 356"/>
                    <a:gd name="T128" fmla="+- 0 1998 1821"/>
                    <a:gd name="T129" fmla="*/ T128 w 355"/>
                    <a:gd name="T130" fmla="+- 0 84 84"/>
                    <a:gd name="T131" fmla="*/ 84 h 3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355" h="356">
                      <a:moveTo>
                        <a:pt x="177" y="0"/>
                      </a:moveTo>
                      <a:lnTo>
                        <a:pt x="111" y="12"/>
                      </a:lnTo>
                      <a:lnTo>
                        <a:pt x="56" y="47"/>
                      </a:lnTo>
                      <a:lnTo>
                        <a:pt x="17" y="99"/>
                      </a:lnTo>
                      <a:lnTo>
                        <a:pt x="0" y="164"/>
                      </a:lnTo>
                      <a:lnTo>
                        <a:pt x="1" y="189"/>
                      </a:lnTo>
                      <a:lnTo>
                        <a:pt x="20" y="256"/>
                      </a:lnTo>
                      <a:lnTo>
                        <a:pt x="58" y="309"/>
                      </a:lnTo>
                      <a:lnTo>
                        <a:pt x="111" y="343"/>
                      </a:lnTo>
                      <a:lnTo>
                        <a:pt x="174" y="356"/>
                      </a:lnTo>
                      <a:lnTo>
                        <a:pt x="198" y="354"/>
                      </a:lnTo>
                      <a:lnTo>
                        <a:pt x="220" y="350"/>
                      </a:lnTo>
                      <a:lnTo>
                        <a:pt x="242" y="343"/>
                      </a:lnTo>
                      <a:lnTo>
                        <a:pt x="262" y="334"/>
                      </a:lnTo>
                      <a:lnTo>
                        <a:pt x="275" y="326"/>
                      </a:lnTo>
                      <a:lnTo>
                        <a:pt x="266" y="326"/>
                      </a:lnTo>
                      <a:lnTo>
                        <a:pt x="263" y="324"/>
                      </a:lnTo>
                      <a:lnTo>
                        <a:pt x="90" y="324"/>
                      </a:lnTo>
                      <a:lnTo>
                        <a:pt x="90" y="292"/>
                      </a:lnTo>
                      <a:lnTo>
                        <a:pt x="75" y="278"/>
                      </a:lnTo>
                      <a:lnTo>
                        <a:pt x="42" y="227"/>
                      </a:lnTo>
                      <a:lnTo>
                        <a:pt x="34" y="186"/>
                      </a:lnTo>
                      <a:lnTo>
                        <a:pt x="35" y="162"/>
                      </a:lnTo>
                      <a:lnTo>
                        <a:pt x="56" y="101"/>
                      </a:lnTo>
                      <a:lnTo>
                        <a:pt x="114" y="48"/>
                      </a:lnTo>
                      <a:lnTo>
                        <a:pt x="172" y="34"/>
                      </a:lnTo>
                      <a:lnTo>
                        <a:pt x="281" y="34"/>
                      </a:lnTo>
                      <a:lnTo>
                        <a:pt x="264" y="22"/>
                      </a:lnTo>
                      <a:lnTo>
                        <a:pt x="245" y="13"/>
                      </a:lnTo>
                      <a:lnTo>
                        <a:pt x="225" y="6"/>
                      </a:lnTo>
                      <a:lnTo>
                        <a:pt x="204" y="2"/>
                      </a:lnTo>
                      <a:lnTo>
                        <a:pt x="182" y="0"/>
                      </a:lnTo>
                      <a:lnTo>
                        <a:pt x="177"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2">
                  <a:extLst>
                    <a:ext uri="{FF2B5EF4-FFF2-40B4-BE49-F238E27FC236}">
                      <a16:creationId xmlns:a16="http://schemas.microsoft.com/office/drawing/2014/main" id="{A8D01903-1578-4E2E-A0DA-66C607A373FB}"/>
                    </a:ext>
                  </a:extLst>
                </p:cNvPr>
                <p:cNvSpPr>
                  <a:spLocks/>
                </p:cNvSpPr>
                <p:nvPr/>
              </p:nvSpPr>
              <p:spPr bwMode="auto">
                <a:xfrm>
                  <a:off x="1821" y="84"/>
                  <a:ext cx="355" cy="356"/>
                </a:xfrm>
                <a:custGeom>
                  <a:avLst/>
                  <a:gdLst>
                    <a:gd name="T0" fmla="+- 0 2102 1821"/>
                    <a:gd name="T1" fmla="*/ T0 w 355"/>
                    <a:gd name="T2" fmla="+- 0 118 84"/>
                    <a:gd name="T3" fmla="*/ 118 h 356"/>
                    <a:gd name="T4" fmla="+- 0 1993 1821"/>
                    <a:gd name="T5" fmla="*/ T4 w 355"/>
                    <a:gd name="T6" fmla="+- 0 118 84"/>
                    <a:gd name="T7" fmla="*/ 118 h 356"/>
                    <a:gd name="T8" fmla="+- 0 2013 1821"/>
                    <a:gd name="T9" fmla="*/ T8 w 355"/>
                    <a:gd name="T10" fmla="+- 0 119 84"/>
                    <a:gd name="T11" fmla="*/ 119 h 356"/>
                    <a:gd name="T12" fmla="+- 0 2032 1821"/>
                    <a:gd name="T13" fmla="*/ T12 w 355"/>
                    <a:gd name="T14" fmla="+- 0 122 84"/>
                    <a:gd name="T15" fmla="*/ 122 h 356"/>
                    <a:gd name="T16" fmla="+- 0 2089 1821"/>
                    <a:gd name="T17" fmla="*/ T16 w 355"/>
                    <a:gd name="T18" fmla="+- 0 151 84"/>
                    <a:gd name="T19" fmla="*/ 151 h 356"/>
                    <a:gd name="T20" fmla="+- 0 2128 1821"/>
                    <a:gd name="T21" fmla="*/ T20 w 355"/>
                    <a:gd name="T22" fmla="+- 0 200 84"/>
                    <a:gd name="T23" fmla="*/ 200 h 356"/>
                    <a:gd name="T24" fmla="+- 0 2141 1821"/>
                    <a:gd name="T25" fmla="*/ T24 w 355"/>
                    <a:gd name="T26" fmla="+- 0 242 84"/>
                    <a:gd name="T27" fmla="*/ 242 h 356"/>
                    <a:gd name="T28" fmla="+- 0 2140 1821"/>
                    <a:gd name="T29" fmla="*/ T28 w 355"/>
                    <a:gd name="T30" fmla="+- 0 268 84"/>
                    <a:gd name="T31" fmla="*/ 268 h 356"/>
                    <a:gd name="T32" fmla="+- 0 2124 1821"/>
                    <a:gd name="T33" fmla="*/ T32 w 355"/>
                    <a:gd name="T34" fmla="+- 0 330 84"/>
                    <a:gd name="T35" fmla="*/ 330 h 356"/>
                    <a:gd name="T36" fmla="+- 0 2087 1821"/>
                    <a:gd name="T37" fmla="*/ T36 w 355"/>
                    <a:gd name="T38" fmla="+- 0 375 84"/>
                    <a:gd name="T39" fmla="*/ 375 h 356"/>
                    <a:gd name="T40" fmla="+- 0 2087 1821"/>
                    <a:gd name="T41" fmla="*/ T40 w 355"/>
                    <a:gd name="T42" fmla="+- 0 410 84"/>
                    <a:gd name="T43" fmla="*/ 410 h 356"/>
                    <a:gd name="T44" fmla="+- 0 2096 1821"/>
                    <a:gd name="T45" fmla="*/ T44 w 355"/>
                    <a:gd name="T46" fmla="+- 0 410 84"/>
                    <a:gd name="T47" fmla="*/ 410 h 356"/>
                    <a:gd name="T48" fmla="+- 0 2101 1821"/>
                    <a:gd name="T49" fmla="*/ T48 w 355"/>
                    <a:gd name="T50" fmla="+- 0 407 84"/>
                    <a:gd name="T51" fmla="*/ 407 h 356"/>
                    <a:gd name="T52" fmla="+- 0 2147 1821"/>
                    <a:gd name="T53" fmla="*/ T52 w 355"/>
                    <a:gd name="T54" fmla="+- 0 360 84"/>
                    <a:gd name="T55" fmla="*/ 360 h 356"/>
                    <a:gd name="T56" fmla="+- 0 2172 1821"/>
                    <a:gd name="T57" fmla="*/ T56 w 355"/>
                    <a:gd name="T58" fmla="+- 0 300 84"/>
                    <a:gd name="T59" fmla="*/ 300 h 356"/>
                    <a:gd name="T60" fmla="+- 0 2176 1821"/>
                    <a:gd name="T61" fmla="*/ T60 w 355"/>
                    <a:gd name="T62" fmla="+- 0 278 84"/>
                    <a:gd name="T63" fmla="*/ 278 h 356"/>
                    <a:gd name="T64" fmla="+- 0 2174 1821"/>
                    <a:gd name="T65" fmla="*/ T64 w 355"/>
                    <a:gd name="T66" fmla="+- 0 252 84"/>
                    <a:gd name="T67" fmla="*/ 252 h 356"/>
                    <a:gd name="T68" fmla="+- 0 2156 1821"/>
                    <a:gd name="T69" fmla="*/ T68 w 355"/>
                    <a:gd name="T70" fmla="+- 0 185 84"/>
                    <a:gd name="T71" fmla="*/ 185 h 356"/>
                    <a:gd name="T72" fmla="+- 0 2118 1821"/>
                    <a:gd name="T73" fmla="*/ T72 w 355"/>
                    <a:gd name="T74" fmla="+- 0 132 84"/>
                    <a:gd name="T75" fmla="*/ 132 h 356"/>
                    <a:gd name="T76" fmla="+- 0 2102 1821"/>
                    <a:gd name="T77" fmla="*/ T76 w 355"/>
                    <a:gd name="T78" fmla="+- 0 118 84"/>
                    <a:gd name="T79" fmla="*/ 118 h 3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55" h="356">
                      <a:moveTo>
                        <a:pt x="281" y="34"/>
                      </a:moveTo>
                      <a:lnTo>
                        <a:pt x="172" y="34"/>
                      </a:lnTo>
                      <a:lnTo>
                        <a:pt x="192" y="35"/>
                      </a:lnTo>
                      <a:lnTo>
                        <a:pt x="211" y="38"/>
                      </a:lnTo>
                      <a:lnTo>
                        <a:pt x="268" y="67"/>
                      </a:lnTo>
                      <a:lnTo>
                        <a:pt x="307" y="116"/>
                      </a:lnTo>
                      <a:lnTo>
                        <a:pt x="320" y="158"/>
                      </a:lnTo>
                      <a:lnTo>
                        <a:pt x="319" y="184"/>
                      </a:lnTo>
                      <a:lnTo>
                        <a:pt x="303" y="246"/>
                      </a:lnTo>
                      <a:lnTo>
                        <a:pt x="266" y="291"/>
                      </a:lnTo>
                      <a:lnTo>
                        <a:pt x="266" y="326"/>
                      </a:lnTo>
                      <a:lnTo>
                        <a:pt x="275" y="326"/>
                      </a:lnTo>
                      <a:lnTo>
                        <a:pt x="280" y="323"/>
                      </a:lnTo>
                      <a:lnTo>
                        <a:pt x="326" y="276"/>
                      </a:lnTo>
                      <a:lnTo>
                        <a:pt x="351" y="216"/>
                      </a:lnTo>
                      <a:lnTo>
                        <a:pt x="355" y="194"/>
                      </a:lnTo>
                      <a:lnTo>
                        <a:pt x="353" y="168"/>
                      </a:lnTo>
                      <a:lnTo>
                        <a:pt x="335" y="101"/>
                      </a:lnTo>
                      <a:lnTo>
                        <a:pt x="297" y="48"/>
                      </a:lnTo>
                      <a:lnTo>
                        <a:pt x="281" y="34"/>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1">
                  <a:extLst>
                    <a:ext uri="{FF2B5EF4-FFF2-40B4-BE49-F238E27FC236}">
                      <a16:creationId xmlns:a16="http://schemas.microsoft.com/office/drawing/2014/main" id="{78B8DBE0-C6BB-4549-B114-F700E22F9F6C}"/>
                    </a:ext>
                  </a:extLst>
                </p:cNvPr>
                <p:cNvSpPr>
                  <a:spLocks/>
                </p:cNvSpPr>
                <p:nvPr/>
              </p:nvSpPr>
              <p:spPr bwMode="auto">
                <a:xfrm>
                  <a:off x="1821" y="84"/>
                  <a:ext cx="355" cy="356"/>
                </a:xfrm>
                <a:custGeom>
                  <a:avLst/>
                  <a:gdLst>
                    <a:gd name="T0" fmla="+- 0 1933 1821"/>
                    <a:gd name="T1" fmla="*/ T0 w 355"/>
                    <a:gd name="T2" fmla="+- 0 390 84"/>
                    <a:gd name="T3" fmla="*/ 390 h 356"/>
                    <a:gd name="T4" fmla="+- 0 1911 1821"/>
                    <a:gd name="T5" fmla="*/ T4 w 355"/>
                    <a:gd name="T6" fmla="+- 0 408 84"/>
                    <a:gd name="T7" fmla="*/ 408 h 356"/>
                    <a:gd name="T8" fmla="+- 0 2084 1821"/>
                    <a:gd name="T9" fmla="*/ T8 w 355"/>
                    <a:gd name="T10" fmla="+- 0 408 84"/>
                    <a:gd name="T11" fmla="*/ 408 h 356"/>
                    <a:gd name="T12" fmla="+- 0 2081 1821"/>
                    <a:gd name="T13" fmla="*/ T12 w 355"/>
                    <a:gd name="T14" fmla="+- 0 405 84"/>
                    <a:gd name="T15" fmla="*/ 405 h 356"/>
                    <a:gd name="T16" fmla="+- 0 2005 1821"/>
                    <a:gd name="T17" fmla="*/ T16 w 355"/>
                    <a:gd name="T18" fmla="+- 0 405 84"/>
                    <a:gd name="T19" fmla="*/ 405 h 356"/>
                    <a:gd name="T20" fmla="+- 0 1982 1821"/>
                    <a:gd name="T21" fmla="*/ T20 w 355"/>
                    <a:gd name="T22" fmla="+- 0 404 84"/>
                    <a:gd name="T23" fmla="*/ 404 h 356"/>
                    <a:gd name="T24" fmla="+- 0 1962 1821"/>
                    <a:gd name="T25" fmla="*/ T24 w 355"/>
                    <a:gd name="T26" fmla="+- 0 401 84"/>
                    <a:gd name="T27" fmla="*/ 401 h 356"/>
                    <a:gd name="T28" fmla="+- 0 1944 1821"/>
                    <a:gd name="T29" fmla="*/ T28 w 355"/>
                    <a:gd name="T30" fmla="+- 0 395 84"/>
                    <a:gd name="T31" fmla="*/ 395 h 356"/>
                    <a:gd name="T32" fmla="+- 0 1933 1821"/>
                    <a:gd name="T33" fmla="*/ T32 w 355"/>
                    <a:gd name="T34" fmla="+- 0 390 84"/>
                    <a:gd name="T35" fmla="*/ 390 h 3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55" h="356">
                      <a:moveTo>
                        <a:pt x="112" y="306"/>
                      </a:moveTo>
                      <a:lnTo>
                        <a:pt x="90" y="324"/>
                      </a:lnTo>
                      <a:lnTo>
                        <a:pt x="263" y="324"/>
                      </a:lnTo>
                      <a:lnTo>
                        <a:pt x="260" y="321"/>
                      </a:lnTo>
                      <a:lnTo>
                        <a:pt x="184" y="321"/>
                      </a:lnTo>
                      <a:lnTo>
                        <a:pt x="161" y="320"/>
                      </a:lnTo>
                      <a:lnTo>
                        <a:pt x="141" y="317"/>
                      </a:lnTo>
                      <a:lnTo>
                        <a:pt x="123" y="311"/>
                      </a:lnTo>
                      <a:lnTo>
                        <a:pt x="112" y="306"/>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50">
                  <a:extLst>
                    <a:ext uri="{FF2B5EF4-FFF2-40B4-BE49-F238E27FC236}">
                      <a16:creationId xmlns:a16="http://schemas.microsoft.com/office/drawing/2014/main" id="{1256BC1D-80F0-4562-9359-92EA4F3B3823}"/>
                    </a:ext>
                  </a:extLst>
                </p:cNvPr>
                <p:cNvSpPr>
                  <a:spLocks/>
                </p:cNvSpPr>
                <p:nvPr/>
              </p:nvSpPr>
              <p:spPr bwMode="auto">
                <a:xfrm>
                  <a:off x="1821" y="84"/>
                  <a:ext cx="355" cy="356"/>
                </a:xfrm>
                <a:custGeom>
                  <a:avLst/>
                  <a:gdLst>
                    <a:gd name="T0" fmla="+- 0 2063 1821"/>
                    <a:gd name="T1" fmla="*/ T0 w 355"/>
                    <a:gd name="T2" fmla="+- 0 390 84"/>
                    <a:gd name="T3" fmla="*/ 390 h 356"/>
                    <a:gd name="T4" fmla="+- 0 2044 1821"/>
                    <a:gd name="T5" fmla="*/ T4 w 355"/>
                    <a:gd name="T6" fmla="+- 0 398 84"/>
                    <a:gd name="T7" fmla="*/ 398 h 356"/>
                    <a:gd name="T8" fmla="+- 0 2025 1821"/>
                    <a:gd name="T9" fmla="*/ T8 w 355"/>
                    <a:gd name="T10" fmla="+- 0 403 84"/>
                    <a:gd name="T11" fmla="*/ 403 h 356"/>
                    <a:gd name="T12" fmla="+- 0 2005 1821"/>
                    <a:gd name="T13" fmla="*/ T12 w 355"/>
                    <a:gd name="T14" fmla="+- 0 405 84"/>
                    <a:gd name="T15" fmla="*/ 405 h 356"/>
                    <a:gd name="T16" fmla="+- 0 2081 1821"/>
                    <a:gd name="T17" fmla="*/ T16 w 355"/>
                    <a:gd name="T18" fmla="+- 0 405 84"/>
                    <a:gd name="T19" fmla="*/ 405 h 356"/>
                    <a:gd name="T20" fmla="+- 0 2063 1821"/>
                    <a:gd name="T21" fmla="*/ T20 w 355"/>
                    <a:gd name="T22" fmla="+- 0 390 84"/>
                    <a:gd name="T23" fmla="*/ 390 h 356"/>
                  </a:gdLst>
                  <a:ahLst/>
                  <a:cxnLst>
                    <a:cxn ang="0">
                      <a:pos x="T1" y="T3"/>
                    </a:cxn>
                    <a:cxn ang="0">
                      <a:pos x="T5" y="T7"/>
                    </a:cxn>
                    <a:cxn ang="0">
                      <a:pos x="T9" y="T11"/>
                    </a:cxn>
                    <a:cxn ang="0">
                      <a:pos x="T13" y="T15"/>
                    </a:cxn>
                    <a:cxn ang="0">
                      <a:pos x="T17" y="T19"/>
                    </a:cxn>
                    <a:cxn ang="0">
                      <a:pos x="T21" y="T23"/>
                    </a:cxn>
                  </a:cxnLst>
                  <a:rect l="0" t="0" r="r" b="b"/>
                  <a:pathLst>
                    <a:path w="355" h="356">
                      <a:moveTo>
                        <a:pt x="242" y="306"/>
                      </a:moveTo>
                      <a:lnTo>
                        <a:pt x="223" y="314"/>
                      </a:lnTo>
                      <a:lnTo>
                        <a:pt x="204" y="319"/>
                      </a:lnTo>
                      <a:lnTo>
                        <a:pt x="184" y="321"/>
                      </a:lnTo>
                      <a:lnTo>
                        <a:pt x="260" y="321"/>
                      </a:lnTo>
                      <a:lnTo>
                        <a:pt x="242" y="306"/>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 name="Group 44">
                <a:extLst>
                  <a:ext uri="{FF2B5EF4-FFF2-40B4-BE49-F238E27FC236}">
                    <a16:creationId xmlns:a16="http://schemas.microsoft.com/office/drawing/2014/main" id="{9A803368-E4B3-42F1-BD96-C9A5F1CB74A5}"/>
                  </a:ext>
                </a:extLst>
              </p:cNvPr>
              <p:cNvGrpSpPr>
                <a:grpSpLocks/>
              </p:cNvGrpSpPr>
              <p:nvPr/>
            </p:nvGrpSpPr>
            <p:grpSpPr bwMode="auto">
              <a:xfrm>
                <a:off x="1785" y="464"/>
                <a:ext cx="54" cy="68"/>
                <a:chOff x="1785" y="464"/>
                <a:chExt cx="54" cy="68"/>
              </a:xfrm>
            </p:grpSpPr>
            <p:sp>
              <p:nvSpPr>
                <p:cNvPr id="54" name="Freeform 48">
                  <a:extLst>
                    <a:ext uri="{FF2B5EF4-FFF2-40B4-BE49-F238E27FC236}">
                      <a16:creationId xmlns:a16="http://schemas.microsoft.com/office/drawing/2014/main" id="{46214B7F-9129-4DD3-A742-C6FEE5BA21E8}"/>
                    </a:ext>
                  </a:extLst>
                </p:cNvPr>
                <p:cNvSpPr>
                  <a:spLocks/>
                </p:cNvSpPr>
                <p:nvPr/>
              </p:nvSpPr>
              <p:spPr bwMode="auto">
                <a:xfrm>
                  <a:off x="1785" y="464"/>
                  <a:ext cx="54" cy="68"/>
                </a:xfrm>
                <a:custGeom>
                  <a:avLst/>
                  <a:gdLst>
                    <a:gd name="T0" fmla="+- 0 1824 1785"/>
                    <a:gd name="T1" fmla="*/ T0 w 54"/>
                    <a:gd name="T2" fmla="+- 0 465 464"/>
                    <a:gd name="T3" fmla="*/ 465 h 68"/>
                    <a:gd name="T4" fmla="+- 0 1803 1785"/>
                    <a:gd name="T5" fmla="*/ T4 w 54"/>
                    <a:gd name="T6" fmla="+- 0 468 464"/>
                    <a:gd name="T7" fmla="*/ 468 h 68"/>
                    <a:gd name="T8" fmla="+- 0 1790 1785"/>
                    <a:gd name="T9" fmla="*/ T8 w 54"/>
                    <a:gd name="T10" fmla="+- 0 482 464"/>
                    <a:gd name="T11" fmla="*/ 482 h 68"/>
                    <a:gd name="T12" fmla="+- 0 1785 1785"/>
                    <a:gd name="T13" fmla="*/ T12 w 54"/>
                    <a:gd name="T14" fmla="+- 0 508 464"/>
                    <a:gd name="T15" fmla="*/ 508 h 68"/>
                    <a:gd name="T16" fmla="+- 0 1797 1785"/>
                    <a:gd name="T17" fmla="*/ T16 w 54"/>
                    <a:gd name="T18" fmla="+- 0 525 464"/>
                    <a:gd name="T19" fmla="*/ 525 h 68"/>
                    <a:gd name="T20" fmla="+- 0 1819 1785"/>
                    <a:gd name="T21" fmla="*/ T20 w 54"/>
                    <a:gd name="T22" fmla="+- 0 532 464"/>
                    <a:gd name="T23" fmla="*/ 532 h 68"/>
                    <a:gd name="T24" fmla="+- 0 1826 1785"/>
                    <a:gd name="T25" fmla="*/ T24 w 54"/>
                    <a:gd name="T26" fmla="+- 0 532 464"/>
                    <a:gd name="T27" fmla="*/ 532 h 68"/>
                    <a:gd name="T28" fmla="+- 0 1831 1785"/>
                    <a:gd name="T29" fmla="*/ T28 w 54"/>
                    <a:gd name="T30" fmla="+- 0 530 464"/>
                    <a:gd name="T31" fmla="*/ 530 h 68"/>
                    <a:gd name="T32" fmla="+- 0 1839 1785"/>
                    <a:gd name="T33" fmla="*/ T32 w 54"/>
                    <a:gd name="T34" fmla="+- 0 527 464"/>
                    <a:gd name="T35" fmla="*/ 527 h 68"/>
                    <a:gd name="T36" fmla="+- 0 1839 1785"/>
                    <a:gd name="T37" fmla="*/ T36 w 54"/>
                    <a:gd name="T38" fmla="+- 0 526 464"/>
                    <a:gd name="T39" fmla="*/ 526 h 68"/>
                    <a:gd name="T40" fmla="+- 0 1805 1785"/>
                    <a:gd name="T41" fmla="*/ T40 w 54"/>
                    <a:gd name="T42" fmla="+- 0 526 464"/>
                    <a:gd name="T43" fmla="*/ 526 h 68"/>
                    <a:gd name="T44" fmla="+- 0 1794 1785"/>
                    <a:gd name="T45" fmla="*/ T44 w 54"/>
                    <a:gd name="T46" fmla="+- 0 514 464"/>
                    <a:gd name="T47" fmla="*/ 514 h 68"/>
                    <a:gd name="T48" fmla="+- 0 1794 1785"/>
                    <a:gd name="T49" fmla="*/ T48 w 54"/>
                    <a:gd name="T50" fmla="+- 0 481 464"/>
                    <a:gd name="T51" fmla="*/ 481 h 68"/>
                    <a:gd name="T52" fmla="+- 0 1804 1785"/>
                    <a:gd name="T53" fmla="*/ T52 w 54"/>
                    <a:gd name="T54" fmla="+- 0 470 464"/>
                    <a:gd name="T55" fmla="*/ 470 h 68"/>
                    <a:gd name="T56" fmla="+- 0 1839 1785"/>
                    <a:gd name="T57" fmla="*/ T56 w 54"/>
                    <a:gd name="T58" fmla="+- 0 470 464"/>
                    <a:gd name="T59" fmla="*/ 470 h 68"/>
                    <a:gd name="T60" fmla="+- 0 1839 1785"/>
                    <a:gd name="T61" fmla="*/ T60 w 54"/>
                    <a:gd name="T62" fmla="+- 0 468 464"/>
                    <a:gd name="T63" fmla="*/ 468 h 68"/>
                    <a:gd name="T64" fmla="+- 0 1835 1785"/>
                    <a:gd name="T65" fmla="*/ T64 w 54"/>
                    <a:gd name="T66" fmla="+- 0 468 464"/>
                    <a:gd name="T67" fmla="*/ 468 h 68"/>
                    <a:gd name="T68" fmla="+- 0 1829 1785"/>
                    <a:gd name="T69" fmla="*/ T68 w 54"/>
                    <a:gd name="T70" fmla="+- 0 466 464"/>
                    <a:gd name="T71" fmla="*/ 466 h 68"/>
                    <a:gd name="T72" fmla="+- 0 1824 1785"/>
                    <a:gd name="T73" fmla="*/ T72 w 54"/>
                    <a:gd name="T74" fmla="+- 0 465 464"/>
                    <a:gd name="T75" fmla="*/ 465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4" h="68">
                      <a:moveTo>
                        <a:pt x="39" y="1"/>
                      </a:moveTo>
                      <a:lnTo>
                        <a:pt x="18" y="4"/>
                      </a:lnTo>
                      <a:lnTo>
                        <a:pt x="5" y="18"/>
                      </a:lnTo>
                      <a:lnTo>
                        <a:pt x="0" y="44"/>
                      </a:lnTo>
                      <a:lnTo>
                        <a:pt x="12" y="61"/>
                      </a:lnTo>
                      <a:lnTo>
                        <a:pt x="34" y="68"/>
                      </a:lnTo>
                      <a:lnTo>
                        <a:pt x="41" y="68"/>
                      </a:lnTo>
                      <a:lnTo>
                        <a:pt x="46" y="66"/>
                      </a:lnTo>
                      <a:lnTo>
                        <a:pt x="54" y="63"/>
                      </a:lnTo>
                      <a:lnTo>
                        <a:pt x="54" y="62"/>
                      </a:lnTo>
                      <a:lnTo>
                        <a:pt x="20" y="62"/>
                      </a:lnTo>
                      <a:lnTo>
                        <a:pt x="9" y="50"/>
                      </a:lnTo>
                      <a:lnTo>
                        <a:pt x="9" y="17"/>
                      </a:lnTo>
                      <a:lnTo>
                        <a:pt x="19" y="6"/>
                      </a:lnTo>
                      <a:lnTo>
                        <a:pt x="54" y="6"/>
                      </a:lnTo>
                      <a:lnTo>
                        <a:pt x="54" y="4"/>
                      </a:lnTo>
                      <a:lnTo>
                        <a:pt x="50" y="4"/>
                      </a:lnTo>
                      <a:lnTo>
                        <a:pt x="44" y="2"/>
                      </a:lnTo>
                      <a:lnTo>
                        <a:pt x="39" y="1"/>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47">
                  <a:extLst>
                    <a:ext uri="{FF2B5EF4-FFF2-40B4-BE49-F238E27FC236}">
                      <a16:creationId xmlns:a16="http://schemas.microsoft.com/office/drawing/2014/main" id="{F63C0FB2-0E88-4341-80D2-44AE63BC29D5}"/>
                    </a:ext>
                  </a:extLst>
                </p:cNvPr>
                <p:cNvSpPr>
                  <a:spLocks/>
                </p:cNvSpPr>
                <p:nvPr/>
              </p:nvSpPr>
              <p:spPr bwMode="auto">
                <a:xfrm>
                  <a:off x="1785" y="464"/>
                  <a:ext cx="54" cy="68"/>
                </a:xfrm>
                <a:custGeom>
                  <a:avLst/>
                  <a:gdLst>
                    <a:gd name="T0" fmla="+- 0 1839 1785"/>
                    <a:gd name="T1" fmla="*/ T0 w 54"/>
                    <a:gd name="T2" fmla="+- 0 514 464"/>
                    <a:gd name="T3" fmla="*/ 514 h 68"/>
                    <a:gd name="T4" fmla="+- 0 1835 1785"/>
                    <a:gd name="T5" fmla="*/ T4 w 54"/>
                    <a:gd name="T6" fmla="+- 0 514 464"/>
                    <a:gd name="T7" fmla="*/ 514 h 68"/>
                    <a:gd name="T8" fmla="+- 0 1835 1785"/>
                    <a:gd name="T9" fmla="*/ T8 w 54"/>
                    <a:gd name="T10" fmla="+- 0 522 464"/>
                    <a:gd name="T11" fmla="*/ 522 h 68"/>
                    <a:gd name="T12" fmla="+- 0 1829 1785"/>
                    <a:gd name="T13" fmla="*/ T12 w 54"/>
                    <a:gd name="T14" fmla="+- 0 525 464"/>
                    <a:gd name="T15" fmla="*/ 525 h 68"/>
                    <a:gd name="T16" fmla="+- 0 1825 1785"/>
                    <a:gd name="T17" fmla="*/ T16 w 54"/>
                    <a:gd name="T18" fmla="+- 0 526 464"/>
                    <a:gd name="T19" fmla="*/ 526 h 68"/>
                    <a:gd name="T20" fmla="+- 0 1839 1785"/>
                    <a:gd name="T21" fmla="*/ T20 w 54"/>
                    <a:gd name="T22" fmla="+- 0 526 464"/>
                    <a:gd name="T23" fmla="*/ 526 h 68"/>
                    <a:gd name="T24" fmla="+- 0 1839 1785"/>
                    <a:gd name="T25" fmla="*/ T24 w 54"/>
                    <a:gd name="T26" fmla="+- 0 514 464"/>
                    <a:gd name="T27" fmla="*/ 514 h 68"/>
                  </a:gdLst>
                  <a:ahLst/>
                  <a:cxnLst>
                    <a:cxn ang="0">
                      <a:pos x="T1" y="T3"/>
                    </a:cxn>
                    <a:cxn ang="0">
                      <a:pos x="T5" y="T7"/>
                    </a:cxn>
                    <a:cxn ang="0">
                      <a:pos x="T9" y="T11"/>
                    </a:cxn>
                    <a:cxn ang="0">
                      <a:pos x="T13" y="T15"/>
                    </a:cxn>
                    <a:cxn ang="0">
                      <a:pos x="T17" y="T19"/>
                    </a:cxn>
                    <a:cxn ang="0">
                      <a:pos x="T21" y="T23"/>
                    </a:cxn>
                    <a:cxn ang="0">
                      <a:pos x="T25" y="T27"/>
                    </a:cxn>
                  </a:cxnLst>
                  <a:rect l="0" t="0" r="r" b="b"/>
                  <a:pathLst>
                    <a:path w="54" h="68">
                      <a:moveTo>
                        <a:pt x="54" y="50"/>
                      </a:moveTo>
                      <a:lnTo>
                        <a:pt x="50" y="50"/>
                      </a:lnTo>
                      <a:lnTo>
                        <a:pt x="50" y="58"/>
                      </a:lnTo>
                      <a:lnTo>
                        <a:pt x="44" y="61"/>
                      </a:lnTo>
                      <a:lnTo>
                        <a:pt x="40" y="62"/>
                      </a:lnTo>
                      <a:lnTo>
                        <a:pt x="54" y="62"/>
                      </a:lnTo>
                      <a:lnTo>
                        <a:pt x="54" y="5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46">
                  <a:extLst>
                    <a:ext uri="{FF2B5EF4-FFF2-40B4-BE49-F238E27FC236}">
                      <a16:creationId xmlns:a16="http://schemas.microsoft.com/office/drawing/2014/main" id="{07BB6C2F-075F-4B23-A55C-3C9A75A3C352}"/>
                    </a:ext>
                  </a:extLst>
                </p:cNvPr>
                <p:cNvSpPr>
                  <a:spLocks/>
                </p:cNvSpPr>
                <p:nvPr/>
              </p:nvSpPr>
              <p:spPr bwMode="auto">
                <a:xfrm>
                  <a:off x="1785" y="464"/>
                  <a:ext cx="54" cy="68"/>
                </a:xfrm>
                <a:custGeom>
                  <a:avLst/>
                  <a:gdLst>
                    <a:gd name="T0" fmla="+- 0 1839 1785"/>
                    <a:gd name="T1" fmla="*/ T0 w 54"/>
                    <a:gd name="T2" fmla="+- 0 470 464"/>
                    <a:gd name="T3" fmla="*/ 470 h 68"/>
                    <a:gd name="T4" fmla="+- 0 1824 1785"/>
                    <a:gd name="T5" fmla="*/ T4 w 54"/>
                    <a:gd name="T6" fmla="+- 0 470 464"/>
                    <a:gd name="T7" fmla="*/ 470 h 68"/>
                    <a:gd name="T8" fmla="+- 0 1829 1785"/>
                    <a:gd name="T9" fmla="*/ T8 w 54"/>
                    <a:gd name="T10" fmla="+- 0 471 464"/>
                    <a:gd name="T11" fmla="*/ 471 h 68"/>
                    <a:gd name="T12" fmla="+- 0 1835 1785"/>
                    <a:gd name="T13" fmla="*/ T12 w 54"/>
                    <a:gd name="T14" fmla="+- 0 476 464"/>
                    <a:gd name="T15" fmla="*/ 476 h 68"/>
                    <a:gd name="T16" fmla="+- 0 1835 1785"/>
                    <a:gd name="T17" fmla="*/ T16 w 54"/>
                    <a:gd name="T18" fmla="+- 0 481 464"/>
                    <a:gd name="T19" fmla="*/ 481 h 68"/>
                    <a:gd name="T20" fmla="+- 0 1839 1785"/>
                    <a:gd name="T21" fmla="*/ T20 w 54"/>
                    <a:gd name="T22" fmla="+- 0 481 464"/>
                    <a:gd name="T23" fmla="*/ 481 h 68"/>
                    <a:gd name="T24" fmla="+- 0 1839 1785"/>
                    <a:gd name="T25" fmla="*/ T24 w 54"/>
                    <a:gd name="T26" fmla="+- 0 470 464"/>
                    <a:gd name="T27" fmla="*/ 470 h 68"/>
                  </a:gdLst>
                  <a:ahLst/>
                  <a:cxnLst>
                    <a:cxn ang="0">
                      <a:pos x="T1" y="T3"/>
                    </a:cxn>
                    <a:cxn ang="0">
                      <a:pos x="T5" y="T7"/>
                    </a:cxn>
                    <a:cxn ang="0">
                      <a:pos x="T9" y="T11"/>
                    </a:cxn>
                    <a:cxn ang="0">
                      <a:pos x="T13" y="T15"/>
                    </a:cxn>
                    <a:cxn ang="0">
                      <a:pos x="T17" y="T19"/>
                    </a:cxn>
                    <a:cxn ang="0">
                      <a:pos x="T21" y="T23"/>
                    </a:cxn>
                    <a:cxn ang="0">
                      <a:pos x="T25" y="T27"/>
                    </a:cxn>
                  </a:cxnLst>
                  <a:rect l="0" t="0" r="r" b="b"/>
                  <a:pathLst>
                    <a:path w="54" h="68">
                      <a:moveTo>
                        <a:pt x="54" y="6"/>
                      </a:moveTo>
                      <a:lnTo>
                        <a:pt x="39" y="6"/>
                      </a:lnTo>
                      <a:lnTo>
                        <a:pt x="44" y="7"/>
                      </a:lnTo>
                      <a:lnTo>
                        <a:pt x="50" y="12"/>
                      </a:lnTo>
                      <a:lnTo>
                        <a:pt x="50" y="17"/>
                      </a:lnTo>
                      <a:lnTo>
                        <a:pt x="54" y="17"/>
                      </a:lnTo>
                      <a:lnTo>
                        <a:pt x="54" y="6"/>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45">
                  <a:extLst>
                    <a:ext uri="{FF2B5EF4-FFF2-40B4-BE49-F238E27FC236}">
                      <a16:creationId xmlns:a16="http://schemas.microsoft.com/office/drawing/2014/main" id="{E1471EA5-D1EB-47B0-A85E-10D372ACB619}"/>
                    </a:ext>
                  </a:extLst>
                </p:cNvPr>
                <p:cNvSpPr>
                  <a:spLocks/>
                </p:cNvSpPr>
                <p:nvPr/>
              </p:nvSpPr>
              <p:spPr bwMode="auto">
                <a:xfrm>
                  <a:off x="1785" y="464"/>
                  <a:ext cx="54" cy="68"/>
                </a:xfrm>
                <a:custGeom>
                  <a:avLst/>
                  <a:gdLst>
                    <a:gd name="T0" fmla="+- 0 1839 1785"/>
                    <a:gd name="T1" fmla="*/ T0 w 54"/>
                    <a:gd name="T2" fmla="+- 0 464 464"/>
                    <a:gd name="T3" fmla="*/ 464 h 68"/>
                    <a:gd name="T4" fmla="+- 0 1835 1785"/>
                    <a:gd name="T5" fmla="*/ T4 w 54"/>
                    <a:gd name="T6" fmla="+- 0 464 464"/>
                    <a:gd name="T7" fmla="*/ 464 h 68"/>
                    <a:gd name="T8" fmla="+- 0 1835 1785"/>
                    <a:gd name="T9" fmla="*/ T8 w 54"/>
                    <a:gd name="T10" fmla="+- 0 468 464"/>
                    <a:gd name="T11" fmla="*/ 468 h 68"/>
                    <a:gd name="T12" fmla="+- 0 1839 1785"/>
                    <a:gd name="T13" fmla="*/ T12 w 54"/>
                    <a:gd name="T14" fmla="+- 0 468 464"/>
                    <a:gd name="T15" fmla="*/ 468 h 68"/>
                    <a:gd name="T16" fmla="+- 0 1839 1785"/>
                    <a:gd name="T17" fmla="*/ T16 w 54"/>
                    <a:gd name="T18" fmla="+- 0 464 464"/>
                    <a:gd name="T19" fmla="*/ 464 h 68"/>
                  </a:gdLst>
                  <a:ahLst/>
                  <a:cxnLst>
                    <a:cxn ang="0">
                      <a:pos x="T1" y="T3"/>
                    </a:cxn>
                    <a:cxn ang="0">
                      <a:pos x="T5" y="T7"/>
                    </a:cxn>
                    <a:cxn ang="0">
                      <a:pos x="T9" y="T11"/>
                    </a:cxn>
                    <a:cxn ang="0">
                      <a:pos x="T13" y="T15"/>
                    </a:cxn>
                    <a:cxn ang="0">
                      <a:pos x="T17" y="T19"/>
                    </a:cxn>
                  </a:cxnLst>
                  <a:rect l="0" t="0" r="r" b="b"/>
                  <a:pathLst>
                    <a:path w="54" h="68">
                      <a:moveTo>
                        <a:pt x="54" y="0"/>
                      </a:moveTo>
                      <a:lnTo>
                        <a:pt x="50" y="0"/>
                      </a:lnTo>
                      <a:lnTo>
                        <a:pt x="50" y="4"/>
                      </a:lnTo>
                      <a:lnTo>
                        <a:pt x="54" y="4"/>
                      </a:lnTo>
                      <a:lnTo>
                        <a:pt x="54"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 name="Group 39">
                <a:extLst>
                  <a:ext uri="{FF2B5EF4-FFF2-40B4-BE49-F238E27FC236}">
                    <a16:creationId xmlns:a16="http://schemas.microsoft.com/office/drawing/2014/main" id="{4B89E8C8-E5F5-4300-A8A7-2B53867A79CD}"/>
                  </a:ext>
                </a:extLst>
              </p:cNvPr>
              <p:cNvGrpSpPr>
                <a:grpSpLocks/>
              </p:cNvGrpSpPr>
              <p:nvPr/>
            </p:nvGrpSpPr>
            <p:grpSpPr bwMode="auto">
              <a:xfrm>
                <a:off x="1843" y="485"/>
                <a:ext cx="35" cy="45"/>
                <a:chOff x="1843" y="485"/>
                <a:chExt cx="35" cy="45"/>
              </a:xfrm>
            </p:grpSpPr>
            <p:sp>
              <p:nvSpPr>
                <p:cNvPr id="50" name="Freeform 43">
                  <a:extLst>
                    <a:ext uri="{FF2B5EF4-FFF2-40B4-BE49-F238E27FC236}">
                      <a16:creationId xmlns:a16="http://schemas.microsoft.com/office/drawing/2014/main" id="{BC4992A0-7D11-4BCE-B436-2C4B698C8F79}"/>
                    </a:ext>
                  </a:extLst>
                </p:cNvPr>
                <p:cNvSpPr>
                  <a:spLocks/>
                </p:cNvSpPr>
                <p:nvPr/>
              </p:nvSpPr>
              <p:spPr bwMode="auto">
                <a:xfrm>
                  <a:off x="1843" y="485"/>
                  <a:ext cx="35" cy="45"/>
                </a:xfrm>
                <a:custGeom>
                  <a:avLst/>
                  <a:gdLst>
                    <a:gd name="T0" fmla="+- 0 1868 1843"/>
                    <a:gd name="T1" fmla="*/ T0 w 35"/>
                    <a:gd name="T2" fmla="+- 0 527 485"/>
                    <a:gd name="T3" fmla="*/ 527 h 45"/>
                    <a:gd name="T4" fmla="+- 0 1844 1843"/>
                    <a:gd name="T5" fmla="*/ T4 w 35"/>
                    <a:gd name="T6" fmla="+- 0 527 485"/>
                    <a:gd name="T7" fmla="*/ 527 h 45"/>
                    <a:gd name="T8" fmla="+- 0 1844 1843"/>
                    <a:gd name="T9" fmla="*/ T8 w 35"/>
                    <a:gd name="T10" fmla="+- 0 530 485"/>
                    <a:gd name="T11" fmla="*/ 530 h 45"/>
                    <a:gd name="T12" fmla="+- 0 1868 1843"/>
                    <a:gd name="T13" fmla="*/ T12 w 35"/>
                    <a:gd name="T14" fmla="+- 0 530 485"/>
                    <a:gd name="T15" fmla="*/ 530 h 45"/>
                    <a:gd name="T16" fmla="+- 0 1868 1843"/>
                    <a:gd name="T17" fmla="*/ T16 w 35"/>
                    <a:gd name="T18" fmla="+- 0 527 485"/>
                    <a:gd name="T19" fmla="*/ 527 h 45"/>
                  </a:gdLst>
                  <a:ahLst/>
                  <a:cxnLst>
                    <a:cxn ang="0">
                      <a:pos x="T1" y="T3"/>
                    </a:cxn>
                    <a:cxn ang="0">
                      <a:pos x="T5" y="T7"/>
                    </a:cxn>
                    <a:cxn ang="0">
                      <a:pos x="T9" y="T11"/>
                    </a:cxn>
                    <a:cxn ang="0">
                      <a:pos x="T13" y="T15"/>
                    </a:cxn>
                    <a:cxn ang="0">
                      <a:pos x="T17" y="T19"/>
                    </a:cxn>
                  </a:cxnLst>
                  <a:rect l="0" t="0" r="r" b="b"/>
                  <a:pathLst>
                    <a:path w="35" h="45">
                      <a:moveTo>
                        <a:pt x="25" y="42"/>
                      </a:moveTo>
                      <a:lnTo>
                        <a:pt x="1" y="42"/>
                      </a:lnTo>
                      <a:lnTo>
                        <a:pt x="1" y="45"/>
                      </a:lnTo>
                      <a:lnTo>
                        <a:pt x="25" y="45"/>
                      </a:lnTo>
                      <a:lnTo>
                        <a:pt x="25" y="4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42">
                  <a:extLst>
                    <a:ext uri="{FF2B5EF4-FFF2-40B4-BE49-F238E27FC236}">
                      <a16:creationId xmlns:a16="http://schemas.microsoft.com/office/drawing/2014/main" id="{C99A5A38-96CC-489C-BAD5-CDA4491FBECE}"/>
                    </a:ext>
                  </a:extLst>
                </p:cNvPr>
                <p:cNvSpPr>
                  <a:spLocks/>
                </p:cNvSpPr>
                <p:nvPr/>
              </p:nvSpPr>
              <p:spPr bwMode="auto">
                <a:xfrm>
                  <a:off x="1843" y="485"/>
                  <a:ext cx="35" cy="45"/>
                </a:xfrm>
                <a:custGeom>
                  <a:avLst/>
                  <a:gdLst>
                    <a:gd name="T0" fmla="+- 0 1859 1843"/>
                    <a:gd name="T1" fmla="*/ T0 w 35"/>
                    <a:gd name="T2" fmla="+- 0 485 485"/>
                    <a:gd name="T3" fmla="*/ 485 h 45"/>
                    <a:gd name="T4" fmla="+- 0 1857 1843"/>
                    <a:gd name="T5" fmla="*/ T4 w 35"/>
                    <a:gd name="T6" fmla="+- 0 485 485"/>
                    <a:gd name="T7" fmla="*/ 485 h 45"/>
                    <a:gd name="T8" fmla="+- 0 1843 1843"/>
                    <a:gd name="T9" fmla="*/ T8 w 35"/>
                    <a:gd name="T10" fmla="+- 0 489 485"/>
                    <a:gd name="T11" fmla="*/ 489 h 45"/>
                    <a:gd name="T12" fmla="+- 0 1843 1843"/>
                    <a:gd name="T13" fmla="*/ T12 w 35"/>
                    <a:gd name="T14" fmla="+- 0 492 485"/>
                    <a:gd name="T15" fmla="*/ 492 h 45"/>
                    <a:gd name="T16" fmla="+- 0 1852 1843"/>
                    <a:gd name="T17" fmla="*/ T16 w 35"/>
                    <a:gd name="T18" fmla="+- 0 492 485"/>
                    <a:gd name="T19" fmla="*/ 492 h 45"/>
                    <a:gd name="T20" fmla="+- 0 1852 1843"/>
                    <a:gd name="T21" fmla="*/ T20 w 35"/>
                    <a:gd name="T22" fmla="+- 0 527 485"/>
                    <a:gd name="T23" fmla="*/ 527 h 45"/>
                    <a:gd name="T24" fmla="+- 0 1859 1843"/>
                    <a:gd name="T25" fmla="*/ T24 w 35"/>
                    <a:gd name="T26" fmla="+- 0 527 485"/>
                    <a:gd name="T27" fmla="*/ 527 h 45"/>
                    <a:gd name="T28" fmla="+- 0 1859 1843"/>
                    <a:gd name="T29" fmla="*/ T28 w 35"/>
                    <a:gd name="T30" fmla="+- 0 501 485"/>
                    <a:gd name="T31" fmla="*/ 501 h 45"/>
                    <a:gd name="T32" fmla="+- 0 1863 1843"/>
                    <a:gd name="T33" fmla="*/ T32 w 35"/>
                    <a:gd name="T34" fmla="+- 0 496 485"/>
                    <a:gd name="T35" fmla="*/ 496 h 45"/>
                    <a:gd name="T36" fmla="+- 0 1859 1843"/>
                    <a:gd name="T37" fmla="*/ T36 w 35"/>
                    <a:gd name="T38" fmla="+- 0 496 485"/>
                    <a:gd name="T39" fmla="*/ 496 h 45"/>
                    <a:gd name="T40" fmla="+- 0 1859 1843"/>
                    <a:gd name="T41" fmla="*/ T40 w 35"/>
                    <a:gd name="T42" fmla="+- 0 485 485"/>
                    <a:gd name="T43" fmla="*/ 485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5" h="45">
                      <a:moveTo>
                        <a:pt x="16" y="0"/>
                      </a:moveTo>
                      <a:lnTo>
                        <a:pt x="14" y="0"/>
                      </a:lnTo>
                      <a:lnTo>
                        <a:pt x="0" y="4"/>
                      </a:lnTo>
                      <a:lnTo>
                        <a:pt x="0" y="7"/>
                      </a:lnTo>
                      <a:lnTo>
                        <a:pt x="9" y="7"/>
                      </a:lnTo>
                      <a:lnTo>
                        <a:pt x="9" y="42"/>
                      </a:lnTo>
                      <a:lnTo>
                        <a:pt x="16" y="42"/>
                      </a:lnTo>
                      <a:lnTo>
                        <a:pt x="16" y="16"/>
                      </a:lnTo>
                      <a:lnTo>
                        <a:pt x="20" y="11"/>
                      </a:lnTo>
                      <a:lnTo>
                        <a:pt x="16" y="11"/>
                      </a:lnTo>
                      <a:lnTo>
                        <a:pt x="1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1">
                  <a:extLst>
                    <a:ext uri="{FF2B5EF4-FFF2-40B4-BE49-F238E27FC236}">
                      <a16:creationId xmlns:a16="http://schemas.microsoft.com/office/drawing/2014/main" id="{04E447D7-C307-4C6E-8A21-6C1A356A6821}"/>
                    </a:ext>
                  </a:extLst>
                </p:cNvPr>
                <p:cNvSpPr>
                  <a:spLocks/>
                </p:cNvSpPr>
                <p:nvPr/>
              </p:nvSpPr>
              <p:spPr bwMode="auto">
                <a:xfrm>
                  <a:off x="1843" y="485"/>
                  <a:ext cx="35" cy="45"/>
                </a:xfrm>
                <a:custGeom>
                  <a:avLst/>
                  <a:gdLst>
                    <a:gd name="T0" fmla="+- 0 1873 1843"/>
                    <a:gd name="T1" fmla="*/ T0 w 35"/>
                    <a:gd name="T2" fmla="+- 0 485 485"/>
                    <a:gd name="T3" fmla="*/ 485 h 45"/>
                    <a:gd name="T4" fmla="+- 0 1868 1843"/>
                    <a:gd name="T5" fmla="*/ T4 w 35"/>
                    <a:gd name="T6" fmla="+- 0 485 485"/>
                    <a:gd name="T7" fmla="*/ 485 h 45"/>
                    <a:gd name="T8" fmla="+- 0 1866 1843"/>
                    <a:gd name="T9" fmla="*/ T8 w 35"/>
                    <a:gd name="T10" fmla="+- 0 487 485"/>
                    <a:gd name="T11" fmla="*/ 487 h 45"/>
                    <a:gd name="T12" fmla="+- 0 1859 1843"/>
                    <a:gd name="T13" fmla="*/ T12 w 35"/>
                    <a:gd name="T14" fmla="+- 0 496 485"/>
                    <a:gd name="T15" fmla="*/ 496 h 45"/>
                    <a:gd name="T16" fmla="+- 0 1863 1843"/>
                    <a:gd name="T17" fmla="*/ T16 w 35"/>
                    <a:gd name="T18" fmla="+- 0 496 485"/>
                    <a:gd name="T19" fmla="*/ 496 h 45"/>
                    <a:gd name="T20" fmla="+- 0 1864 1843"/>
                    <a:gd name="T21" fmla="*/ T20 w 35"/>
                    <a:gd name="T22" fmla="+- 0 494 485"/>
                    <a:gd name="T23" fmla="*/ 494 h 45"/>
                    <a:gd name="T24" fmla="+- 0 1866 1843"/>
                    <a:gd name="T25" fmla="*/ T24 w 35"/>
                    <a:gd name="T26" fmla="+- 0 493 485"/>
                    <a:gd name="T27" fmla="*/ 493 h 45"/>
                    <a:gd name="T28" fmla="+- 0 1874 1843"/>
                    <a:gd name="T29" fmla="*/ T28 w 35"/>
                    <a:gd name="T30" fmla="+- 0 493 485"/>
                    <a:gd name="T31" fmla="*/ 493 h 45"/>
                    <a:gd name="T32" fmla="+- 0 1878 1843"/>
                    <a:gd name="T33" fmla="*/ T32 w 35"/>
                    <a:gd name="T34" fmla="+- 0 488 485"/>
                    <a:gd name="T35" fmla="*/ 488 h 45"/>
                    <a:gd name="T36" fmla="+- 0 1875 1843"/>
                    <a:gd name="T37" fmla="*/ T36 w 35"/>
                    <a:gd name="T38" fmla="+- 0 486 485"/>
                    <a:gd name="T39" fmla="*/ 486 h 45"/>
                    <a:gd name="T40" fmla="+- 0 1874 1843"/>
                    <a:gd name="T41" fmla="*/ T40 w 35"/>
                    <a:gd name="T42" fmla="+- 0 485 485"/>
                    <a:gd name="T43" fmla="*/ 485 h 45"/>
                    <a:gd name="T44" fmla="+- 0 1873 1843"/>
                    <a:gd name="T45" fmla="*/ T44 w 35"/>
                    <a:gd name="T46" fmla="+- 0 485 485"/>
                    <a:gd name="T47" fmla="*/ 485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5" h="45">
                      <a:moveTo>
                        <a:pt x="30" y="0"/>
                      </a:moveTo>
                      <a:lnTo>
                        <a:pt x="25" y="0"/>
                      </a:lnTo>
                      <a:lnTo>
                        <a:pt x="23" y="2"/>
                      </a:lnTo>
                      <a:lnTo>
                        <a:pt x="16" y="11"/>
                      </a:lnTo>
                      <a:lnTo>
                        <a:pt x="20" y="11"/>
                      </a:lnTo>
                      <a:lnTo>
                        <a:pt x="21" y="9"/>
                      </a:lnTo>
                      <a:lnTo>
                        <a:pt x="23" y="8"/>
                      </a:lnTo>
                      <a:lnTo>
                        <a:pt x="31" y="8"/>
                      </a:lnTo>
                      <a:lnTo>
                        <a:pt x="35" y="3"/>
                      </a:lnTo>
                      <a:lnTo>
                        <a:pt x="32" y="1"/>
                      </a:lnTo>
                      <a:lnTo>
                        <a:pt x="31" y="0"/>
                      </a:lnTo>
                      <a:lnTo>
                        <a:pt x="30"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40">
                  <a:extLst>
                    <a:ext uri="{FF2B5EF4-FFF2-40B4-BE49-F238E27FC236}">
                      <a16:creationId xmlns:a16="http://schemas.microsoft.com/office/drawing/2014/main" id="{D0955F61-0B0B-4C3D-9AB2-BBDC04C0391A}"/>
                    </a:ext>
                  </a:extLst>
                </p:cNvPr>
                <p:cNvSpPr>
                  <a:spLocks/>
                </p:cNvSpPr>
                <p:nvPr/>
              </p:nvSpPr>
              <p:spPr bwMode="auto">
                <a:xfrm>
                  <a:off x="1843" y="485"/>
                  <a:ext cx="35" cy="45"/>
                </a:xfrm>
                <a:custGeom>
                  <a:avLst/>
                  <a:gdLst>
                    <a:gd name="T0" fmla="+- 0 1874 1843"/>
                    <a:gd name="T1" fmla="*/ T0 w 35"/>
                    <a:gd name="T2" fmla="+- 0 493 485"/>
                    <a:gd name="T3" fmla="*/ 493 h 45"/>
                    <a:gd name="T4" fmla="+- 0 1869 1843"/>
                    <a:gd name="T5" fmla="*/ T4 w 35"/>
                    <a:gd name="T6" fmla="+- 0 493 485"/>
                    <a:gd name="T7" fmla="*/ 493 h 45"/>
                    <a:gd name="T8" fmla="+- 0 1870 1843"/>
                    <a:gd name="T9" fmla="*/ T8 w 35"/>
                    <a:gd name="T10" fmla="+- 0 493 485"/>
                    <a:gd name="T11" fmla="*/ 493 h 45"/>
                    <a:gd name="T12" fmla="+- 0 1872 1843"/>
                    <a:gd name="T13" fmla="*/ T12 w 35"/>
                    <a:gd name="T14" fmla="+- 0 495 485"/>
                    <a:gd name="T15" fmla="*/ 495 h 45"/>
                    <a:gd name="T16" fmla="+- 0 1874 1843"/>
                    <a:gd name="T17" fmla="*/ T16 w 35"/>
                    <a:gd name="T18" fmla="+- 0 493 485"/>
                    <a:gd name="T19" fmla="*/ 493 h 45"/>
                  </a:gdLst>
                  <a:ahLst/>
                  <a:cxnLst>
                    <a:cxn ang="0">
                      <a:pos x="T1" y="T3"/>
                    </a:cxn>
                    <a:cxn ang="0">
                      <a:pos x="T5" y="T7"/>
                    </a:cxn>
                    <a:cxn ang="0">
                      <a:pos x="T9" y="T11"/>
                    </a:cxn>
                    <a:cxn ang="0">
                      <a:pos x="T13" y="T15"/>
                    </a:cxn>
                    <a:cxn ang="0">
                      <a:pos x="T17" y="T19"/>
                    </a:cxn>
                  </a:cxnLst>
                  <a:rect l="0" t="0" r="r" b="b"/>
                  <a:pathLst>
                    <a:path w="35" h="45">
                      <a:moveTo>
                        <a:pt x="31" y="8"/>
                      </a:moveTo>
                      <a:lnTo>
                        <a:pt x="26" y="8"/>
                      </a:lnTo>
                      <a:lnTo>
                        <a:pt x="27" y="8"/>
                      </a:lnTo>
                      <a:lnTo>
                        <a:pt x="29" y="10"/>
                      </a:lnTo>
                      <a:lnTo>
                        <a:pt x="31" y="8"/>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3" name="Group 36">
                <a:extLst>
                  <a:ext uri="{FF2B5EF4-FFF2-40B4-BE49-F238E27FC236}">
                    <a16:creationId xmlns:a16="http://schemas.microsoft.com/office/drawing/2014/main" id="{7923F89F-AB1E-491A-8DE8-796FE660D00A}"/>
                  </a:ext>
                </a:extLst>
              </p:cNvPr>
              <p:cNvGrpSpPr>
                <a:grpSpLocks/>
              </p:cNvGrpSpPr>
              <p:nvPr/>
            </p:nvGrpSpPr>
            <p:grpSpPr bwMode="auto">
              <a:xfrm>
                <a:off x="1878" y="485"/>
                <a:ext cx="43" cy="47"/>
                <a:chOff x="1878" y="485"/>
                <a:chExt cx="43" cy="47"/>
              </a:xfrm>
            </p:grpSpPr>
            <p:sp>
              <p:nvSpPr>
                <p:cNvPr id="48" name="Freeform 38">
                  <a:extLst>
                    <a:ext uri="{FF2B5EF4-FFF2-40B4-BE49-F238E27FC236}">
                      <a16:creationId xmlns:a16="http://schemas.microsoft.com/office/drawing/2014/main" id="{ACAB70C4-C680-4766-9F24-F5D42554DB7A}"/>
                    </a:ext>
                  </a:extLst>
                </p:cNvPr>
                <p:cNvSpPr>
                  <a:spLocks/>
                </p:cNvSpPr>
                <p:nvPr/>
              </p:nvSpPr>
              <p:spPr bwMode="auto">
                <a:xfrm>
                  <a:off x="1878" y="485"/>
                  <a:ext cx="43" cy="47"/>
                </a:xfrm>
                <a:custGeom>
                  <a:avLst/>
                  <a:gdLst>
                    <a:gd name="T0" fmla="+- 0 1911 1878"/>
                    <a:gd name="T1" fmla="*/ T0 w 43"/>
                    <a:gd name="T2" fmla="+- 0 485 485"/>
                    <a:gd name="T3" fmla="*/ 485 h 47"/>
                    <a:gd name="T4" fmla="+- 0 1888 1878"/>
                    <a:gd name="T5" fmla="*/ T4 w 43"/>
                    <a:gd name="T6" fmla="+- 0 485 485"/>
                    <a:gd name="T7" fmla="*/ 485 h 47"/>
                    <a:gd name="T8" fmla="+- 0 1878 1878"/>
                    <a:gd name="T9" fmla="*/ T8 w 43"/>
                    <a:gd name="T10" fmla="+- 0 495 485"/>
                    <a:gd name="T11" fmla="*/ 495 h 47"/>
                    <a:gd name="T12" fmla="+- 0 1878 1878"/>
                    <a:gd name="T13" fmla="*/ T12 w 43"/>
                    <a:gd name="T14" fmla="+- 0 521 485"/>
                    <a:gd name="T15" fmla="*/ 521 h 47"/>
                    <a:gd name="T16" fmla="+- 0 1888 1878"/>
                    <a:gd name="T17" fmla="*/ T16 w 43"/>
                    <a:gd name="T18" fmla="+- 0 532 485"/>
                    <a:gd name="T19" fmla="*/ 532 h 47"/>
                    <a:gd name="T20" fmla="+- 0 1911 1878"/>
                    <a:gd name="T21" fmla="*/ T20 w 43"/>
                    <a:gd name="T22" fmla="+- 0 532 485"/>
                    <a:gd name="T23" fmla="*/ 532 h 47"/>
                    <a:gd name="T24" fmla="+- 0 1915 1878"/>
                    <a:gd name="T25" fmla="*/ T24 w 43"/>
                    <a:gd name="T26" fmla="+- 0 527 485"/>
                    <a:gd name="T27" fmla="*/ 527 h 47"/>
                    <a:gd name="T28" fmla="+- 0 1892 1878"/>
                    <a:gd name="T29" fmla="*/ T28 w 43"/>
                    <a:gd name="T30" fmla="+- 0 527 485"/>
                    <a:gd name="T31" fmla="*/ 527 h 47"/>
                    <a:gd name="T32" fmla="+- 0 1886 1878"/>
                    <a:gd name="T33" fmla="*/ T32 w 43"/>
                    <a:gd name="T34" fmla="+- 0 519 485"/>
                    <a:gd name="T35" fmla="*/ 519 h 47"/>
                    <a:gd name="T36" fmla="+- 0 1886 1878"/>
                    <a:gd name="T37" fmla="*/ T36 w 43"/>
                    <a:gd name="T38" fmla="+- 0 497 485"/>
                    <a:gd name="T39" fmla="*/ 497 h 47"/>
                    <a:gd name="T40" fmla="+- 0 1892 1878"/>
                    <a:gd name="T41" fmla="*/ T40 w 43"/>
                    <a:gd name="T42" fmla="+- 0 489 485"/>
                    <a:gd name="T43" fmla="*/ 489 h 47"/>
                    <a:gd name="T44" fmla="+- 0 1915 1878"/>
                    <a:gd name="T45" fmla="*/ T44 w 43"/>
                    <a:gd name="T46" fmla="+- 0 489 485"/>
                    <a:gd name="T47" fmla="*/ 489 h 47"/>
                    <a:gd name="T48" fmla="+- 0 1911 1878"/>
                    <a:gd name="T49" fmla="*/ T48 w 43"/>
                    <a:gd name="T50" fmla="+- 0 485 485"/>
                    <a:gd name="T51" fmla="*/ 485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3" h="47">
                      <a:moveTo>
                        <a:pt x="33" y="0"/>
                      </a:moveTo>
                      <a:lnTo>
                        <a:pt x="10" y="0"/>
                      </a:lnTo>
                      <a:lnTo>
                        <a:pt x="0" y="10"/>
                      </a:lnTo>
                      <a:lnTo>
                        <a:pt x="0" y="36"/>
                      </a:lnTo>
                      <a:lnTo>
                        <a:pt x="10" y="47"/>
                      </a:lnTo>
                      <a:lnTo>
                        <a:pt x="33" y="47"/>
                      </a:lnTo>
                      <a:lnTo>
                        <a:pt x="37" y="42"/>
                      </a:lnTo>
                      <a:lnTo>
                        <a:pt x="14" y="42"/>
                      </a:lnTo>
                      <a:lnTo>
                        <a:pt x="8" y="34"/>
                      </a:lnTo>
                      <a:lnTo>
                        <a:pt x="8" y="12"/>
                      </a:lnTo>
                      <a:lnTo>
                        <a:pt x="14" y="4"/>
                      </a:lnTo>
                      <a:lnTo>
                        <a:pt x="37" y="4"/>
                      </a:lnTo>
                      <a:lnTo>
                        <a:pt x="33"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37">
                  <a:extLst>
                    <a:ext uri="{FF2B5EF4-FFF2-40B4-BE49-F238E27FC236}">
                      <a16:creationId xmlns:a16="http://schemas.microsoft.com/office/drawing/2014/main" id="{EAC847B3-89AF-4D12-A444-C1ED0DEB2F1E}"/>
                    </a:ext>
                  </a:extLst>
                </p:cNvPr>
                <p:cNvSpPr>
                  <a:spLocks/>
                </p:cNvSpPr>
                <p:nvPr/>
              </p:nvSpPr>
              <p:spPr bwMode="auto">
                <a:xfrm>
                  <a:off x="1878" y="485"/>
                  <a:ext cx="43" cy="47"/>
                </a:xfrm>
                <a:custGeom>
                  <a:avLst/>
                  <a:gdLst>
                    <a:gd name="T0" fmla="+- 0 1915 1878"/>
                    <a:gd name="T1" fmla="*/ T0 w 43"/>
                    <a:gd name="T2" fmla="+- 0 489 485"/>
                    <a:gd name="T3" fmla="*/ 489 h 47"/>
                    <a:gd name="T4" fmla="+- 0 1907 1878"/>
                    <a:gd name="T5" fmla="*/ T4 w 43"/>
                    <a:gd name="T6" fmla="+- 0 489 485"/>
                    <a:gd name="T7" fmla="*/ 489 h 47"/>
                    <a:gd name="T8" fmla="+- 0 1912 1878"/>
                    <a:gd name="T9" fmla="*/ T8 w 43"/>
                    <a:gd name="T10" fmla="+- 0 497 485"/>
                    <a:gd name="T11" fmla="*/ 497 h 47"/>
                    <a:gd name="T12" fmla="+- 0 1912 1878"/>
                    <a:gd name="T13" fmla="*/ T12 w 43"/>
                    <a:gd name="T14" fmla="+- 0 519 485"/>
                    <a:gd name="T15" fmla="*/ 519 h 47"/>
                    <a:gd name="T16" fmla="+- 0 1907 1878"/>
                    <a:gd name="T17" fmla="*/ T16 w 43"/>
                    <a:gd name="T18" fmla="+- 0 527 485"/>
                    <a:gd name="T19" fmla="*/ 527 h 47"/>
                    <a:gd name="T20" fmla="+- 0 1915 1878"/>
                    <a:gd name="T21" fmla="*/ T20 w 43"/>
                    <a:gd name="T22" fmla="+- 0 527 485"/>
                    <a:gd name="T23" fmla="*/ 527 h 47"/>
                    <a:gd name="T24" fmla="+- 0 1921 1878"/>
                    <a:gd name="T25" fmla="*/ T24 w 43"/>
                    <a:gd name="T26" fmla="+- 0 521 485"/>
                    <a:gd name="T27" fmla="*/ 521 h 47"/>
                    <a:gd name="T28" fmla="+- 0 1921 1878"/>
                    <a:gd name="T29" fmla="*/ T28 w 43"/>
                    <a:gd name="T30" fmla="+- 0 495 485"/>
                    <a:gd name="T31" fmla="*/ 495 h 47"/>
                    <a:gd name="T32" fmla="+- 0 1915 1878"/>
                    <a:gd name="T33" fmla="*/ T32 w 43"/>
                    <a:gd name="T34" fmla="+- 0 489 485"/>
                    <a:gd name="T35" fmla="*/ 489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3" h="47">
                      <a:moveTo>
                        <a:pt x="37" y="4"/>
                      </a:moveTo>
                      <a:lnTo>
                        <a:pt x="29" y="4"/>
                      </a:lnTo>
                      <a:lnTo>
                        <a:pt x="34" y="12"/>
                      </a:lnTo>
                      <a:lnTo>
                        <a:pt x="34" y="34"/>
                      </a:lnTo>
                      <a:lnTo>
                        <a:pt x="29" y="42"/>
                      </a:lnTo>
                      <a:lnTo>
                        <a:pt x="37" y="42"/>
                      </a:lnTo>
                      <a:lnTo>
                        <a:pt x="43" y="36"/>
                      </a:lnTo>
                      <a:lnTo>
                        <a:pt x="43" y="10"/>
                      </a:lnTo>
                      <a:lnTo>
                        <a:pt x="37" y="4"/>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4" name="Group 30">
                <a:extLst>
                  <a:ext uri="{FF2B5EF4-FFF2-40B4-BE49-F238E27FC236}">
                    <a16:creationId xmlns:a16="http://schemas.microsoft.com/office/drawing/2014/main" id="{06D5D587-A6C8-4817-B210-4190A3456B29}"/>
                  </a:ext>
                </a:extLst>
              </p:cNvPr>
              <p:cNvGrpSpPr>
                <a:grpSpLocks/>
              </p:cNvGrpSpPr>
              <p:nvPr/>
            </p:nvGrpSpPr>
            <p:grpSpPr bwMode="auto">
              <a:xfrm>
                <a:off x="1928" y="485"/>
                <a:ext cx="30" cy="47"/>
                <a:chOff x="1928" y="485"/>
                <a:chExt cx="30" cy="47"/>
              </a:xfrm>
            </p:grpSpPr>
            <p:sp>
              <p:nvSpPr>
                <p:cNvPr id="43" name="Freeform 35">
                  <a:extLst>
                    <a:ext uri="{FF2B5EF4-FFF2-40B4-BE49-F238E27FC236}">
                      <a16:creationId xmlns:a16="http://schemas.microsoft.com/office/drawing/2014/main" id="{B1D6639D-131D-4B58-AF17-C4618ECFBBF2}"/>
                    </a:ext>
                  </a:extLst>
                </p:cNvPr>
                <p:cNvSpPr>
                  <a:spLocks/>
                </p:cNvSpPr>
                <p:nvPr/>
              </p:nvSpPr>
              <p:spPr bwMode="auto">
                <a:xfrm>
                  <a:off x="1928" y="485"/>
                  <a:ext cx="30" cy="47"/>
                </a:xfrm>
                <a:custGeom>
                  <a:avLst/>
                  <a:gdLst>
                    <a:gd name="T0" fmla="+- 0 1938 1928"/>
                    <a:gd name="T1" fmla="*/ T0 w 30"/>
                    <a:gd name="T2" fmla="+- 0 528 485"/>
                    <a:gd name="T3" fmla="*/ 528 h 47"/>
                    <a:gd name="T4" fmla="+- 0 1932 1928"/>
                    <a:gd name="T5" fmla="*/ T4 w 30"/>
                    <a:gd name="T6" fmla="+- 0 528 485"/>
                    <a:gd name="T7" fmla="*/ 528 h 47"/>
                    <a:gd name="T8" fmla="+- 0 1935 1928"/>
                    <a:gd name="T9" fmla="*/ T8 w 30"/>
                    <a:gd name="T10" fmla="+- 0 530 485"/>
                    <a:gd name="T11" fmla="*/ 530 h 47"/>
                    <a:gd name="T12" fmla="+- 0 1939 1928"/>
                    <a:gd name="T13" fmla="*/ T12 w 30"/>
                    <a:gd name="T14" fmla="+- 0 532 485"/>
                    <a:gd name="T15" fmla="*/ 532 h 47"/>
                    <a:gd name="T16" fmla="+- 0 1953 1928"/>
                    <a:gd name="T17" fmla="*/ T16 w 30"/>
                    <a:gd name="T18" fmla="+- 0 532 485"/>
                    <a:gd name="T19" fmla="*/ 532 h 47"/>
                    <a:gd name="T20" fmla="+- 0 1957 1928"/>
                    <a:gd name="T21" fmla="*/ T20 w 30"/>
                    <a:gd name="T22" fmla="+- 0 528 485"/>
                    <a:gd name="T23" fmla="*/ 528 h 47"/>
                    <a:gd name="T24" fmla="+- 0 1938 1928"/>
                    <a:gd name="T25" fmla="*/ T24 w 30"/>
                    <a:gd name="T26" fmla="+- 0 528 485"/>
                    <a:gd name="T27" fmla="*/ 528 h 47"/>
                    <a:gd name="T28" fmla="+- 0 1938 1928"/>
                    <a:gd name="T29" fmla="*/ T28 w 30"/>
                    <a:gd name="T30" fmla="+- 0 528 485"/>
                    <a:gd name="T31" fmla="*/ 528 h 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0" h="47">
                      <a:moveTo>
                        <a:pt x="10" y="43"/>
                      </a:moveTo>
                      <a:lnTo>
                        <a:pt x="4" y="43"/>
                      </a:lnTo>
                      <a:lnTo>
                        <a:pt x="7" y="45"/>
                      </a:lnTo>
                      <a:lnTo>
                        <a:pt x="11" y="47"/>
                      </a:lnTo>
                      <a:lnTo>
                        <a:pt x="25" y="47"/>
                      </a:lnTo>
                      <a:lnTo>
                        <a:pt x="29" y="43"/>
                      </a:lnTo>
                      <a:lnTo>
                        <a:pt x="10" y="43"/>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34">
                  <a:extLst>
                    <a:ext uri="{FF2B5EF4-FFF2-40B4-BE49-F238E27FC236}">
                      <a16:creationId xmlns:a16="http://schemas.microsoft.com/office/drawing/2014/main" id="{C4C95E15-141E-4854-8DEF-111E86E4FC42}"/>
                    </a:ext>
                  </a:extLst>
                </p:cNvPr>
                <p:cNvSpPr>
                  <a:spLocks/>
                </p:cNvSpPr>
                <p:nvPr/>
              </p:nvSpPr>
              <p:spPr bwMode="auto">
                <a:xfrm>
                  <a:off x="1928" y="485"/>
                  <a:ext cx="30" cy="47"/>
                </a:xfrm>
                <a:custGeom>
                  <a:avLst/>
                  <a:gdLst>
                    <a:gd name="T0" fmla="+- 0 1932 1928"/>
                    <a:gd name="T1" fmla="*/ T0 w 30"/>
                    <a:gd name="T2" fmla="+- 0 517 485"/>
                    <a:gd name="T3" fmla="*/ 517 h 47"/>
                    <a:gd name="T4" fmla="+- 0 1928 1928"/>
                    <a:gd name="T5" fmla="*/ T4 w 30"/>
                    <a:gd name="T6" fmla="+- 0 517 485"/>
                    <a:gd name="T7" fmla="*/ 517 h 47"/>
                    <a:gd name="T8" fmla="+- 0 1928 1928"/>
                    <a:gd name="T9" fmla="*/ T8 w 30"/>
                    <a:gd name="T10" fmla="+- 0 531 485"/>
                    <a:gd name="T11" fmla="*/ 531 h 47"/>
                    <a:gd name="T12" fmla="+- 0 1932 1928"/>
                    <a:gd name="T13" fmla="*/ T12 w 30"/>
                    <a:gd name="T14" fmla="+- 0 531 485"/>
                    <a:gd name="T15" fmla="*/ 531 h 47"/>
                    <a:gd name="T16" fmla="+- 0 1932 1928"/>
                    <a:gd name="T17" fmla="*/ T16 w 30"/>
                    <a:gd name="T18" fmla="+- 0 528 485"/>
                    <a:gd name="T19" fmla="*/ 528 h 47"/>
                    <a:gd name="T20" fmla="+- 0 1938 1928"/>
                    <a:gd name="T21" fmla="*/ T20 w 30"/>
                    <a:gd name="T22" fmla="+- 0 528 485"/>
                    <a:gd name="T23" fmla="*/ 528 h 47"/>
                    <a:gd name="T24" fmla="+- 0 1932 1928"/>
                    <a:gd name="T25" fmla="*/ T24 w 30"/>
                    <a:gd name="T26" fmla="+- 0 524 485"/>
                    <a:gd name="T27" fmla="*/ 524 h 47"/>
                    <a:gd name="T28" fmla="+- 0 1932 1928"/>
                    <a:gd name="T29" fmla="*/ T28 w 30"/>
                    <a:gd name="T30" fmla="+- 0 517 485"/>
                    <a:gd name="T31" fmla="*/ 517 h 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0" h="47">
                      <a:moveTo>
                        <a:pt x="4" y="32"/>
                      </a:moveTo>
                      <a:lnTo>
                        <a:pt x="0" y="32"/>
                      </a:lnTo>
                      <a:lnTo>
                        <a:pt x="0" y="46"/>
                      </a:lnTo>
                      <a:lnTo>
                        <a:pt x="4" y="46"/>
                      </a:lnTo>
                      <a:lnTo>
                        <a:pt x="4" y="43"/>
                      </a:lnTo>
                      <a:lnTo>
                        <a:pt x="10" y="43"/>
                      </a:lnTo>
                      <a:lnTo>
                        <a:pt x="4" y="39"/>
                      </a:lnTo>
                      <a:lnTo>
                        <a:pt x="4" y="3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3">
                  <a:extLst>
                    <a:ext uri="{FF2B5EF4-FFF2-40B4-BE49-F238E27FC236}">
                      <a16:creationId xmlns:a16="http://schemas.microsoft.com/office/drawing/2014/main" id="{62260D3F-5DE8-448A-BA62-B1AC6468F937}"/>
                    </a:ext>
                  </a:extLst>
                </p:cNvPr>
                <p:cNvSpPr>
                  <a:spLocks/>
                </p:cNvSpPr>
                <p:nvPr/>
              </p:nvSpPr>
              <p:spPr bwMode="auto">
                <a:xfrm>
                  <a:off x="1928" y="485"/>
                  <a:ext cx="30" cy="47"/>
                </a:xfrm>
                <a:custGeom>
                  <a:avLst/>
                  <a:gdLst>
                    <a:gd name="T0" fmla="+- 0 1947 1928"/>
                    <a:gd name="T1" fmla="*/ T0 w 30"/>
                    <a:gd name="T2" fmla="+- 0 485 485"/>
                    <a:gd name="T3" fmla="*/ 485 h 47"/>
                    <a:gd name="T4" fmla="+- 0 1934 1928"/>
                    <a:gd name="T5" fmla="*/ T4 w 30"/>
                    <a:gd name="T6" fmla="+- 0 485 485"/>
                    <a:gd name="T7" fmla="*/ 485 h 47"/>
                    <a:gd name="T8" fmla="+- 0 1928 1928"/>
                    <a:gd name="T9" fmla="*/ T8 w 30"/>
                    <a:gd name="T10" fmla="+- 0 490 485"/>
                    <a:gd name="T11" fmla="*/ 490 h 47"/>
                    <a:gd name="T12" fmla="+- 0 1928 1928"/>
                    <a:gd name="T13" fmla="*/ T12 w 30"/>
                    <a:gd name="T14" fmla="+- 0 504 485"/>
                    <a:gd name="T15" fmla="*/ 504 h 47"/>
                    <a:gd name="T16" fmla="+- 0 1931 1928"/>
                    <a:gd name="T17" fmla="*/ T16 w 30"/>
                    <a:gd name="T18" fmla="+- 0 507 485"/>
                    <a:gd name="T19" fmla="*/ 507 h 47"/>
                    <a:gd name="T20" fmla="+- 0 1951 1928"/>
                    <a:gd name="T21" fmla="*/ T20 w 30"/>
                    <a:gd name="T22" fmla="+- 0 515 485"/>
                    <a:gd name="T23" fmla="*/ 515 h 47"/>
                    <a:gd name="T24" fmla="+- 0 1953 1928"/>
                    <a:gd name="T25" fmla="*/ T24 w 30"/>
                    <a:gd name="T26" fmla="+- 0 517 485"/>
                    <a:gd name="T27" fmla="*/ 517 h 47"/>
                    <a:gd name="T28" fmla="+- 0 1953 1928"/>
                    <a:gd name="T29" fmla="*/ T28 w 30"/>
                    <a:gd name="T30" fmla="+- 0 525 485"/>
                    <a:gd name="T31" fmla="*/ 525 h 47"/>
                    <a:gd name="T32" fmla="+- 0 1949 1928"/>
                    <a:gd name="T33" fmla="*/ T32 w 30"/>
                    <a:gd name="T34" fmla="+- 0 528 485"/>
                    <a:gd name="T35" fmla="*/ 528 h 47"/>
                    <a:gd name="T36" fmla="+- 0 1957 1928"/>
                    <a:gd name="T37" fmla="*/ T36 w 30"/>
                    <a:gd name="T38" fmla="+- 0 528 485"/>
                    <a:gd name="T39" fmla="*/ 528 h 47"/>
                    <a:gd name="T40" fmla="+- 0 1959 1928"/>
                    <a:gd name="T41" fmla="*/ T40 w 30"/>
                    <a:gd name="T42" fmla="+- 0 526 485"/>
                    <a:gd name="T43" fmla="*/ 526 h 47"/>
                    <a:gd name="T44" fmla="+- 0 1959 1928"/>
                    <a:gd name="T45" fmla="*/ T44 w 30"/>
                    <a:gd name="T46" fmla="+- 0 512 485"/>
                    <a:gd name="T47" fmla="*/ 512 h 47"/>
                    <a:gd name="T48" fmla="+- 0 1956 1928"/>
                    <a:gd name="T49" fmla="*/ T48 w 30"/>
                    <a:gd name="T50" fmla="+- 0 509 485"/>
                    <a:gd name="T51" fmla="*/ 509 h 47"/>
                    <a:gd name="T52" fmla="+- 0 1935 1928"/>
                    <a:gd name="T53" fmla="*/ T52 w 30"/>
                    <a:gd name="T54" fmla="+- 0 500 485"/>
                    <a:gd name="T55" fmla="*/ 500 h 47"/>
                    <a:gd name="T56" fmla="+- 0 1934 1928"/>
                    <a:gd name="T57" fmla="*/ T56 w 30"/>
                    <a:gd name="T58" fmla="+- 0 500 485"/>
                    <a:gd name="T59" fmla="*/ 500 h 47"/>
                    <a:gd name="T60" fmla="+- 0 1934 1928"/>
                    <a:gd name="T61" fmla="*/ T60 w 30"/>
                    <a:gd name="T62" fmla="+- 0 491 485"/>
                    <a:gd name="T63" fmla="*/ 491 h 47"/>
                    <a:gd name="T64" fmla="+- 0 1937 1928"/>
                    <a:gd name="T65" fmla="*/ T64 w 30"/>
                    <a:gd name="T66" fmla="+- 0 489 485"/>
                    <a:gd name="T67" fmla="*/ 489 h 47"/>
                    <a:gd name="T68" fmla="+- 0 1957 1928"/>
                    <a:gd name="T69" fmla="*/ T68 w 30"/>
                    <a:gd name="T70" fmla="+- 0 489 485"/>
                    <a:gd name="T71" fmla="*/ 489 h 47"/>
                    <a:gd name="T72" fmla="+- 0 1957 1928"/>
                    <a:gd name="T73" fmla="*/ T72 w 30"/>
                    <a:gd name="T74" fmla="+- 0 488 485"/>
                    <a:gd name="T75" fmla="*/ 488 h 47"/>
                    <a:gd name="T76" fmla="+- 0 1953 1928"/>
                    <a:gd name="T77" fmla="*/ T76 w 30"/>
                    <a:gd name="T78" fmla="+- 0 488 485"/>
                    <a:gd name="T79" fmla="*/ 488 h 47"/>
                    <a:gd name="T80" fmla="+- 0 1950 1928"/>
                    <a:gd name="T81" fmla="*/ T80 w 30"/>
                    <a:gd name="T82" fmla="+- 0 486 485"/>
                    <a:gd name="T83" fmla="*/ 486 h 47"/>
                    <a:gd name="T84" fmla="+- 0 1947 1928"/>
                    <a:gd name="T85" fmla="*/ T84 w 30"/>
                    <a:gd name="T86" fmla="+- 0 485 485"/>
                    <a:gd name="T87" fmla="*/ 485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0" h="47">
                      <a:moveTo>
                        <a:pt x="19" y="0"/>
                      </a:moveTo>
                      <a:lnTo>
                        <a:pt x="6" y="0"/>
                      </a:lnTo>
                      <a:lnTo>
                        <a:pt x="0" y="5"/>
                      </a:lnTo>
                      <a:lnTo>
                        <a:pt x="0" y="19"/>
                      </a:lnTo>
                      <a:lnTo>
                        <a:pt x="3" y="22"/>
                      </a:lnTo>
                      <a:lnTo>
                        <a:pt x="23" y="30"/>
                      </a:lnTo>
                      <a:lnTo>
                        <a:pt x="25" y="32"/>
                      </a:lnTo>
                      <a:lnTo>
                        <a:pt x="25" y="40"/>
                      </a:lnTo>
                      <a:lnTo>
                        <a:pt x="21" y="43"/>
                      </a:lnTo>
                      <a:lnTo>
                        <a:pt x="29" y="43"/>
                      </a:lnTo>
                      <a:lnTo>
                        <a:pt x="31" y="41"/>
                      </a:lnTo>
                      <a:lnTo>
                        <a:pt x="31" y="27"/>
                      </a:lnTo>
                      <a:lnTo>
                        <a:pt x="28" y="24"/>
                      </a:lnTo>
                      <a:lnTo>
                        <a:pt x="7" y="15"/>
                      </a:lnTo>
                      <a:lnTo>
                        <a:pt x="6" y="15"/>
                      </a:lnTo>
                      <a:lnTo>
                        <a:pt x="6" y="6"/>
                      </a:lnTo>
                      <a:lnTo>
                        <a:pt x="9" y="4"/>
                      </a:lnTo>
                      <a:lnTo>
                        <a:pt x="29" y="4"/>
                      </a:lnTo>
                      <a:lnTo>
                        <a:pt x="29" y="3"/>
                      </a:lnTo>
                      <a:lnTo>
                        <a:pt x="25" y="3"/>
                      </a:lnTo>
                      <a:lnTo>
                        <a:pt x="22" y="1"/>
                      </a:lnTo>
                      <a:lnTo>
                        <a:pt x="19"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2">
                  <a:extLst>
                    <a:ext uri="{FF2B5EF4-FFF2-40B4-BE49-F238E27FC236}">
                      <a16:creationId xmlns:a16="http://schemas.microsoft.com/office/drawing/2014/main" id="{1DECF624-6886-4A48-8DAD-C169110B8178}"/>
                    </a:ext>
                  </a:extLst>
                </p:cNvPr>
                <p:cNvSpPr>
                  <a:spLocks/>
                </p:cNvSpPr>
                <p:nvPr/>
              </p:nvSpPr>
              <p:spPr bwMode="auto">
                <a:xfrm>
                  <a:off x="1928" y="485"/>
                  <a:ext cx="30" cy="47"/>
                </a:xfrm>
                <a:custGeom>
                  <a:avLst/>
                  <a:gdLst>
                    <a:gd name="T0" fmla="+- 0 1957 1928"/>
                    <a:gd name="T1" fmla="*/ T0 w 30"/>
                    <a:gd name="T2" fmla="+- 0 489 485"/>
                    <a:gd name="T3" fmla="*/ 489 h 47"/>
                    <a:gd name="T4" fmla="+- 0 1948 1928"/>
                    <a:gd name="T5" fmla="*/ T4 w 30"/>
                    <a:gd name="T6" fmla="+- 0 489 485"/>
                    <a:gd name="T7" fmla="*/ 489 h 47"/>
                    <a:gd name="T8" fmla="+- 0 1952 1928"/>
                    <a:gd name="T9" fmla="*/ T8 w 30"/>
                    <a:gd name="T10" fmla="+- 0 492 485"/>
                    <a:gd name="T11" fmla="*/ 492 h 47"/>
                    <a:gd name="T12" fmla="+- 0 1952 1928"/>
                    <a:gd name="T13" fmla="*/ T12 w 30"/>
                    <a:gd name="T14" fmla="+- 0 496 485"/>
                    <a:gd name="T15" fmla="*/ 496 h 47"/>
                    <a:gd name="T16" fmla="+- 0 1952 1928"/>
                    <a:gd name="T17" fmla="*/ T16 w 30"/>
                    <a:gd name="T18" fmla="+- 0 498 485"/>
                    <a:gd name="T19" fmla="*/ 498 h 47"/>
                    <a:gd name="T20" fmla="+- 0 1951 1928"/>
                    <a:gd name="T21" fmla="*/ T20 w 30"/>
                    <a:gd name="T22" fmla="+- 0 499 485"/>
                    <a:gd name="T23" fmla="*/ 499 h 47"/>
                    <a:gd name="T24" fmla="+- 0 1956 1928"/>
                    <a:gd name="T25" fmla="*/ T24 w 30"/>
                    <a:gd name="T26" fmla="+- 0 499 485"/>
                    <a:gd name="T27" fmla="*/ 499 h 47"/>
                    <a:gd name="T28" fmla="+- 0 1957 1928"/>
                    <a:gd name="T29" fmla="*/ T28 w 30"/>
                    <a:gd name="T30" fmla="+- 0 489 485"/>
                    <a:gd name="T31" fmla="*/ 489 h 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0" h="47">
                      <a:moveTo>
                        <a:pt x="29" y="4"/>
                      </a:moveTo>
                      <a:lnTo>
                        <a:pt x="20" y="4"/>
                      </a:lnTo>
                      <a:lnTo>
                        <a:pt x="24" y="7"/>
                      </a:lnTo>
                      <a:lnTo>
                        <a:pt x="24" y="11"/>
                      </a:lnTo>
                      <a:lnTo>
                        <a:pt x="24" y="13"/>
                      </a:lnTo>
                      <a:lnTo>
                        <a:pt x="23" y="14"/>
                      </a:lnTo>
                      <a:lnTo>
                        <a:pt x="28" y="14"/>
                      </a:lnTo>
                      <a:lnTo>
                        <a:pt x="29" y="4"/>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1">
                  <a:extLst>
                    <a:ext uri="{FF2B5EF4-FFF2-40B4-BE49-F238E27FC236}">
                      <a16:creationId xmlns:a16="http://schemas.microsoft.com/office/drawing/2014/main" id="{33DC0092-FD48-40F7-9032-9D53103ABB4D}"/>
                    </a:ext>
                  </a:extLst>
                </p:cNvPr>
                <p:cNvSpPr>
                  <a:spLocks/>
                </p:cNvSpPr>
                <p:nvPr/>
              </p:nvSpPr>
              <p:spPr bwMode="auto">
                <a:xfrm>
                  <a:off x="1928" y="485"/>
                  <a:ext cx="30" cy="47"/>
                </a:xfrm>
                <a:custGeom>
                  <a:avLst/>
                  <a:gdLst>
                    <a:gd name="T0" fmla="+- 0 1958 1928"/>
                    <a:gd name="T1" fmla="*/ T0 w 30"/>
                    <a:gd name="T2" fmla="+- 0 485 485"/>
                    <a:gd name="T3" fmla="*/ 485 h 47"/>
                    <a:gd name="T4" fmla="+- 0 1954 1928"/>
                    <a:gd name="T5" fmla="*/ T4 w 30"/>
                    <a:gd name="T6" fmla="+- 0 485 485"/>
                    <a:gd name="T7" fmla="*/ 485 h 47"/>
                    <a:gd name="T8" fmla="+- 0 1953 1928"/>
                    <a:gd name="T9" fmla="*/ T8 w 30"/>
                    <a:gd name="T10" fmla="+- 0 488 485"/>
                    <a:gd name="T11" fmla="*/ 488 h 47"/>
                    <a:gd name="T12" fmla="+- 0 1957 1928"/>
                    <a:gd name="T13" fmla="*/ T12 w 30"/>
                    <a:gd name="T14" fmla="+- 0 488 485"/>
                    <a:gd name="T15" fmla="*/ 488 h 47"/>
                    <a:gd name="T16" fmla="+- 0 1958 1928"/>
                    <a:gd name="T17" fmla="*/ T16 w 30"/>
                    <a:gd name="T18" fmla="+- 0 485 485"/>
                    <a:gd name="T19" fmla="*/ 485 h 47"/>
                  </a:gdLst>
                  <a:ahLst/>
                  <a:cxnLst>
                    <a:cxn ang="0">
                      <a:pos x="T1" y="T3"/>
                    </a:cxn>
                    <a:cxn ang="0">
                      <a:pos x="T5" y="T7"/>
                    </a:cxn>
                    <a:cxn ang="0">
                      <a:pos x="T9" y="T11"/>
                    </a:cxn>
                    <a:cxn ang="0">
                      <a:pos x="T13" y="T15"/>
                    </a:cxn>
                    <a:cxn ang="0">
                      <a:pos x="T17" y="T19"/>
                    </a:cxn>
                  </a:cxnLst>
                  <a:rect l="0" t="0" r="r" b="b"/>
                  <a:pathLst>
                    <a:path w="30" h="47">
                      <a:moveTo>
                        <a:pt x="30" y="0"/>
                      </a:moveTo>
                      <a:lnTo>
                        <a:pt x="26" y="0"/>
                      </a:lnTo>
                      <a:lnTo>
                        <a:pt x="25" y="3"/>
                      </a:lnTo>
                      <a:lnTo>
                        <a:pt x="29" y="3"/>
                      </a:lnTo>
                      <a:lnTo>
                        <a:pt x="30"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5" name="Group 24">
                <a:extLst>
                  <a:ext uri="{FF2B5EF4-FFF2-40B4-BE49-F238E27FC236}">
                    <a16:creationId xmlns:a16="http://schemas.microsoft.com/office/drawing/2014/main" id="{95E58267-E556-498F-8461-4AC1404FF4AA}"/>
                  </a:ext>
                </a:extLst>
              </p:cNvPr>
              <p:cNvGrpSpPr>
                <a:grpSpLocks/>
              </p:cNvGrpSpPr>
              <p:nvPr/>
            </p:nvGrpSpPr>
            <p:grpSpPr bwMode="auto">
              <a:xfrm>
                <a:off x="1967" y="485"/>
                <a:ext cx="30" cy="47"/>
                <a:chOff x="1967" y="485"/>
                <a:chExt cx="30" cy="47"/>
              </a:xfrm>
            </p:grpSpPr>
            <p:sp>
              <p:nvSpPr>
                <p:cNvPr id="38" name="Freeform 29">
                  <a:extLst>
                    <a:ext uri="{FF2B5EF4-FFF2-40B4-BE49-F238E27FC236}">
                      <a16:creationId xmlns:a16="http://schemas.microsoft.com/office/drawing/2014/main" id="{6689A44D-A9B3-4C50-8E64-FD2217ED9BF8}"/>
                    </a:ext>
                  </a:extLst>
                </p:cNvPr>
                <p:cNvSpPr>
                  <a:spLocks/>
                </p:cNvSpPr>
                <p:nvPr/>
              </p:nvSpPr>
              <p:spPr bwMode="auto">
                <a:xfrm>
                  <a:off x="1967" y="485"/>
                  <a:ext cx="30" cy="47"/>
                </a:xfrm>
                <a:custGeom>
                  <a:avLst/>
                  <a:gdLst>
                    <a:gd name="T0" fmla="+- 0 1977 1967"/>
                    <a:gd name="T1" fmla="*/ T0 w 30"/>
                    <a:gd name="T2" fmla="+- 0 528 485"/>
                    <a:gd name="T3" fmla="*/ 528 h 47"/>
                    <a:gd name="T4" fmla="+- 0 1971 1967"/>
                    <a:gd name="T5" fmla="*/ T4 w 30"/>
                    <a:gd name="T6" fmla="+- 0 528 485"/>
                    <a:gd name="T7" fmla="*/ 528 h 47"/>
                    <a:gd name="T8" fmla="+- 0 1974 1967"/>
                    <a:gd name="T9" fmla="*/ T8 w 30"/>
                    <a:gd name="T10" fmla="+- 0 530 485"/>
                    <a:gd name="T11" fmla="*/ 530 h 47"/>
                    <a:gd name="T12" fmla="+- 0 1978 1967"/>
                    <a:gd name="T13" fmla="*/ T12 w 30"/>
                    <a:gd name="T14" fmla="+- 0 532 485"/>
                    <a:gd name="T15" fmla="*/ 532 h 47"/>
                    <a:gd name="T16" fmla="+- 0 1992 1967"/>
                    <a:gd name="T17" fmla="*/ T16 w 30"/>
                    <a:gd name="T18" fmla="+- 0 532 485"/>
                    <a:gd name="T19" fmla="*/ 532 h 47"/>
                    <a:gd name="T20" fmla="+- 0 1996 1967"/>
                    <a:gd name="T21" fmla="*/ T20 w 30"/>
                    <a:gd name="T22" fmla="+- 0 528 485"/>
                    <a:gd name="T23" fmla="*/ 528 h 47"/>
                    <a:gd name="T24" fmla="+- 0 1977 1967"/>
                    <a:gd name="T25" fmla="*/ T24 w 30"/>
                    <a:gd name="T26" fmla="+- 0 528 485"/>
                    <a:gd name="T27" fmla="*/ 528 h 47"/>
                    <a:gd name="T28" fmla="+- 0 1977 1967"/>
                    <a:gd name="T29" fmla="*/ T28 w 30"/>
                    <a:gd name="T30" fmla="+- 0 528 485"/>
                    <a:gd name="T31" fmla="*/ 528 h 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0" h="47">
                      <a:moveTo>
                        <a:pt x="10" y="43"/>
                      </a:moveTo>
                      <a:lnTo>
                        <a:pt x="4" y="43"/>
                      </a:lnTo>
                      <a:lnTo>
                        <a:pt x="7" y="45"/>
                      </a:lnTo>
                      <a:lnTo>
                        <a:pt x="11" y="47"/>
                      </a:lnTo>
                      <a:lnTo>
                        <a:pt x="25" y="47"/>
                      </a:lnTo>
                      <a:lnTo>
                        <a:pt x="29" y="43"/>
                      </a:lnTo>
                      <a:lnTo>
                        <a:pt x="10" y="43"/>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8">
                  <a:extLst>
                    <a:ext uri="{FF2B5EF4-FFF2-40B4-BE49-F238E27FC236}">
                      <a16:creationId xmlns:a16="http://schemas.microsoft.com/office/drawing/2014/main" id="{2DBCE758-4BD1-457F-A7E5-C49C6E1269E6}"/>
                    </a:ext>
                  </a:extLst>
                </p:cNvPr>
                <p:cNvSpPr>
                  <a:spLocks/>
                </p:cNvSpPr>
                <p:nvPr/>
              </p:nvSpPr>
              <p:spPr bwMode="auto">
                <a:xfrm>
                  <a:off x="1967" y="485"/>
                  <a:ext cx="30" cy="47"/>
                </a:xfrm>
                <a:custGeom>
                  <a:avLst/>
                  <a:gdLst>
                    <a:gd name="T0" fmla="+- 0 1972 1967"/>
                    <a:gd name="T1" fmla="*/ T0 w 30"/>
                    <a:gd name="T2" fmla="+- 0 517 485"/>
                    <a:gd name="T3" fmla="*/ 517 h 47"/>
                    <a:gd name="T4" fmla="+- 0 1967 1967"/>
                    <a:gd name="T5" fmla="*/ T4 w 30"/>
                    <a:gd name="T6" fmla="+- 0 517 485"/>
                    <a:gd name="T7" fmla="*/ 517 h 47"/>
                    <a:gd name="T8" fmla="+- 0 1967 1967"/>
                    <a:gd name="T9" fmla="*/ T8 w 30"/>
                    <a:gd name="T10" fmla="+- 0 531 485"/>
                    <a:gd name="T11" fmla="*/ 531 h 47"/>
                    <a:gd name="T12" fmla="+- 0 1971 1967"/>
                    <a:gd name="T13" fmla="*/ T12 w 30"/>
                    <a:gd name="T14" fmla="+- 0 531 485"/>
                    <a:gd name="T15" fmla="*/ 531 h 47"/>
                    <a:gd name="T16" fmla="+- 0 1971 1967"/>
                    <a:gd name="T17" fmla="*/ T16 w 30"/>
                    <a:gd name="T18" fmla="+- 0 528 485"/>
                    <a:gd name="T19" fmla="*/ 528 h 47"/>
                    <a:gd name="T20" fmla="+- 0 1977 1967"/>
                    <a:gd name="T21" fmla="*/ T20 w 30"/>
                    <a:gd name="T22" fmla="+- 0 528 485"/>
                    <a:gd name="T23" fmla="*/ 528 h 47"/>
                    <a:gd name="T24" fmla="+- 0 1972 1967"/>
                    <a:gd name="T25" fmla="*/ T24 w 30"/>
                    <a:gd name="T26" fmla="+- 0 524 485"/>
                    <a:gd name="T27" fmla="*/ 524 h 47"/>
                    <a:gd name="T28" fmla="+- 0 1972 1967"/>
                    <a:gd name="T29" fmla="*/ T28 w 30"/>
                    <a:gd name="T30" fmla="+- 0 517 485"/>
                    <a:gd name="T31" fmla="*/ 517 h 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0" h="47">
                      <a:moveTo>
                        <a:pt x="5" y="32"/>
                      </a:moveTo>
                      <a:lnTo>
                        <a:pt x="0" y="32"/>
                      </a:lnTo>
                      <a:lnTo>
                        <a:pt x="0" y="46"/>
                      </a:lnTo>
                      <a:lnTo>
                        <a:pt x="4" y="46"/>
                      </a:lnTo>
                      <a:lnTo>
                        <a:pt x="4" y="43"/>
                      </a:lnTo>
                      <a:lnTo>
                        <a:pt x="10" y="43"/>
                      </a:lnTo>
                      <a:lnTo>
                        <a:pt x="5" y="39"/>
                      </a:lnTo>
                      <a:lnTo>
                        <a:pt x="5" y="3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27">
                  <a:extLst>
                    <a:ext uri="{FF2B5EF4-FFF2-40B4-BE49-F238E27FC236}">
                      <a16:creationId xmlns:a16="http://schemas.microsoft.com/office/drawing/2014/main" id="{25F7DBD5-9E31-432B-B09F-493C938E9ECB}"/>
                    </a:ext>
                  </a:extLst>
                </p:cNvPr>
                <p:cNvSpPr>
                  <a:spLocks/>
                </p:cNvSpPr>
                <p:nvPr/>
              </p:nvSpPr>
              <p:spPr bwMode="auto">
                <a:xfrm>
                  <a:off x="1967" y="485"/>
                  <a:ext cx="30" cy="47"/>
                </a:xfrm>
                <a:custGeom>
                  <a:avLst/>
                  <a:gdLst>
                    <a:gd name="T0" fmla="+- 0 1986 1967"/>
                    <a:gd name="T1" fmla="*/ T0 w 30"/>
                    <a:gd name="T2" fmla="+- 0 485 485"/>
                    <a:gd name="T3" fmla="*/ 485 h 47"/>
                    <a:gd name="T4" fmla="+- 0 1973 1967"/>
                    <a:gd name="T5" fmla="*/ T4 w 30"/>
                    <a:gd name="T6" fmla="+- 0 485 485"/>
                    <a:gd name="T7" fmla="*/ 485 h 47"/>
                    <a:gd name="T8" fmla="+- 0 1967 1967"/>
                    <a:gd name="T9" fmla="*/ T8 w 30"/>
                    <a:gd name="T10" fmla="+- 0 490 485"/>
                    <a:gd name="T11" fmla="*/ 490 h 47"/>
                    <a:gd name="T12" fmla="+- 0 1967 1967"/>
                    <a:gd name="T13" fmla="*/ T12 w 30"/>
                    <a:gd name="T14" fmla="+- 0 504 485"/>
                    <a:gd name="T15" fmla="*/ 504 h 47"/>
                    <a:gd name="T16" fmla="+- 0 1970 1967"/>
                    <a:gd name="T17" fmla="*/ T16 w 30"/>
                    <a:gd name="T18" fmla="+- 0 507 485"/>
                    <a:gd name="T19" fmla="*/ 507 h 47"/>
                    <a:gd name="T20" fmla="+- 0 1990 1967"/>
                    <a:gd name="T21" fmla="*/ T20 w 30"/>
                    <a:gd name="T22" fmla="+- 0 515 485"/>
                    <a:gd name="T23" fmla="*/ 515 h 47"/>
                    <a:gd name="T24" fmla="+- 0 1993 1967"/>
                    <a:gd name="T25" fmla="*/ T24 w 30"/>
                    <a:gd name="T26" fmla="+- 0 517 485"/>
                    <a:gd name="T27" fmla="*/ 517 h 47"/>
                    <a:gd name="T28" fmla="+- 0 1993 1967"/>
                    <a:gd name="T29" fmla="*/ T28 w 30"/>
                    <a:gd name="T30" fmla="+- 0 525 485"/>
                    <a:gd name="T31" fmla="*/ 525 h 47"/>
                    <a:gd name="T32" fmla="+- 0 1989 1967"/>
                    <a:gd name="T33" fmla="*/ T32 w 30"/>
                    <a:gd name="T34" fmla="+- 0 528 485"/>
                    <a:gd name="T35" fmla="*/ 528 h 47"/>
                    <a:gd name="T36" fmla="+- 0 1996 1967"/>
                    <a:gd name="T37" fmla="*/ T36 w 30"/>
                    <a:gd name="T38" fmla="+- 0 528 485"/>
                    <a:gd name="T39" fmla="*/ 528 h 47"/>
                    <a:gd name="T40" fmla="+- 0 1998 1967"/>
                    <a:gd name="T41" fmla="*/ T40 w 30"/>
                    <a:gd name="T42" fmla="+- 0 526 485"/>
                    <a:gd name="T43" fmla="*/ 526 h 47"/>
                    <a:gd name="T44" fmla="+- 0 1998 1967"/>
                    <a:gd name="T45" fmla="*/ T44 w 30"/>
                    <a:gd name="T46" fmla="+- 0 512 485"/>
                    <a:gd name="T47" fmla="*/ 512 h 47"/>
                    <a:gd name="T48" fmla="+- 0 1995 1967"/>
                    <a:gd name="T49" fmla="*/ T48 w 30"/>
                    <a:gd name="T50" fmla="+- 0 509 485"/>
                    <a:gd name="T51" fmla="*/ 509 h 47"/>
                    <a:gd name="T52" fmla="+- 0 1974 1967"/>
                    <a:gd name="T53" fmla="*/ T52 w 30"/>
                    <a:gd name="T54" fmla="+- 0 500 485"/>
                    <a:gd name="T55" fmla="*/ 500 h 47"/>
                    <a:gd name="T56" fmla="+- 0 1973 1967"/>
                    <a:gd name="T57" fmla="*/ T56 w 30"/>
                    <a:gd name="T58" fmla="+- 0 500 485"/>
                    <a:gd name="T59" fmla="*/ 500 h 47"/>
                    <a:gd name="T60" fmla="+- 0 1973 1967"/>
                    <a:gd name="T61" fmla="*/ T60 w 30"/>
                    <a:gd name="T62" fmla="+- 0 491 485"/>
                    <a:gd name="T63" fmla="*/ 491 h 47"/>
                    <a:gd name="T64" fmla="+- 0 1977 1967"/>
                    <a:gd name="T65" fmla="*/ T64 w 30"/>
                    <a:gd name="T66" fmla="+- 0 489 485"/>
                    <a:gd name="T67" fmla="*/ 489 h 47"/>
                    <a:gd name="T68" fmla="+- 0 1997 1967"/>
                    <a:gd name="T69" fmla="*/ T68 w 30"/>
                    <a:gd name="T70" fmla="+- 0 489 485"/>
                    <a:gd name="T71" fmla="*/ 489 h 47"/>
                    <a:gd name="T72" fmla="+- 0 1997 1967"/>
                    <a:gd name="T73" fmla="*/ T72 w 30"/>
                    <a:gd name="T74" fmla="+- 0 488 485"/>
                    <a:gd name="T75" fmla="*/ 488 h 47"/>
                    <a:gd name="T76" fmla="+- 0 1992 1967"/>
                    <a:gd name="T77" fmla="*/ T76 w 30"/>
                    <a:gd name="T78" fmla="+- 0 488 485"/>
                    <a:gd name="T79" fmla="*/ 488 h 47"/>
                    <a:gd name="T80" fmla="+- 0 1990 1967"/>
                    <a:gd name="T81" fmla="*/ T80 w 30"/>
                    <a:gd name="T82" fmla="+- 0 486 485"/>
                    <a:gd name="T83" fmla="*/ 486 h 47"/>
                    <a:gd name="T84" fmla="+- 0 1986 1967"/>
                    <a:gd name="T85" fmla="*/ T84 w 30"/>
                    <a:gd name="T86" fmla="+- 0 485 485"/>
                    <a:gd name="T87" fmla="*/ 485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0" h="47">
                      <a:moveTo>
                        <a:pt x="19" y="0"/>
                      </a:moveTo>
                      <a:lnTo>
                        <a:pt x="6" y="0"/>
                      </a:lnTo>
                      <a:lnTo>
                        <a:pt x="0" y="5"/>
                      </a:lnTo>
                      <a:lnTo>
                        <a:pt x="0" y="19"/>
                      </a:lnTo>
                      <a:lnTo>
                        <a:pt x="3" y="22"/>
                      </a:lnTo>
                      <a:lnTo>
                        <a:pt x="23" y="30"/>
                      </a:lnTo>
                      <a:lnTo>
                        <a:pt x="26" y="32"/>
                      </a:lnTo>
                      <a:lnTo>
                        <a:pt x="26" y="40"/>
                      </a:lnTo>
                      <a:lnTo>
                        <a:pt x="22" y="43"/>
                      </a:lnTo>
                      <a:lnTo>
                        <a:pt x="29" y="43"/>
                      </a:lnTo>
                      <a:lnTo>
                        <a:pt x="31" y="41"/>
                      </a:lnTo>
                      <a:lnTo>
                        <a:pt x="31" y="27"/>
                      </a:lnTo>
                      <a:lnTo>
                        <a:pt x="28" y="24"/>
                      </a:lnTo>
                      <a:lnTo>
                        <a:pt x="7" y="15"/>
                      </a:lnTo>
                      <a:lnTo>
                        <a:pt x="6" y="15"/>
                      </a:lnTo>
                      <a:lnTo>
                        <a:pt x="6" y="6"/>
                      </a:lnTo>
                      <a:lnTo>
                        <a:pt x="10" y="4"/>
                      </a:lnTo>
                      <a:lnTo>
                        <a:pt x="30" y="4"/>
                      </a:lnTo>
                      <a:lnTo>
                        <a:pt x="30" y="3"/>
                      </a:lnTo>
                      <a:lnTo>
                        <a:pt x="25" y="3"/>
                      </a:lnTo>
                      <a:lnTo>
                        <a:pt x="23" y="1"/>
                      </a:lnTo>
                      <a:lnTo>
                        <a:pt x="19"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a:extLst>
                    <a:ext uri="{FF2B5EF4-FFF2-40B4-BE49-F238E27FC236}">
                      <a16:creationId xmlns:a16="http://schemas.microsoft.com/office/drawing/2014/main" id="{814545E7-7311-460B-9500-B76B4E583821}"/>
                    </a:ext>
                  </a:extLst>
                </p:cNvPr>
                <p:cNvSpPr>
                  <a:spLocks/>
                </p:cNvSpPr>
                <p:nvPr/>
              </p:nvSpPr>
              <p:spPr bwMode="auto">
                <a:xfrm>
                  <a:off x="1967" y="485"/>
                  <a:ext cx="30" cy="47"/>
                </a:xfrm>
                <a:custGeom>
                  <a:avLst/>
                  <a:gdLst>
                    <a:gd name="T0" fmla="+- 0 1997 1967"/>
                    <a:gd name="T1" fmla="*/ T0 w 30"/>
                    <a:gd name="T2" fmla="+- 0 489 485"/>
                    <a:gd name="T3" fmla="*/ 489 h 47"/>
                    <a:gd name="T4" fmla="+- 0 1987 1967"/>
                    <a:gd name="T5" fmla="*/ T4 w 30"/>
                    <a:gd name="T6" fmla="+- 0 489 485"/>
                    <a:gd name="T7" fmla="*/ 489 h 47"/>
                    <a:gd name="T8" fmla="+- 0 1991 1967"/>
                    <a:gd name="T9" fmla="*/ T8 w 30"/>
                    <a:gd name="T10" fmla="+- 0 492 485"/>
                    <a:gd name="T11" fmla="*/ 492 h 47"/>
                    <a:gd name="T12" fmla="+- 0 1991 1967"/>
                    <a:gd name="T13" fmla="*/ T12 w 30"/>
                    <a:gd name="T14" fmla="+- 0 496 485"/>
                    <a:gd name="T15" fmla="*/ 496 h 47"/>
                    <a:gd name="T16" fmla="+- 0 1991 1967"/>
                    <a:gd name="T17" fmla="*/ T16 w 30"/>
                    <a:gd name="T18" fmla="+- 0 498 485"/>
                    <a:gd name="T19" fmla="*/ 498 h 47"/>
                    <a:gd name="T20" fmla="+- 0 1991 1967"/>
                    <a:gd name="T21" fmla="*/ T20 w 30"/>
                    <a:gd name="T22" fmla="+- 0 499 485"/>
                    <a:gd name="T23" fmla="*/ 499 h 47"/>
                    <a:gd name="T24" fmla="+- 0 1995 1967"/>
                    <a:gd name="T25" fmla="*/ T24 w 30"/>
                    <a:gd name="T26" fmla="+- 0 499 485"/>
                    <a:gd name="T27" fmla="*/ 499 h 47"/>
                    <a:gd name="T28" fmla="+- 0 1997 1967"/>
                    <a:gd name="T29" fmla="*/ T28 w 30"/>
                    <a:gd name="T30" fmla="+- 0 489 485"/>
                    <a:gd name="T31" fmla="*/ 489 h 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0" h="47">
                      <a:moveTo>
                        <a:pt x="30" y="4"/>
                      </a:moveTo>
                      <a:lnTo>
                        <a:pt x="20" y="4"/>
                      </a:lnTo>
                      <a:lnTo>
                        <a:pt x="24" y="7"/>
                      </a:lnTo>
                      <a:lnTo>
                        <a:pt x="24" y="11"/>
                      </a:lnTo>
                      <a:lnTo>
                        <a:pt x="24" y="13"/>
                      </a:lnTo>
                      <a:lnTo>
                        <a:pt x="24" y="14"/>
                      </a:lnTo>
                      <a:lnTo>
                        <a:pt x="28" y="14"/>
                      </a:lnTo>
                      <a:lnTo>
                        <a:pt x="30" y="4"/>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5">
                  <a:extLst>
                    <a:ext uri="{FF2B5EF4-FFF2-40B4-BE49-F238E27FC236}">
                      <a16:creationId xmlns:a16="http://schemas.microsoft.com/office/drawing/2014/main" id="{D948007B-29AD-486B-BB2E-117CA63A2943}"/>
                    </a:ext>
                  </a:extLst>
                </p:cNvPr>
                <p:cNvSpPr>
                  <a:spLocks/>
                </p:cNvSpPr>
                <p:nvPr/>
              </p:nvSpPr>
              <p:spPr bwMode="auto">
                <a:xfrm>
                  <a:off x="1967" y="485"/>
                  <a:ext cx="30" cy="47"/>
                </a:xfrm>
                <a:custGeom>
                  <a:avLst/>
                  <a:gdLst>
                    <a:gd name="T0" fmla="+- 0 1997 1967"/>
                    <a:gd name="T1" fmla="*/ T0 w 30"/>
                    <a:gd name="T2" fmla="+- 0 485 485"/>
                    <a:gd name="T3" fmla="*/ 485 h 47"/>
                    <a:gd name="T4" fmla="+- 0 1993 1967"/>
                    <a:gd name="T5" fmla="*/ T4 w 30"/>
                    <a:gd name="T6" fmla="+- 0 485 485"/>
                    <a:gd name="T7" fmla="*/ 485 h 47"/>
                    <a:gd name="T8" fmla="+- 0 1992 1967"/>
                    <a:gd name="T9" fmla="*/ T8 w 30"/>
                    <a:gd name="T10" fmla="+- 0 488 485"/>
                    <a:gd name="T11" fmla="*/ 488 h 47"/>
                    <a:gd name="T12" fmla="+- 0 1997 1967"/>
                    <a:gd name="T13" fmla="*/ T12 w 30"/>
                    <a:gd name="T14" fmla="+- 0 488 485"/>
                    <a:gd name="T15" fmla="*/ 488 h 47"/>
                    <a:gd name="T16" fmla="+- 0 1997 1967"/>
                    <a:gd name="T17" fmla="*/ T16 w 30"/>
                    <a:gd name="T18" fmla="+- 0 485 485"/>
                    <a:gd name="T19" fmla="*/ 485 h 47"/>
                  </a:gdLst>
                  <a:ahLst/>
                  <a:cxnLst>
                    <a:cxn ang="0">
                      <a:pos x="T1" y="T3"/>
                    </a:cxn>
                    <a:cxn ang="0">
                      <a:pos x="T5" y="T7"/>
                    </a:cxn>
                    <a:cxn ang="0">
                      <a:pos x="T9" y="T11"/>
                    </a:cxn>
                    <a:cxn ang="0">
                      <a:pos x="T13" y="T15"/>
                    </a:cxn>
                    <a:cxn ang="0">
                      <a:pos x="T17" y="T19"/>
                    </a:cxn>
                  </a:cxnLst>
                  <a:rect l="0" t="0" r="r" b="b"/>
                  <a:pathLst>
                    <a:path w="30" h="47">
                      <a:moveTo>
                        <a:pt x="30" y="0"/>
                      </a:moveTo>
                      <a:lnTo>
                        <a:pt x="26" y="0"/>
                      </a:lnTo>
                      <a:lnTo>
                        <a:pt x="25" y="3"/>
                      </a:lnTo>
                      <a:lnTo>
                        <a:pt x="30" y="3"/>
                      </a:lnTo>
                      <a:lnTo>
                        <a:pt x="30"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6" name="Group 17">
                <a:extLst>
                  <a:ext uri="{FF2B5EF4-FFF2-40B4-BE49-F238E27FC236}">
                    <a16:creationId xmlns:a16="http://schemas.microsoft.com/office/drawing/2014/main" id="{F17D4282-E3FA-46F6-A3C8-95A0CA5B73D0}"/>
                  </a:ext>
                </a:extLst>
              </p:cNvPr>
              <p:cNvGrpSpPr>
                <a:grpSpLocks/>
              </p:cNvGrpSpPr>
              <p:nvPr/>
            </p:nvGrpSpPr>
            <p:grpSpPr bwMode="auto">
              <a:xfrm>
                <a:off x="2006" y="466"/>
                <a:ext cx="76" cy="65"/>
                <a:chOff x="2006" y="466"/>
                <a:chExt cx="76" cy="65"/>
              </a:xfrm>
            </p:grpSpPr>
            <p:sp>
              <p:nvSpPr>
                <p:cNvPr id="32" name="Freeform 23">
                  <a:extLst>
                    <a:ext uri="{FF2B5EF4-FFF2-40B4-BE49-F238E27FC236}">
                      <a16:creationId xmlns:a16="http://schemas.microsoft.com/office/drawing/2014/main" id="{21DDEFDA-F29D-4B24-9FFC-5070A668D232}"/>
                    </a:ext>
                  </a:extLst>
                </p:cNvPr>
                <p:cNvSpPr>
                  <a:spLocks/>
                </p:cNvSpPr>
                <p:nvPr/>
              </p:nvSpPr>
              <p:spPr bwMode="auto">
                <a:xfrm>
                  <a:off x="2006" y="466"/>
                  <a:ext cx="76" cy="65"/>
                </a:xfrm>
                <a:custGeom>
                  <a:avLst/>
                  <a:gdLst>
                    <a:gd name="T0" fmla="+- 0 2027 2006"/>
                    <a:gd name="T1" fmla="*/ T0 w 76"/>
                    <a:gd name="T2" fmla="+- 0 478 466"/>
                    <a:gd name="T3" fmla="*/ 478 h 65"/>
                    <a:gd name="T4" fmla="+- 0 2018 2006"/>
                    <a:gd name="T5" fmla="*/ T4 w 76"/>
                    <a:gd name="T6" fmla="+- 0 478 466"/>
                    <a:gd name="T7" fmla="*/ 478 h 65"/>
                    <a:gd name="T8" fmla="+- 0 2042 2006"/>
                    <a:gd name="T9" fmla="*/ T8 w 76"/>
                    <a:gd name="T10" fmla="+- 0 531 466"/>
                    <a:gd name="T11" fmla="*/ 531 h 65"/>
                    <a:gd name="T12" fmla="+- 0 2049 2006"/>
                    <a:gd name="T13" fmla="*/ T12 w 76"/>
                    <a:gd name="T14" fmla="+- 0 516 466"/>
                    <a:gd name="T15" fmla="*/ 516 h 65"/>
                    <a:gd name="T16" fmla="+- 0 2044 2006"/>
                    <a:gd name="T17" fmla="*/ T16 w 76"/>
                    <a:gd name="T18" fmla="+- 0 516 466"/>
                    <a:gd name="T19" fmla="*/ 516 h 65"/>
                    <a:gd name="T20" fmla="+- 0 2027 2006"/>
                    <a:gd name="T21" fmla="*/ T20 w 76"/>
                    <a:gd name="T22" fmla="+- 0 478 466"/>
                    <a:gd name="T23" fmla="*/ 478 h 65"/>
                  </a:gdLst>
                  <a:ahLst/>
                  <a:cxnLst>
                    <a:cxn ang="0">
                      <a:pos x="T1" y="T3"/>
                    </a:cxn>
                    <a:cxn ang="0">
                      <a:pos x="T5" y="T7"/>
                    </a:cxn>
                    <a:cxn ang="0">
                      <a:pos x="T9" y="T11"/>
                    </a:cxn>
                    <a:cxn ang="0">
                      <a:pos x="T13" y="T15"/>
                    </a:cxn>
                    <a:cxn ang="0">
                      <a:pos x="T17" y="T19"/>
                    </a:cxn>
                    <a:cxn ang="0">
                      <a:pos x="T21" y="T23"/>
                    </a:cxn>
                  </a:cxnLst>
                  <a:rect l="0" t="0" r="r" b="b"/>
                  <a:pathLst>
                    <a:path w="76" h="65">
                      <a:moveTo>
                        <a:pt x="21" y="12"/>
                      </a:moveTo>
                      <a:lnTo>
                        <a:pt x="12" y="12"/>
                      </a:lnTo>
                      <a:lnTo>
                        <a:pt x="36" y="65"/>
                      </a:lnTo>
                      <a:lnTo>
                        <a:pt x="43" y="50"/>
                      </a:lnTo>
                      <a:lnTo>
                        <a:pt x="38" y="50"/>
                      </a:lnTo>
                      <a:lnTo>
                        <a:pt x="21" y="1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2">
                  <a:extLst>
                    <a:ext uri="{FF2B5EF4-FFF2-40B4-BE49-F238E27FC236}">
                      <a16:creationId xmlns:a16="http://schemas.microsoft.com/office/drawing/2014/main" id="{A3DC1B98-8B88-4CFB-A1E1-E2FD75B08EB2}"/>
                    </a:ext>
                  </a:extLst>
                </p:cNvPr>
                <p:cNvSpPr>
                  <a:spLocks/>
                </p:cNvSpPr>
                <p:nvPr/>
              </p:nvSpPr>
              <p:spPr bwMode="auto">
                <a:xfrm>
                  <a:off x="2006" y="466"/>
                  <a:ext cx="76" cy="65"/>
                </a:xfrm>
                <a:custGeom>
                  <a:avLst/>
                  <a:gdLst>
                    <a:gd name="T0" fmla="+- 0 2026 2006"/>
                    <a:gd name="T1" fmla="*/ T0 w 76"/>
                    <a:gd name="T2" fmla="+- 0 527 466"/>
                    <a:gd name="T3" fmla="*/ 527 h 65"/>
                    <a:gd name="T4" fmla="+- 0 2006 2006"/>
                    <a:gd name="T5" fmla="*/ T4 w 76"/>
                    <a:gd name="T6" fmla="+- 0 527 466"/>
                    <a:gd name="T7" fmla="*/ 527 h 65"/>
                    <a:gd name="T8" fmla="+- 0 2006 2006"/>
                    <a:gd name="T9" fmla="*/ T8 w 76"/>
                    <a:gd name="T10" fmla="+- 0 530 466"/>
                    <a:gd name="T11" fmla="*/ 530 h 65"/>
                    <a:gd name="T12" fmla="+- 0 2026 2006"/>
                    <a:gd name="T13" fmla="*/ T12 w 76"/>
                    <a:gd name="T14" fmla="+- 0 530 466"/>
                    <a:gd name="T15" fmla="*/ 530 h 65"/>
                    <a:gd name="T16" fmla="+- 0 2026 2006"/>
                    <a:gd name="T17" fmla="*/ T16 w 76"/>
                    <a:gd name="T18" fmla="+- 0 527 466"/>
                    <a:gd name="T19" fmla="*/ 527 h 65"/>
                  </a:gdLst>
                  <a:ahLst/>
                  <a:cxnLst>
                    <a:cxn ang="0">
                      <a:pos x="T1" y="T3"/>
                    </a:cxn>
                    <a:cxn ang="0">
                      <a:pos x="T5" y="T7"/>
                    </a:cxn>
                    <a:cxn ang="0">
                      <a:pos x="T9" y="T11"/>
                    </a:cxn>
                    <a:cxn ang="0">
                      <a:pos x="T13" y="T15"/>
                    </a:cxn>
                    <a:cxn ang="0">
                      <a:pos x="T17" y="T19"/>
                    </a:cxn>
                  </a:cxnLst>
                  <a:rect l="0" t="0" r="r" b="b"/>
                  <a:pathLst>
                    <a:path w="76" h="65">
                      <a:moveTo>
                        <a:pt x="20" y="61"/>
                      </a:moveTo>
                      <a:lnTo>
                        <a:pt x="0" y="61"/>
                      </a:lnTo>
                      <a:lnTo>
                        <a:pt x="0" y="64"/>
                      </a:lnTo>
                      <a:lnTo>
                        <a:pt x="20" y="64"/>
                      </a:lnTo>
                      <a:lnTo>
                        <a:pt x="20" y="61"/>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21">
                  <a:extLst>
                    <a:ext uri="{FF2B5EF4-FFF2-40B4-BE49-F238E27FC236}">
                      <a16:creationId xmlns:a16="http://schemas.microsoft.com/office/drawing/2014/main" id="{C4320C3A-7A13-4B95-AD38-5B18507AFA73}"/>
                    </a:ext>
                  </a:extLst>
                </p:cNvPr>
                <p:cNvSpPr>
                  <a:spLocks/>
                </p:cNvSpPr>
                <p:nvPr/>
              </p:nvSpPr>
              <p:spPr bwMode="auto">
                <a:xfrm>
                  <a:off x="2006" y="466"/>
                  <a:ext cx="76" cy="65"/>
                </a:xfrm>
                <a:custGeom>
                  <a:avLst/>
                  <a:gdLst>
                    <a:gd name="T0" fmla="+- 0 2082 2006"/>
                    <a:gd name="T1" fmla="*/ T0 w 76"/>
                    <a:gd name="T2" fmla="+- 0 527 466"/>
                    <a:gd name="T3" fmla="*/ 527 h 65"/>
                    <a:gd name="T4" fmla="+- 0 2059 2006"/>
                    <a:gd name="T5" fmla="*/ T4 w 76"/>
                    <a:gd name="T6" fmla="+- 0 527 466"/>
                    <a:gd name="T7" fmla="*/ 527 h 65"/>
                    <a:gd name="T8" fmla="+- 0 2059 2006"/>
                    <a:gd name="T9" fmla="*/ T8 w 76"/>
                    <a:gd name="T10" fmla="+- 0 530 466"/>
                    <a:gd name="T11" fmla="*/ 530 h 65"/>
                    <a:gd name="T12" fmla="+- 0 2082 2006"/>
                    <a:gd name="T13" fmla="*/ T12 w 76"/>
                    <a:gd name="T14" fmla="+- 0 530 466"/>
                    <a:gd name="T15" fmla="*/ 530 h 65"/>
                    <a:gd name="T16" fmla="+- 0 2082 2006"/>
                    <a:gd name="T17" fmla="*/ T16 w 76"/>
                    <a:gd name="T18" fmla="+- 0 527 466"/>
                    <a:gd name="T19" fmla="*/ 527 h 65"/>
                  </a:gdLst>
                  <a:ahLst/>
                  <a:cxnLst>
                    <a:cxn ang="0">
                      <a:pos x="T1" y="T3"/>
                    </a:cxn>
                    <a:cxn ang="0">
                      <a:pos x="T5" y="T7"/>
                    </a:cxn>
                    <a:cxn ang="0">
                      <a:pos x="T9" y="T11"/>
                    </a:cxn>
                    <a:cxn ang="0">
                      <a:pos x="T13" y="T15"/>
                    </a:cxn>
                    <a:cxn ang="0">
                      <a:pos x="T17" y="T19"/>
                    </a:cxn>
                  </a:cxnLst>
                  <a:rect l="0" t="0" r="r" b="b"/>
                  <a:pathLst>
                    <a:path w="76" h="65">
                      <a:moveTo>
                        <a:pt x="76" y="61"/>
                      </a:moveTo>
                      <a:lnTo>
                        <a:pt x="53" y="61"/>
                      </a:lnTo>
                      <a:lnTo>
                        <a:pt x="53" y="64"/>
                      </a:lnTo>
                      <a:lnTo>
                        <a:pt x="76" y="64"/>
                      </a:lnTo>
                      <a:lnTo>
                        <a:pt x="76" y="61"/>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0">
                  <a:extLst>
                    <a:ext uri="{FF2B5EF4-FFF2-40B4-BE49-F238E27FC236}">
                      <a16:creationId xmlns:a16="http://schemas.microsoft.com/office/drawing/2014/main" id="{8DEFAC0C-5B8E-4E1F-9765-08531D8B84B9}"/>
                    </a:ext>
                  </a:extLst>
                </p:cNvPr>
                <p:cNvSpPr>
                  <a:spLocks/>
                </p:cNvSpPr>
                <p:nvPr/>
              </p:nvSpPr>
              <p:spPr bwMode="auto">
                <a:xfrm>
                  <a:off x="2006" y="466"/>
                  <a:ext cx="76" cy="65"/>
                </a:xfrm>
                <a:custGeom>
                  <a:avLst/>
                  <a:gdLst>
                    <a:gd name="T0" fmla="+- 0 2022 2006"/>
                    <a:gd name="T1" fmla="*/ T0 w 76"/>
                    <a:gd name="T2" fmla="+- 0 466 466"/>
                    <a:gd name="T3" fmla="*/ 466 h 65"/>
                    <a:gd name="T4" fmla="+- 0 2006 2006"/>
                    <a:gd name="T5" fmla="*/ T4 w 76"/>
                    <a:gd name="T6" fmla="+- 0 466 466"/>
                    <a:gd name="T7" fmla="*/ 466 h 65"/>
                    <a:gd name="T8" fmla="+- 0 2006 2006"/>
                    <a:gd name="T9" fmla="*/ T8 w 76"/>
                    <a:gd name="T10" fmla="+- 0 469 466"/>
                    <a:gd name="T11" fmla="*/ 469 h 65"/>
                    <a:gd name="T12" fmla="+- 0 2013 2006"/>
                    <a:gd name="T13" fmla="*/ T12 w 76"/>
                    <a:gd name="T14" fmla="+- 0 469 466"/>
                    <a:gd name="T15" fmla="*/ 469 h 65"/>
                    <a:gd name="T16" fmla="+- 0 2013 2006"/>
                    <a:gd name="T17" fmla="*/ T16 w 76"/>
                    <a:gd name="T18" fmla="+- 0 527 466"/>
                    <a:gd name="T19" fmla="*/ 527 h 65"/>
                    <a:gd name="T20" fmla="+- 0 2018 2006"/>
                    <a:gd name="T21" fmla="*/ T20 w 76"/>
                    <a:gd name="T22" fmla="+- 0 527 466"/>
                    <a:gd name="T23" fmla="*/ 527 h 65"/>
                    <a:gd name="T24" fmla="+- 0 2018 2006"/>
                    <a:gd name="T25" fmla="*/ T24 w 76"/>
                    <a:gd name="T26" fmla="+- 0 478 466"/>
                    <a:gd name="T27" fmla="*/ 478 h 65"/>
                    <a:gd name="T28" fmla="+- 0 2027 2006"/>
                    <a:gd name="T29" fmla="*/ T28 w 76"/>
                    <a:gd name="T30" fmla="+- 0 478 466"/>
                    <a:gd name="T31" fmla="*/ 478 h 65"/>
                    <a:gd name="T32" fmla="+- 0 2022 2006"/>
                    <a:gd name="T33" fmla="*/ T32 w 76"/>
                    <a:gd name="T34" fmla="+- 0 466 466"/>
                    <a:gd name="T35" fmla="*/ 466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6" h="65">
                      <a:moveTo>
                        <a:pt x="16" y="0"/>
                      </a:moveTo>
                      <a:lnTo>
                        <a:pt x="0" y="0"/>
                      </a:lnTo>
                      <a:lnTo>
                        <a:pt x="0" y="3"/>
                      </a:lnTo>
                      <a:lnTo>
                        <a:pt x="7" y="3"/>
                      </a:lnTo>
                      <a:lnTo>
                        <a:pt x="7" y="61"/>
                      </a:lnTo>
                      <a:lnTo>
                        <a:pt x="12" y="61"/>
                      </a:lnTo>
                      <a:lnTo>
                        <a:pt x="12" y="12"/>
                      </a:lnTo>
                      <a:lnTo>
                        <a:pt x="21" y="12"/>
                      </a:lnTo>
                      <a:lnTo>
                        <a:pt x="1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19">
                  <a:extLst>
                    <a:ext uri="{FF2B5EF4-FFF2-40B4-BE49-F238E27FC236}">
                      <a16:creationId xmlns:a16="http://schemas.microsoft.com/office/drawing/2014/main" id="{11D1210D-F648-456D-AA26-7DAED421788A}"/>
                    </a:ext>
                  </a:extLst>
                </p:cNvPr>
                <p:cNvSpPr>
                  <a:spLocks/>
                </p:cNvSpPr>
                <p:nvPr/>
              </p:nvSpPr>
              <p:spPr bwMode="auto">
                <a:xfrm>
                  <a:off x="2006" y="466"/>
                  <a:ext cx="76" cy="65"/>
                </a:xfrm>
                <a:custGeom>
                  <a:avLst/>
                  <a:gdLst>
                    <a:gd name="T0" fmla="+- 0 2075 2006"/>
                    <a:gd name="T1" fmla="*/ T0 w 76"/>
                    <a:gd name="T2" fmla="+- 0 479 466"/>
                    <a:gd name="T3" fmla="*/ 479 h 65"/>
                    <a:gd name="T4" fmla="+- 0 2066 2006"/>
                    <a:gd name="T5" fmla="*/ T4 w 76"/>
                    <a:gd name="T6" fmla="+- 0 479 466"/>
                    <a:gd name="T7" fmla="*/ 479 h 65"/>
                    <a:gd name="T8" fmla="+- 0 2066 2006"/>
                    <a:gd name="T9" fmla="*/ T8 w 76"/>
                    <a:gd name="T10" fmla="+- 0 527 466"/>
                    <a:gd name="T11" fmla="*/ 527 h 65"/>
                    <a:gd name="T12" fmla="+- 0 2075 2006"/>
                    <a:gd name="T13" fmla="*/ T12 w 76"/>
                    <a:gd name="T14" fmla="+- 0 527 466"/>
                    <a:gd name="T15" fmla="*/ 527 h 65"/>
                    <a:gd name="T16" fmla="+- 0 2075 2006"/>
                    <a:gd name="T17" fmla="*/ T16 w 76"/>
                    <a:gd name="T18" fmla="+- 0 479 466"/>
                    <a:gd name="T19" fmla="*/ 479 h 65"/>
                  </a:gdLst>
                  <a:ahLst/>
                  <a:cxnLst>
                    <a:cxn ang="0">
                      <a:pos x="T1" y="T3"/>
                    </a:cxn>
                    <a:cxn ang="0">
                      <a:pos x="T5" y="T7"/>
                    </a:cxn>
                    <a:cxn ang="0">
                      <a:pos x="T9" y="T11"/>
                    </a:cxn>
                    <a:cxn ang="0">
                      <a:pos x="T13" y="T15"/>
                    </a:cxn>
                    <a:cxn ang="0">
                      <a:pos x="T17" y="T19"/>
                    </a:cxn>
                  </a:cxnLst>
                  <a:rect l="0" t="0" r="r" b="b"/>
                  <a:pathLst>
                    <a:path w="76" h="65">
                      <a:moveTo>
                        <a:pt x="69" y="13"/>
                      </a:moveTo>
                      <a:lnTo>
                        <a:pt x="60" y="13"/>
                      </a:lnTo>
                      <a:lnTo>
                        <a:pt x="60" y="61"/>
                      </a:lnTo>
                      <a:lnTo>
                        <a:pt x="69" y="61"/>
                      </a:lnTo>
                      <a:lnTo>
                        <a:pt x="69" y="13"/>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18">
                  <a:extLst>
                    <a:ext uri="{FF2B5EF4-FFF2-40B4-BE49-F238E27FC236}">
                      <a16:creationId xmlns:a16="http://schemas.microsoft.com/office/drawing/2014/main" id="{68FFBB56-CA10-4C0F-ADB7-C384E2D2C1CF}"/>
                    </a:ext>
                  </a:extLst>
                </p:cNvPr>
                <p:cNvSpPr>
                  <a:spLocks/>
                </p:cNvSpPr>
                <p:nvPr/>
              </p:nvSpPr>
              <p:spPr bwMode="auto">
                <a:xfrm>
                  <a:off x="2006" y="466"/>
                  <a:ext cx="76" cy="65"/>
                </a:xfrm>
                <a:custGeom>
                  <a:avLst/>
                  <a:gdLst>
                    <a:gd name="T0" fmla="+- 0 2082 2006"/>
                    <a:gd name="T1" fmla="*/ T0 w 76"/>
                    <a:gd name="T2" fmla="+- 0 466 466"/>
                    <a:gd name="T3" fmla="*/ 466 h 65"/>
                    <a:gd name="T4" fmla="+- 0 2067 2006"/>
                    <a:gd name="T5" fmla="*/ T4 w 76"/>
                    <a:gd name="T6" fmla="+- 0 466 466"/>
                    <a:gd name="T7" fmla="*/ 466 h 65"/>
                    <a:gd name="T8" fmla="+- 0 2044 2006"/>
                    <a:gd name="T9" fmla="*/ T8 w 76"/>
                    <a:gd name="T10" fmla="+- 0 516 466"/>
                    <a:gd name="T11" fmla="*/ 516 h 65"/>
                    <a:gd name="T12" fmla="+- 0 2049 2006"/>
                    <a:gd name="T13" fmla="*/ T12 w 76"/>
                    <a:gd name="T14" fmla="+- 0 516 466"/>
                    <a:gd name="T15" fmla="*/ 516 h 65"/>
                    <a:gd name="T16" fmla="+- 0 2066 2006"/>
                    <a:gd name="T17" fmla="*/ T16 w 76"/>
                    <a:gd name="T18" fmla="+- 0 479 466"/>
                    <a:gd name="T19" fmla="*/ 479 h 65"/>
                    <a:gd name="T20" fmla="+- 0 2075 2006"/>
                    <a:gd name="T21" fmla="*/ T20 w 76"/>
                    <a:gd name="T22" fmla="+- 0 479 466"/>
                    <a:gd name="T23" fmla="*/ 479 h 65"/>
                    <a:gd name="T24" fmla="+- 0 2075 2006"/>
                    <a:gd name="T25" fmla="*/ T24 w 76"/>
                    <a:gd name="T26" fmla="+- 0 469 466"/>
                    <a:gd name="T27" fmla="*/ 469 h 65"/>
                    <a:gd name="T28" fmla="+- 0 2082 2006"/>
                    <a:gd name="T29" fmla="*/ T28 w 76"/>
                    <a:gd name="T30" fmla="+- 0 469 466"/>
                    <a:gd name="T31" fmla="*/ 469 h 65"/>
                    <a:gd name="T32" fmla="+- 0 2082 2006"/>
                    <a:gd name="T33" fmla="*/ T32 w 76"/>
                    <a:gd name="T34" fmla="+- 0 466 466"/>
                    <a:gd name="T35" fmla="*/ 466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6" h="65">
                      <a:moveTo>
                        <a:pt x="76" y="0"/>
                      </a:moveTo>
                      <a:lnTo>
                        <a:pt x="61" y="0"/>
                      </a:lnTo>
                      <a:lnTo>
                        <a:pt x="38" y="50"/>
                      </a:lnTo>
                      <a:lnTo>
                        <a:pt x="43" y="50"/>
                      </a:lnTo>
                      <a:lnTo>
                        <a:pt x="60" y="13"/>
                      </a:lnTo>
                      <a:lnTo>
                        <a:pt x="69" y="13"/>
                      </a:lnTo>
                      <a:lnTo>
                        <a:pt x="69" y="3"/>
                      </a:lnTo>
                      <a:lnTo>
                        <a:pt x="76" y="3"/>
                      </a:lnTo>
                      <a:lnTo>
                        <a:pt x="7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7" name="Group 12">
                <a:extLst>
                  <a:ext uri="{FF2B5EF4-FFF2-40B4-BE49-F238E27FC236}">
                    <a16:creationId xmlns:a16="http://schemas.microsoft.com/office/drawing/2014/main" id="{452662D5-DAAB-4755-A374-F06B47CA1A10}"/>
                  </a:ext>
                </a:extLst>
              </p:cNvPr>
              <p:cNvGrpSpPr>
                <a:grpSpLocks/>
              </p:cNvGrpSpPr>
              <p:nvPr/>
            </p:nvGrpSpPr>
            <p:grpSpPr bwMode="auto">
              <a:xfrm>
                <a:off x="2087" y="485"/>
                <a:ext cx="39" cy="47"/>
                <a:chOff x="2087" y="485"/>
                <a:chExt cx="39" cy="47"/>
              </a:xfrm>
            </p:grpSpPr>
            <p:sp>
              <p:nvSpPr>
                <p:cNvPr id="28" name="Freeform 16">
                  <a:extLst>
                    <a:ext uri="{FF2B5EF4-FFF2-40B4-BE49-F238E27FC236}">
                      <a16:creationId xmlns:a16="http://schemas.microsoft.com/office/drawing/2014/main" id="{0ABB07A9-EF40-4B07-8587-8BCBA8D55679}"/>
                    </a:ext>
                  </a:extLst>
                </p:cNvPr>
                <p:cNvSpPr>
                  <a:spLocks/>
                </p:cNvSpPr>
                <p:nvPr/>
              </p:nvSpPr>
              <p:spPr bwMode="auto">
                <a:xfrm>
                  <a:off x="2087" y="485"/>
                  <a:ext cx="39" cy="47"/>
                </a:xfrm>
                <a:custGeom>
                  <a:avLst/>
                  <a:gdLst>
                    <a:gd name="T0" fmla="+- 0 2118 2087"/>
                    <a:gd name="T1" fmla="*/ T0 w 39"/>
                    <a:gd name="T2" fmla="+- 0 489 485"/>
                    <a:gd name="T3" fmla="*/ 489 h 47"/>
                    <a:gd name="T4" fmla="+- 0 2109 2087"/>
                    <a:gd name="T5" fmla="*/ T4 w 39"/>
                    <a:gd name="T6" fmla="+- 0 489 485"/>
                    <a:gd name="T7" fmla="*/ 489 h 47"/>
                    <a:gd name="T8" fmla="+- 0 2112 2087"/>
                    <a:gd name="T9" fmla="*/ T8 w 39"/>
                    <a:gd name="T10" fmla="+- 0 491 485"/>
                    <a:gd name="T11" fmla="*/ 491 h 47"/>
                    <a:gd name="T12" fmla="+- 0 2112 2087"/>
                    <a:gd name="T13" fmla="*/ T12 w 39"/>
                    <a:gd name="T14" fmla="+- 0 506 485"/>
                    <a:gd name="T15" fmla="*/ 506 h 47"/>
                    <a:gd name="T16" fmla="+- 0 2090 2087"/>
                    <a:gd name="T17" fmla="*/ T16 w 39"/>
                    <a:gd name="T18" fmla="+- 0 511 485"/>
                    <a:gd name="T19" fmla="*/ 511 h 47"/>
                    <a:gd name="T20" fmla="+- 0 2087 2087"/>
                    <a:gd name="T21" fmla="*/ T20 w 39"/>
                    <a:gd name="T22" fmla="+- 0 515 485"/>
                    <a:gd name="T23" fmla="*/ 515 h 47"/>
                    <a:gd name="T24" fmla="+- 0 2087 2087"/>
                    <a:gd name="T25" fmla="*/ T24 w 39"/>
                    <a:gd name="T26" fmla="+- 0 527 485"/>
                    <a:gd name="T27" fmla="*/ 527 h 47"/>
                    <a:gd name="T28" fmla="+- 0 2092 2087"/>
                    <a:gd name="T29" fmla="*/ T28 w 39"/>
                    <a:gd name="T30" fmla="+- 0 532 485"/>
                    <a:gd name="T31" fmla="*/ 532 h 47"/>
                    <a:gd name="T32" fmla="+- 0 2104 2087"/>
                    <a:gd name="T33" fmla="*/ T32 w 39"/>
                    <a:gd name="T34" fmla="+- 0 532 485"/>
                    <a:gd name="T35" fmla="*/ 532 h 47"/>
                    <a:gd name="T36" fmla="+- 0 2108 2087"/>
                    <a:gd name="T37" fmla="*/ T36 w 39"/>
                    <a:gd name="T38" fmla="+- 0 529 485"/>
                    <a:gd name="T39" fmla="*/ 529 h 47"/>
                    <a:gd name="T40" fmla="+- 0 2111 2087"/>
                    <a:gd name="T41" fmla="*/ T40 w 39"/>
                    <a:gd name="T42" fmla="+- 0 526 485"/>
                    <a:gd name="T43" fmla="*/ 526 h 47"/>
                    <a:gd name="T44" fmla="+- 0 2098 2087"/>
                    <a:gd name="T45" fmla="*/ T44 w 39"/>
                    <a:gd name="T46" fmla="+- 0 526 485"/>
                    <a:gd name="T47" fmla="*/ 526 h 47"/>
                    <a:gd name="T48" fmla="+- 0 2095 2087"/>
                    <a:gd name="T49" fmla="*/ T48 w 39"/>
                    <a:gd name="T50" fmla="+- 0 523 485"/>
                    <a:gd name="T51" fmla="*/ 523 h 47"/>
                    <a:gd name="T52" fmla="+- 0 2095 2087"/>
                    <a:gd name="T53" fmla="*/ T52 w 39"/>
                    <a:gd name="T54" fmla="+- 0 514 485"/>
                    <a:gd name="T55" fmla="*/ 514 h 47"/>
                    <a:gd name="T56" fmla="+- 0 2112 2087"/>
                    <a:gd name="T57" fmla="*/ T56 w 39"/>
                    <a:gd name="T58" fmla="+- 0 510 485"/>
                    <a:gd name="T59" fmla="*/ 510 h 47"/>
                    <a:gd name="T60" fmla="+- 0 2119 2087"/>
                    <a:gd name="T61" fmla="*/ T60 w 39"/>
                    <a:gd name="T62" fmla="+- 0 510 485"/>
                    <a:gd name="T63" fmla="*/ 510 h 47"/>
                    <a:gd name="T64" fmla="+- 0 2119 2087"/>
                    <a:gd name="T65" fmla="*/ T64 w 39"/>
                    <a:gd name="T66" fmla="+- 0 489 485"/>
                    <a:gd name="T67" fmla="*/ 489 h 47"/>
                    <a:gd name="T68" fmla="+- 0 2118 2087"/>
                    <a:gd name="T69" fmla="*/ T68 w 39"/>
                    <a:gd name="T70" fmla="+- 0 489 485"/>
                    <a:gd name="T71" fmla="*/ 489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9" h="47">
                      <a:moveTo>
                        <a:pt x="31" y="4"/>
                      </a:moveTo>
                      <a:lnTo>
                        <a:pt x="22" y="4"/>
                      </a:lnTo>
                      <a:lnTo>
                        <a:pt x="25" y="6"/>
                      </a:lnTo>
                      <a:lnTo>
                        <a:pt x="25" y="21"/>
                      </a:lnTo>
                      <a:lnTo>
                        <a:pt x="3" y="26"/>
                      </a:lnTo>
                      <a:lnTo>
                        <a:pt x="0" y="30"/>
                      </a:lnTo>
                      <a:lnTo>
                        <a:pt x="0" y="42"/>
                      </a:lnTo>
                      <a:lnTo>
                        <a:pt x="5" y="47"/>
                      </a:lnTo>
                      <a:lnTo>
                        <a:pt x="17" y="47"/>
                      </a:lnTo>
                      <a:lnTo>
                        <a:pt x="21" y="44"/>
                      </a:lnTo>
                      <a:lnTo>
                        <a:pt x="24" y="41"/>
                      </a:lnTo>
                      <a:lnTo>
                        <a:pt x="11" y="41"/>
                      </a:lnTo>
                      <a:lnTo>
                        <a:pt x="8" y="38"/>
                      </a:lnTo>
                      <a:lnTo>
                        <a:pt x="8" y="29"/>
                      </a:lnTo>
                      <a:lnTo>
                        <a:pt x="25" y="25"/>
                      </a:lnTo>
                      <a:lnTo>
                        <a:pt x="32" y="25"/>
                      </a:lnTo>
                      <a:lnTo>
                        <a:pt x="32" y="4"/>
                      </a:lnTo>
                      <a:lnTo>
                        <a:pt x="31" y="4"/>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5">
                  <a:extLst>
                    <a:ext uri="{FF2B5EF4-FFF2-40B4-BE49-F238E27FC236}">
                      <a16:creationId xmlns:a16="http://schemas.microsoft.com/office/drawing/2014/main" id="{54E24C90-10FA-43DF-90F1-FEDFD4CCB5D4}"/>
                    </a:ext>
                  </a:extLst>
                </p:cNvPr>
                <p:cNvSpPr>
                  <a:spLocks/>
                </p:cNvSpPr>
                <p:nvPr/>
              </p:nvSpPr>
              <p:spPr bwMode="auto">
                <a:xfrm>
                  <a:off x="2087" y="485"/>
                  <a:ext cx="39" cy="47"/>
                </a:xfrm>
                <a:custGeom>
                  <a:avLst/>
                  <a:gdLst>
                    <a:gd name="T0" fmla="+- 0 2119 2087"/>
                    <a:gd name="T1" fmla="*/ T0 w 39"/>
                    <a:gd name="T2" fmla="+- 0 524 485"/>
                    <a:gd name="T3" fmla="*/ 524 h 47"/>
                    <a:gd name="T4" fmla="+- 0 2112 2087"/>
                    <a:gd name="T5" fmla="*/ T4 w 39"/>
                    <a:gd name="T6" fmla="+- 0 524 485"/>
                    <a:gd name="T7" fmla="*/ 524 h 47"/>
                    <a:gd name="T8" fmla="+- 0 2112 2087"/>
                    <a:gd name="T9" fmla="*/ T8 w 39"/>
                    <a:gd name="T10" fmla="+- 0 529 485"/>
                    <a:gd name="T11" fmla="*/ 529 h 47"/>
                    <a:gd name="T12" fmla="+- 0 2114 2087"/>
                    <a:gd name="T13" fmla="*/ T12 w 39"/>
                    <a:gd name="T14" fmla="+- 0 531 485"/>
                    <a:gd name="T15" fmla="*/ 531 h 47"/>
                    <a:gd name="T16" fmla="+- 0 2117 2087"/>
                    <a:gd name="T17" fmla="*/ T16 w 39"/>
                    <a:gd name="T18" fmla="+- 0 531 485"/>
                    <a:gd name="T19" fmla="*/ 531 h 47"/>
                    <a:gd name="T20" fmla="+- 0 2119 2087"/>
                    <a:gd name="T21" fmla="*/ T20 w 39"/>
                    <a:gd name="T22" fmla="+- 0 531 485"/>
                    <a:gd name="T23" fmla="*/ 531 h 47"/>
                    <a:gd name="T24" fmla="+- 0 2126 2087"/>
                    <a:gd name="T25" fmla="*/ T24 w 39"/>
                    <a:gd name="T26" fmla="+- 0 528 485"/>
                    <a:gd name="T27" fmla="*/ 528 h 47"/>
                    <a:gd name="T28" fmla="+- 0 2126 2087"/>
                    <a:gd name="T29" fmla="*/ T28 w 39"/>
                    <a:gd name="T30" fmla="+- 0 526 485"/>
                    <a:gd name="T31" fmla="*/ 526 h 47"/>
                    <a:gd name="T32" fmla="+- 0 2119 2087"/>
                    <a:gd name="T33" fmla="*/ T32 w 39"/>
                    <a:gd name="T34" fmla="+- 0 526 485"/>
                    <a:gd name="T35" fmla="*/ 526 h 47"/>
                    <a:gd name="T36" fmla="+- 0 2119 2087"/>
                    <a:gd name="T37" fmla="*/ T36 w 39"/>
                    <a:gd name="T38" fmla="+- 0 524 485"/>
                    <a:gd name="T39" fmla="*/ 524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9" h="47">
                      <a:moveTo>
                        <a:pt x="32" y="39"/>
                      </a:moveTo>
                      <a:lnTo>
                        <a:pt x="25" y="39"/>
                      </a:lnTo>
                      <a:lnTo>
                        <a:pt x="25" y="44"/>
                      </a:lnTo>
                      <a:lnTo>
                        <a:pt x="27" y="46"/>
                      </a:lnTo>
                      <a:lnTo>
                        <a:pt x="30" y="46"/>
                      </a:lnTo>
                      <a:lnTo>
                        <a:pt x="32" y="46"/>
                      </a:lnTo>
                      <a:lnTo>
                        <a:pt x="39" y="43"/>
                      </a:lnTo>
                      <a:lnTo>
                        <a:pt x="39" y="41"/>
                      </a:lnTo>
                      <a:lnTo>
                        <a:pt x="32" y="41"/>
                      </a:lnTo>
                      <a:lnTo>
                        <a:pt x="32" y="39"/>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a:extLst>
                    <a:ext uri="{FF2B5EF4-FFF2-40B4-BE49-F238E27FC236}">
                      <a16:creationId xmlns:a16="http://schemas.microsoft.com/office/drawing/2014/main" id="{70AF47F5-639A-4901-A7B3-5BEDD474D4A3}"/>
                    </a:ext>
                  </a:extLst>
                </p:cNvPr>
                <p:cNvSpPr>
                  <a:spLocks/>
                </p:cNvSpPr>
                <p:nvPr/>
              </p:nvSpPr>
              <p:spPr bwMode="auto">
                <a:xfrm>
                  <a:off x="2087" y="485"/>
                  <a:ext cx="39" cy="47"/>
                </a:xfrm>
                <a:custGeom>
                  <a:avLst/>
                  <a:gdLst>
                    <a:gd name="T0" fmla="+- 0 2119 2087"/>
                    <a:gd name="T1" fmla="*/ T0 w 39"/>
                    <a:gd name="T2" fmla="+- 0 510 485"/>
                    <a:gd name="T3" fmla="*/ 510 h 47"/>
                    <a:gd name="T4" fmla="+- 0 2112 2087"/>
                    <a:gd name="T5" fmla="*/ T4 w 39"/>
                    <a:gd name="T6" fmla="+- 0 510 485"/>
                    <a:gd name="T7" fmla="*/ 510 h 47"/>
                    <a:gd name="T8" fmla="+- 0 2112 2087"/>
                    <a:gd name="T9" fmla="*/ T8 w 39"/>
                    <a:gd name="T10" fmla="+- 0 521 485"/>
                    <a:gd name="T11" fmla="*/ 521 h 47"/>
                    <a:gd name="T12" fmla="+- 0 2107 2087"/>
                    <a:gd name="T13" fmla="*/ T12 w 39"/>
                    <a:gd name="T14" fmla="+- 0 524 485"/>
                    <a:gd name="T15" fmla="*/ 524 h 47"/>
                    <a:gd name="T16" fmla="+- 0 2105 2087"/>
                    <a:gd name="T17" fmla="*/ T16 w 39"/>
                    <a:gd name="T18" fmla="+- 0 526 485"/>
                    <a:gd name="T19" fmla="*/ 526 h 47"/>
                    <a:gd name="T20" fmla="+- 0 2111 2087"/>
                    <a:gd name="T21" fmla="*/ T20 w 39"/>
                    <a:gd name="T22" fmla="+- 0 526 485"/>
                    <a:gd name="T23" fmla="*/ 526 h 47"/>
                    <a:gd name="T24" fmla="+- 0 2112 2087"/>
                    <a:gd name="T25" fmla="*/ T24 w 39"/>
                    <a:gd name="T26" fmla="+- 0 524 485"/>
                    <a:gd name="T27" fmla="*/ 524 h 47"/>
                    <a:gd name="T28" fmla="+- 0 2119 2087"/>
                    <a:gd name="T29" fmla="*/ T28 w 39"/>
                    <a:gd name="T30" fmla="+- 0 524 485"/>
                    <a:gd name="T31" fmla="*/ 524 h 47"/>
                    <a:gd name="T32" fmla="+- 0 2119 2087"/>
                    <a:gd name="T33" fmla="*/ T32 w 39"/>
                    <a:gd name="T34" fmla="+- 0 510 485"/>
                    <a:gd name="T35" fmla="*/ 510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9" h="47">
                      <a:moveTo>
                        <a:pt x="32" y="25"/>
                      </a:moveTo>
                      <a:lnTo>
                        <a:pt x="25" y="25"/>
                      </a:lnTo>
                      <a:lnTo>
                        <a:pt x="25" y="36"/>
                      </a:lnTo>
                      <a:lnTo>
                        <a:pt x="20" y="39"/>
                      </a:lnTo>
                      <a:lnTo>
                        <a:pt x="18" y="41"/>
                      </a:lnTo>
                      <a:lnTo>
                        <a:pt x="24" y="41"/>
                      </a:lnTo>
                      <a:lnTo>
                        <a:pt x="25" y="39"/>
                      </a:lnTo>
                      <a:lnTo>
                        <a:pt x="32" y="39"/>
                      </a:lnTo>
                      <a:lnTo>
                        <a:pt x="32" y="25"/>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3">
                  <a:extLst>
                    <a:ext uri="{FF2B5EF4-FFF2-40B4-BE49-F238E27FC236}">
                      <a16:creationId xmlns:a16="http://schemas.microsoft.com/office/drawing/2014/main" id="{8E14389A-D7D8-43D8-8B71-0A454DDA0AEB}"/>
                    </a:ext>
                  </a:extLst>
                </p:cNvPr>
                <p:cNvSpPr>
                  <a:spLocks/>
                </p:cNvSpPr>
                <p:nvPr/>
              </p:nvSpPr>
              <p:spPr bwMode="auto">
                <a:xfrm>
                  <a:off x="2087" y="485"/>
                  <a:ext cx="39" cy="47"/>
                </a:xfrm>
                <a:custGeom>
                  <a:avLst/>
                  <a:gdLst>
                    <a:gd name="T0" fmla="+- 0 2113 2087"/>
                    <a:gd name="T1" fmla="*/ T0 w 39"/>
                    <a:gd name="T2" fmla="+- 0 485 485"/>
                    <a:gd name="T3" fmla="*/ 485 h 47"/>
                    <a:gd name="T4" fmla="+- 0 2096 2087"/>
                    <a:gd name="T5" fmla="*/ T4 w 39"/>
                    <a:gd name="T6" fmla="+- 0 485 485"/>
                    <a:gd name="T7" fmla="*/ 485 h 47"/>
                    <a:gd name="T8" fmla="+- 0 2090 2087"/>
                    <a:gd name="T9" fmla="*/ T8 w 39"/>
                    <a:gd name="T10" fmla="+- 0 489 485"/>
                    <a:gd name="T11" fmla="*/ 489 h 47"/>
                    <a:gd name="T12" fmla="+- 0 2089 2087"/>
                    <a:gd name="T13" fmla="*/ T12 w 39"/>
                    <a:gd name="T14" fmla="+- 0 496 485"/>
                    <a:gd name="T15" fmla="*/ 496 h 47"/>
                    <a:gd name="T16" fmla="+- 0 2090 2087"/>
                    <a:gd name="T17" fmla="*/ T16 w 39"/>
                    <a:gd name="T18" fmla="+- 0 497 485"/>
                    <a:gd name="T19" fmla="*/ 497 h 47"/>
                    <a:gd name="T20" fmla="+- 0 2099 2087"/>
                    <a:gd name="T21" fmla="*/ T20 w 39"/>
                    <a:gd name="T22" fmla="+- 0 495 485"/>
                    <a:gd name="T23" fmla="*/ 495 h 47"/>
                    <a:gd name="T24" fmla="+- 0 2099 2087"/>
                    <a:gd name="T25" fmla="*/ T24 w 39"/>
                    <a:gd name="T26" fmla="+- 0 490 485"/>
                    <a:gd name="T27" fmla="*/ 490 h 47"/>
                    <a:gd name="T28" fmla="+- 0 2102 2087"/>
                    <a:gd name="T29" fmla="*/ T28 w 39"/>
                    <a:gd name="T30" fmla="+- 0 489 485"/>
                    <a:gd name="T31" fmla="*/ 489 h 47"/>
                    <a:gd name="T32" fmla="+- 0 2103 2087"/>
                    <a:gd name="T33" fmla="*/ T32 w 39"/>
                    <a:gd name="T34" fmla="+- 0 489 485"/>
                    <a:gd name="T35" fmla="*/ 489 h 47"/>
                    <a:gd name="T36" fmla="+- 0 2118 2087"/>
                    <a:gd name="T37" fmla="*/ T36 w 39"/>
                    <a:gd name="T38" fmla="+- 0 489 485"/>
                    <a:gd name="T39" fmla="*/ 489 h 47"/>
                    <a:gd name="T40" fmla="+- 0 2113 2087"/>
                    <a:gd name="T41" fmla="*/ T40 w 39"/>
                    <a:gd name="T42" fmla="+- 0 485 485"/>
                    <a:gd name="T43" fmla="*/ 485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9" h="47">
                      <a:moveTo>
                        <a:pt x="26" y="0"/>
                      </a:moveTo>
                      <a:lnTo>
                        <a:pt x="9" y="0"/>
                      </a:lnTo>
                      <a:lnTo>
                        <a:pt x="3" y="4"/>
                      </a:lnTo>
                      <a:lnTo>
                        <a:pt x="2" y="11"/>
                      </a:lnTo>
                      <a:lnTo>
                        <a:pt x="3" y="12"/>
                      </a:lnTo>
                      <a:lnTo>
                        <a:pt x="12" y="10"/>
                      </a:lnTo>
                      <a:lnTo>
                        <a:pt x="12" y="5"/>
                      </a:lnTo>
                      <a:lnTo>
                        <a:pt x="15" y="4"/>
                      </a:lnTo>
                      <a:lnTo>
                        <a:pt x="16" y="4"/>
                      </a:lnTo>
                      <a:lnTo>
                        <a:pt x="31" y="4"/>
                      </a:lnTo>
                      <a:lnTo>
                        <a:pt x="2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8" name="Group 7">
                <a:extLst>
                  <a:ext uri="{FF2B5EF4-FFF2-40B4-BE49-F238E27FC236}">
                    <a16:creationId xmlns:a16="http://schemas.microsoft.com/office/drawing/2014/main" id="{3B3F0D5D-D8F5-4BEC-B025-C7B5DE7CE073}"/>
                  </a:ext>
                </a:extLst>
              </p:cNvPr>
              <p:cNvGrpSpPr>
                <a:grpSpLocks/>
              </p:cNvGrpSpPr>
              <p:nvPr/>
            </p:nvGrpSpPr>
            <p:grpSpPr bwMode="auto">
              <a:xfrm>
                <a:off x="2129" y="485"/>
                <a:ext cx="35" cy="45"/>
                <a:chOff x="2129" y="485"/>
                <a:chExt cx="35" cy="45"/>
              </a:xfrm>
            </p:grpSpPr>
            <p:sp>
              <p:nvSpPr>
                <p:cNvPr id="24" name="Freeform 11">
                  <a:extLst>
                    <a:ext uri="{FF2B5EF4-FFF2-40B4-BE49-F238E27FC236}">
                      <a16:creationId xmlns:a16="http://schemas.microsoft.com/office/drawing/2014/main" id="{B13979C1-A89D-4304-B9E1-09039DFF55A7}"/>
                    </a:ext>
                  </a:extLst>
                </p:cNvPr>
                <p:cNvSpPr>
                  <a:spLocks/>
                </p:cNvSpPr>
                <p:nvPr/>
              </p:nvSpPr>
              <p:spPr bwMode="auto">
                <a:xfrm>
                  <a:off x="2129" y="485"/>
                  <a:ext cx="35" cy="45"/>
                </a:xfrm>
                <a:custGeom>
                  <a:avLst/>
                  <a:gdLst>
                    <a:gd name="T0" fmla="+- 0 2155 2129"/>
                    <a:gd name="T1" fmla="*/ T0 w 35"/>
                    <a:gd name="T2" fmla="+- 0 527 485"/>
                    <a:gd name="T3" fmla="*/ 527 h 45"/>
                    <a:gd name="T4" fmla="+- 0 2130 2129"/>
                    <a:gd name="T5" fmla="*/ T4 w 35"/>
                    <a:gd name="T6" fmla="+- 0 527 485"/>
                    <a:gd name="T7" fmla="*/ 527 h 45"/>
                    <a:gd name="T8" fmla="+- 0 2130 2129"/>
                    <a:gd name="T9" fmla="*/ T8 w 35"/>
                    <a:gd name="T10" fmla="+- 0 530 485"/>
                    <a:gd name="T11" fmla="*/ 530 h 45"/>
                    <a:gd name="T12" fmla="+- 0 2155 2129"/>
                    <a:gd name="T13" fmla="*/ T12 w 35"/>
                    <a:gd name="T14" fmla="+- 0 530 485"/>
                    <a:gd name="T15" fmla="*/ 530 h 45"/>
                    <a:gd name="T16" fmla="+- 0 2155 2129"/>
                    <a:gd name="T17" fmla="*/ T16 w 35"/>
                    <a:gd name="T18" fmla="+- 0 527 485"/>
                    <a:gd name="T19" fmla="*/ 527 h 45"/>
                  </a:gdLst>
                  <a:ahLst/>
                  <a:cxnLst>
                    <a:cxn ang="0">
                      <a:pos x="T1" y="T3"/>
                    </a:cxn>
                    <a:cxn ang="0">
                      <a:pos x="T5" y="T7"/>
                    </a:cxn>
                    <a:cxn ang="0">
                      <a:pos x="T9" y="T11"/>
                    </a:cxn>
                    <a:cxn ang="0">
                      <a:pos x="T13" y="T15"/>
                    </a:cxn>
                    <a:cxn ang="0">
                      <a:pos x="T17" y="T19"/>
                    </a:cxn>
                  </a:cxnLst>
                  <a:rect l="0" t="0" r="r" b="b"/>
                  <a:pathLst>
                    <a:path w="35" h="45">
                      <a:moveTo>
                        <a:pt x="26" y="42"/>
                      </a:moveTo>
                      <a:lnTo>
                        <a:pt x="1" y="42"/>
                      </a:lnTo>
                      <a:lnTo>
                        <a:pt x="1" y="45"/>
                      </a:lnTo>
                      <a:lnTo>
                        <a:pt x="26" y="45"/>
                      </a:lnTo>
                      <a:lnTo>
                        <a:pt x="26" y="4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0">
                  <a:extLst>
                    <a:ext uri="{FF2B5EF4-FFF2-40B4-BE49-F238E27FC236}">
                      <a16:creationId xmlns:a16="http://schemas.microsoft.com/office/drawing/2014/main" id="{EB4C04D8-65C1-435B-AAED-88117E9CEBAC}"/>
                    </a:ext>
                  </a:extLst>
                </p:cNvPr>
                <p:cNvSpPr>
                  <a:spLocks/>
                </p:cNvSpPr>
                <p:nvPr/>
              </p:nvSpPr>
              <p:spPr bwMode="auto">
                <a:xfrm>
                  <a:off x="2129" y="485"/>
                  <a:ext cx="35" cy="45"/>
                </a:xfrm>
                <a:custGeom>
                  <a:avLst/>
                  <a:gdLst>
                    <a:gd name="T0" fmla="+- 0 2145 2129"/>
                    <a:gd name="T1" fmla="*/ T0 w 35"/>
                    <a:gd name="T2" fmla="+- 0 485 485"/>
                    <a:gd name="T3" fmla="*/ 485 h 45"/>
                    <a:gd name="T4" fmla="+- 0 2143 2129"/>
                    <a:gd name="T5" fmla="*/ T4 w 35"/>
                    <a:gd name="T6" fmla="+- 0 485 485"/>
                    <a:gd name="T7" fmla="*/ 485 h 45"/>
                    <a:gd name="T8" fmla="+- 0 2129 2129"/>
                    <a:gd name="T9" fmla="*/ T8 w 35"/>
                    <a:gd name="T10" fmla="+- 0 489 485"/>
                    <a:gd name="T11" fmla="*/ 489 h 45"/>
                    <a:gd name="T12" fmla="+- 0 2129 2129"/>
                    <a:gd name="T13" fmla="*/ T12 w 35"/>
                    <a:gd name="T14" fmla="+- 0 492 485"/>
                    <a:gd name="T15" fmla="*/ 492 h 45"/>
                    <a:gd name="T16" fmla="+- 0 2138 2129"/>
                    <a:gd name="T17" fmla="*/ T16 w 35"/>
                    <a:gd name="T18" fmla="+- 0 492 485"/>
                    <a:gd name="T19" fmla="*/ 492 h 45"/>
                    <a:gd name="T20" fmla="+- 0 2138 2129"/>
                    <a:gd name="T21" fmla="*/ T20 w 35"/>
                    <a:gd name="T22" fmla="+- 0 527 485"/>
                    <a:gd name="T23" fmla="*/ 527 h 45"/>
                    <a:gd name="T24" fmla="+- 0 2145 2129"/>
                    <a:gd name="T25" fmla="*/ T24 w 35"/>
                    <a:gd name="T26" fmla="+- 0 527 485"/>
                    <a:gd name="T27" fmla="*/ 527 h 45"/>
                    <a:gd name="T28" fmla="+- 0 2145 2129"/>
                    <a:gd name="T29" fmla="*/ T28 w 35"/>
                    <a:gd name="T30" fmla="+- 0 501 485"/>
                    <a:gd name="T31" fmla="*/ 501 h 45"/>
                    <a:gd name="T32" fmla="+- 0 2149 2129"/>
                    <a:gd name="T33" fmla="*/ T32 w 35"/>
                    <a:gd name="T34" fmla="+- 0 496 485"/>
                    <a:gd name="T35" fmla="*/ 496 h 45"/>
                    <a:gd name="T36" fmla="+- 0 2145 2129"/>
                    <a:gd name="T37" fmla="*/ T36 w 35"/>
                    <a:gd name="T38" fmla="+- 0 496 485"/>
                    <a:gd name="T39" fmla="*/ 496 h 45"/>
                    <a:gd name="T40" fmla="+- 0 2145 2129"/>
                    <a:gd name="T41" fmla="*/ T40 w 35"/>
                    <a:gd name="T42" fmla="+- 0 485 485"/>
                    <a:gd name="T43" fmla="*/ 485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5" h="45">
                      <a:moveTo>
                        <a:pt x="16" y="0"/>
                      </a:moveTo>
                      <a:lnTo>
                        <a:pt x="14" y="0"/>
                      </a:lnTo>
                      <a:lnTo>
                        <a:pt x="0" y="4"/>
                      </a:lnTo>
                      <a:lnTo>
                        <a:pt x="0" y="7"/>
                      </a:lnTo>
                      <a:lnTo>
                        <a:pt x="9" y="7"/>
                      </a:lnTo>
                      <a:lnTo>
                        <a:pt x="9" y="42"/>
                      </a:lnTo>
                      <a:lnTo>
                        <a:pt x="16" y="42"/>
                      </a:lnTo>
                      <a:lnTo>
                        <a:pt x="16" y="16"/>
                      </a:lnTo>
                      <a:lnTo>
                        <a:pt x="20" y="11"/>
                      </a:lnTo>
                      <a:lnTo>
                        <a:pt x="16" y="11"/>
                      </a:lnTo>
                      <a:lnTo>
                        <a:pt x="1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9">
                  <a:extLst>
                    <a:ext uri="{FF2B5EF4-FFF2-40B4-BE49-F238E27FC236}">
                      <a16:creationId xmlns:a16="http://schemas.microsoft.com/office/drawing/2014/main" id="{BAE73085-E50B-4E10-849C-6F00F6668257}"/>
                    </a:ext>
                  </a:extLst>
                </p:cNvPr>
                <p:cNvSpPr>
                  <a:spLocks/>
                </p:cNvSpPr>
                <p:nvPr/>
              </p:nvSpPr>
              <p:spPr bwMode="auto">
                <a:xfrm>
                  <a:off x="2129" y="485"/>
                  <a:ext cx="35" cy="45"/>
                </a:xfrm>
                <a:custGeom>
                  <a:avLst/>
                  <a:gdLst>
                    <a:gd name="T0" fmla="+- 0 2159 2129"/>
                    <a:gd name="T1" fmla="*/ T0 w 35"/>
                    <a:gd name="T2" fmla="+- 0 485 485"/>
                    <a:gd name="T3" fmla="*/ 485 h 45"/>
                    <a:gd name="T4" fmla="+- 0 2155 2129"/>
                    <a:gd name="T5" fmla="*/ T4 w 35"/>
                    <a:gd name="T6" fmla="+- 0 485 485"/>
                    <a:gd name="T7" fmla="*/ 485 h 45"/>
                    <a:gd name="T8" fmla="+- 0 2152 2129"/>
                    <a:gd name="T9" fmla="*/ T8 w 35"/>
                    <a:gd name="T10" fmla="+- 0 487 485"/>
                    <a:gd name="T11" fmla="*/ 487 h 45"/>
                    <a:gd name="T12" fmla="+- 0 2145 2129"/>
                    <a:gd name="T13" fmla="*/ T12 w 35"/>
                    <a:gd name="T14" fmla="+- 0 496 485"/>
                    <a:gd name="T15" fmla="*/ 496 h 45"/>
                    <a:gd name="T16" fmla="+- 0 2149 2129"/>
                    <a:gd name="T17" fmla="*/ T16 w 35"/>
                    <a:gd name="T18" fmla="+- 0 496 485"/>
                    <a:gd name="T19" fmla="*/ 496 h 45"/>
                    <a:gd name="T20" fmla="+- 0 2151 2129"/>
                    <a:gd name="T21" fmla="*/ T20 w 35"/>
                    <a:gd name="T22" fmla="+- 0 494 485"/>
                    <a:gd name="T23" fmla="*/ 494 h 45"/>
                    <a:gd name="T24" fmla="+- 0 2152 2129"/>
                    <a:gd name="T25" fmla="*/ T24 w 35"/>
                    <a:gd name="T26" fmla="+- 0 493 485"/>
                    <a:gd name="T27" fmla="*/ 493 h 45"/>
                    <a:gd name="T28" fmla="+- 0 2161 2129"/>
                    <a:gd name="T29" fmla="*/ T28 w 35"/>
                    <a:gd name="T30" fmla="+- 0 493 485"/>
                    <a:gd name="T31" fmla="*/ 493 h 45"/>
                    <a:gd name="T32" fmla="+- 0 2164 2129"/>
                    <a:gd name="T33" fmla="*/ T32 w 35"/>
                    <a:gd name="T34" fmla="+- 0 488 485"/>
                    <a:gd name="T35" fmla="*/ 488 h 45"/>
                    <a:gd name="T36" fmla="+- 0 2161 2129"/>
                    <a:gd name="T37" fmla="*/ T36 w 35"/>
                    <a:gd name="T38" fmla="+- 0 486 485"/>
                    <a:gd name="T39" fmla="*/ 486 h 45"/>
                    <a:gd name="T40" fmla="+- 0 2160 2129"/>
                    <a:gd name="T41" fmla="*/ T40 w 35"/>
                    <a:gd name="T42" fmla="+- 0 485 485"/>
                    <a:gd name="T43" fmla="*/ 485 h 45"/>
                    <a:gd name="T44" fmla="+- 0 2159 2129"/>
                    <a:gd name="T45" fmla="*/ T44 w 35"/>
                    <a:gd name="T46" fmla="+- 0 485 485"/>
                    <a:gd name="T47" fmla="*/ 485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5" h="45">
                      <a:moveTo>
                        <a:pt x="30" y="0"/>
                      </a:moveTo>
                      <a:lnTo>
                        <a:pt x="26" y="0"/>
                      </a:lnTo>
                      <a:lnTo>
                        <a:pt x="23" y="2"/>
                      </a:lnTo>
                      <a:lnTo>
                        <a:pt x="16" y="11"/>
                      </a:lnTo>
                      <a:lnTo>
                        <a:pt x="20" y="11"/>
                      </a:lnTo>
                      <a:lnTo>
                        <a:pt x="22" y="9"/>
                      </a:lnTo>
                      <a:lnTo>
                        <a:pt x="23" y="8"/>
                      </a:lnTo>
                      <a:lnTo>
                        <a:pt x="32" y="8"/>
                      </a:lnTo>
                      <a:lnTo>
                        <a:pt x="35" y="3"/>
                      </a:lnTo>
                      <a:lnTo>
                        <a:pt x="32" y="1"/>
                      </a:lnTo>
                      <a:lnTo>
                        <a:pt x="31" y="0"/>
                      </a:lnTo>
                      <a:lnTo>
                        <a:pt x="30"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8">
                  <a:extLst>
                    <a:ext uri="{FF2B5EF4-FFF2-40B4-BE49-F238E27FC236}">
                      <a16:creationId xmlns:a16="http://schemas.microsoft.com/office/drawing/2014/main" id="{5A51A478-24AC-4C55-8AE8-0F437F15605F}"/>
                    </a:ext>
                  </a:extLst>
                </p:cNvPr>
                <p:cNvSpPr>
                  <a:spLocks/>
                </p:cNvSpPr>
                <p:nvPr/>
              </p:nvSpPr>
              <p:spPr bwMode="auto">
                <a:xfrm>
                  <a:off x="2129" y="485"/>
                  <a:ext cx="35" cy="45"/>
                </a:xfrm>
                <a:custGeom>
                  <a:avLst/>
                  <a:gdLst>
                    <a:gd name="T0" fmla="+- 0 2161 2129"/>
                    <a:gd name="T1" fmla="*/ T0 w 35"/>
                    <a:gd name="T2" fmla="+- 0 493 485"/>
                    <a:gd name="T3" fmla="*/ 493 h 45"/>
                    <a:gd name="T4" fmla="+- 0 2155 2129"/>
                    <a:gd name="T5" fmla="*/ T4 w 35"/>
                    <a:gd name="T6" fmla="+- 0 493 485"/>
                    <a:gd name="T7" fmla="*/ 493 h 45"/>
                    <a:gd name="T8" fmla="+- 0 2156 2129"/>
                    <a:gd name="T9" fmla="*/ T8 w 35"/>
                    <a:gd name="T10" fmla="+- 0 493 485"/>
                    <a:gd name="T11" fmla="*/ 493 h 45"/>
                    <a:gd name="T12" fmla="+- 0 2158 2129"/>
                    <a:gd name="T13" fmla="*/ T12 w 35"/>
                    <a:gd name="T14" fmla="+- 0 495 485"/>
                    <a:gd name="T15" fmla="*/ 495 h 45"/>
                    <a:gd name="T16" fmla="+- 0 2161 2129"/>
                    <a:gd name="T17" fmla="*/ T16 w 35"/>
                    <a:gd name="T18" fmla="+- 0 493 485"/>
                    <a:gd name="T19" fmla="*/ 493 h 45"/>
                  </a:gdLst>
                  <a:ahLst/>
                  <a:cxnLst>
                    <a:cxn ang="0">
                      <a:pos x="T1" y="T3"/>
                    </a:cxn>
                    <a:cxn ang="0">
                      <a:pos x="T5" y="T7"/>
                    </a:cxn>
                    <a:cxn ang="0">
                      <a:pos x="T9" y="T11"/>
                    </a:cxn>
                    <a:cxn ang="0">
                      <a:pos x="T13" y="T15"/>
                    </a:cxn>
                    <a:cxn ang="0">
                      <a:pos x="T17" y="T19"/>
                    </a:cxn>
                  </a:cxnLst>
                  <a:rect l="0" t="0" r="r" b="b"/>
                  <a:pathLst>
                    <a:path w="35" h="45">
                      <a:moveTo>
                        <a:pt x="32" y="8"/>
                      </a:moveTo>
                      <a:lnTo>
                        <a:pt x="26" y="8"/>
                      </a:lnTo>
                      <a:lnTo>
                        <a:pt x="27" y="8"/>
                      </a:lnTo>
                      <a:lnTo>
                        <a:pt x="29" y="10"/>
                      </a:lnTo>
                      <a:lnTo>
                        <a:pt x="32" y="8"/>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 name="Group 2">
                <a:extLst>
                  <a:ext uri="{FF2B5EF4-FFF2-40B4-BE49-F238E27FC236}">
                    <a16:creationId xmlns:a16="http://schemas.microsoft.com/office/drawing/2014/main" id="{78215E3E-91D7-4485-91A5-46CA78BF714C}"/>
                  </a:ext>
                </a:extLst>
              </p:cNvPr>
              <p:cNvGrpSpPr>
                <a:grpSpLocks/>
              </p:cNvGrpSpPr>
              <p:nvPr/>
            </p:nvGrpSpPr>
            <p:grpSpPr bwMode="auto">
              <a:xfrm>
                <a:off x="2162" y="458"/>
                <a:ext cx="49" cy="72"/>
                <a:chOff x="2162" y="458"/>
                <a:chExt cx="49" cy="72"/>
              </a:xfrm>
            </p:grpSpPr>
            <p:sp>
              <p:nvSpPr>
                <p:cNvPr id="20" name="Freeform 6">
                  <a:extLst>
                    <a:ext uri="{FF2B5EF4-FFF2-40B4-BE49-F238E27FC236}">
                      <a16:creationId xmlns:a16="http://schemas.microsoft.com/office/drawing/2014/main" id="{06A26DC6-5E2D-4D02-8312-A93872F5F83B}"/>
                    </a:ext>
                  </a:extLst>
                </p:cNvPr>
                <p:cNvSpPr>
                  <a:spLocks/>
                </p:cNvSpPr>
                <p:nvPr/>
              </p:nvSpPr>
              <p:spPr bwMode="auto">
                <a:xfrm>
                  <a:off x="2162" y="458"/>
                  <a:ext cx="49" cy="72"/>
                </a:xfrm>
                <a:custGeom>
                  <a:avLst/>
                  <a:gdLst>
                    <a:gd name="T0" fmla="+- 0 2185 2162"/>
                    <a:gd name="T1" fmla="*/ T0 w 49"/>
                    <a:gd name="T2" fmla="+- 0 527 458"/>
                    <a:gd name="T3" fmla="*/ 527 h 72"/>
                    <a:gd name="T4" fmla="+- 0 2163 2162"/>
                    <a:gd name="T5" fmla="*/ T4 w 49"/>
                    <a:gd name="T6" fmla="+- 0 527 458"/>
                    <a:gd name="T7" fmla="*/ 527 h 72"/>
                    <a:gd name="T8" fmla="+- 0 2163 2162"/>
                    <a:gd name="T9" fmla="*/ T8 w 49"/>
                    <a:gd name="T10" fmla="+- 0 530 458"/>
                    <a:gd name="T11" fmla="*/ 530 h 72"/>
                    <a:gd name="T12" fmla="+- 0 2185 2162"/>
                    <a:gd name="T13" fmla="*/ T12 w 49"/>
                    <a:gd name="T14" fmla="+- 0 530 458"/>
                    <a:gd name="T15" fmla="*/ 530 h 72"/>
                    <a:gd name="T16" fmla="+- 0 2185 2162"/>
                    <a:gd name="T17" fmla="*/ T16 w 49"/>
                    <a:gd name="T18" fmla="+- 0 527 458"/>
                    <a:gd name="T19" fmla="*/ 527 h 72"/>
                  </a:gdLst>
                  <a:ahLst/>
                  <a:cxnLst>
                    <a:cxn ang="0">
                      <a:pos x="T1" y="T3"/>
                    </a:cxn>
                    <a:cxn ang="0">
                      <a:pos x="T5" y="T7"/>
                    </a:cxn>
                    <a:cxn ang="0">
                      <a:pos x="T9" y="T11"/>
                    </a:cxn>
                    <a:cxn ang="0">
                      <a:pos x="T13" y="T15"/>
                    </a:cxn>
                    <a:cxn ang="0">
                      <a:pos x="T17" y="T19"/>
                    </a:cxn>
                  </a:cxnLst>
                  <a:rect l="0" t="0" r="r" b="b"/>
                  <a:pathLst>
                    <a:path w="49" h="72">
                      <a:moveTo>
                        <a:pt x="23" y="69"/>
                      </a:moveTo>
                      <a:lnTo>
                        <a:pt x="1" y="69"/>
                      </a:lnTo>
                      <a:lnTo>
                        <a:pt x="1" y="72"/>
                      </a:lnTo>
                      <a:lnTo>
                        <a:pt x="23" y="72"/>
                      </a:lnTo>
                      <a:lnTo>
                        <a:pt x="23" y="69"/>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5">
                  <a:extLst>
                    <a:ext uri="{FF2B5EF4-FFF2-40B4-BE49-F238E27FC236}">
                      <a16:creationId xmlns:a16="http://schemas.microsoft.com/office/drawing/2014/main" id="{BF21F56D-2F9C-44EF-9D4B-DC4CD606CDAC}"/>
                    </a:ext>
                  </a:extLst>
                </p:cNvPr>
                <p:cNvSpPr>
                  <a:spLocks/>
                </p:cNvSpPr>
                <p:nvPr/>
              </p:nvSpPr>
              <p:spPr bwMode="auto">
                <a:xfrm>
                  <a:off x="2162" y="458"/>
                  <a:ext cx="49" cy="72"/>
                </a:xfrm>
                <a:custGeom>
                  <a:avLst/>
                  <a:gdLst>
                    <a:gd name="T0" fmla="+- 0 2202 2162"/>
                    <a:gd name="T1" fmla="*/ T0 w 49"/>
                    <a:gd name="T2" fmla="+- 0 490 458"/>
                    <a:gd name="T3" fmla="*/ 490 h 72"/>
                    <a:gd name="T4" fmla="+- 0 2196 2162"/>
                    <a:gd name="T5" fmla="*/ T4 w 49"/>
                    <a:gd name="T6" fmla="+- 0 490 458"/>
                    <a:gd name="T7" fmla="*/ 490 h 72"/>
                    <a:gd name="T8" fmla="+- 0 2179 2162"/>
                    <a:gd name="T9" fmla="*/ T8 w 49"/>
                    <a:gd name="T10" fmla="+- 0 506 458"/>
                    <a:gd name="T11" fmla="*/ 506 h 72"/>
                    <a:gd name="T12" fmla="+- 0 2199 2162"/>
                    <a:gd name="T13" fmla="*/ T12 w 49"/>
                    <a:gd name="T14" fmla="+- 0 530 458"/>
                    <a:gd name="T15" fmla="*/ 530 h 72"/>
                    <a:gd name="T16" fmla="+- 0 2211 2162"/>
                    <a:gd name="T17" fmla="*/ T16 w 49"/>
                    <a:gd name="T18" fmla="+- 0 530 458"/>
                    <a:gd name="T19" fmla="*/ 530 h 72"/>
                    <a:gd name="T20" fmla="+- 0 2211 2162"/>
                    <a:gd name="T21" fmla="*/ T20 w 49"/>
                    <a:gd name="T22" fmla="+- 0 527 458"/>
                    <a:gd name="T23" fmla="*/ 527 h 72"/>
                    <a:gd name="T24" fmla="+- 0 2205 2162"/>
                    <a:gd name="T25" fmla="*/ T24 w 49"/>
                    <a:gd name="T26" fmla="+- 0 527 458"/>
                    <a:gd name="T27" fmla="*/ 527 h 72"/>
                    <a:gd name="T28" fmla="+- 0 2187 2162"/>
                    <a:gd name="T29" fmla="*/ T28 w 49"/>
                    <a:gd name="T30" fmla="+- 0 504 458"/>
                    <a:gd name="T31" fmla="*/ 504 h 72"/>
                    <a:gd name="T32" fmla="+- 0 2202 2162"/>
                    <a:gd name="T33" fmla="*/ T32 w 49"/>
                    <a:gd name="T34" fmla="+- 0 490 458"/>
                    <a:gd name="T35" fmla="*/ 490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9" h="72">
                      <a:moveTo>
                        <a:pt x="40" y="32"/>
                      </a:moveTo>
                      <a:lnTo>
                        <a:pt x="34" y="32"/>
                      </a:lnTo>
                      <a:lnTo>
                        <a:pt x="17" y="48"/>
                      </a:lnTo>
                      <a:lnTo>
                        <a:pt x="37" y="72"/>
                      </a:lnTo>
                      <a:lnTo>
                        <a:pt x="49" y="72"/>
                      </a:lnTo>
                      <a:lnTo>
                        <a:pt x="49" y="69"/>
                      </a:lnTo>
                      <a:lnTo>
                        <a:pt x="43" y="69"/>
                      </a:lnTo>
                      <a:lnTo>
                        <a:pt x="25" y="46"/>
                      </a:lnTo>
                      <a:lnTo>
                        <a:pt x="40" y="32"/>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4">
                  <a:extLst>
                    <a:ext uri="{FF2B5EF4-FFF2-40B4-BE49-F238E27FC236}">
                      <a16:creationId xmlns:a16="http://schemas.microsoft.com/office/drawing/2014/main" id="{1486D945-B04B-4CFF-A691-DE99A8C8C189}"/>
                    </a:ext>
                  </a:extLst>
                </p:cNvPr>
                <p:cNvSpPr>
                  <a:spLocks/>
                </p:cNvSpPr>
                <p:nvPr/>
              </p:nvSpPr>
              <p:spPr bwMode="auto">
                <a:xfrm>
                  <a:off x="2162" y="458"/>
                  <a:ext cx="49" cy="72"/>
                </a:xfrm>
                <a:custGeom>
                  <a:avLst/>
                  <a:gdLst>
                    <a:gd name="T0" fmla="+- 0 2178 2162"/>
                    <a:gd name="T1" fmla="*/ T0 w 49"/>
                    <a:gd name="T2" fmla="+- 0 458 458"/>
                    <a:gd name="T3" fmla="*/ 458 h 72"/>
                    <a:gd name="T4" fmla="+- 0 2176 2162"/>
                    <a:gd name="T5" fmla="*/ T4 w 49"/>
                    <a:gd name="T6" fmla="+- 0 458 458"/>
                    <a:gd name="T7" fmla="*/ 458 h 72"/>
                    <a:gd name="T8" fmla="+- 0 2162 2162"/>
                    <a:gd name="T9" fmla="*/ T8 w 49"/>
                    <a:gd name="T10" fmla="+- 0 462 458"/>
                    <a:gd name="T11" fmla="*/ 462 h 72"/>
                    <a:gd name="T12" fmla="+- 0 2162 2162"/>
                    <a:gd name="T13" fmla="*/ T12 w 49"/>
                    <a:gd name="T14" fmla="+- 0 465 458"/>
                    <a:gd name="T15" fmla="*/ 465 h 72"/>
                    <a:gd name="T16" fmla="+- 0 2171 2162"/>
                    <a:gd name="T17" fmla="*/ T16 w 49"/>
                    <a:gd name="T18" fmla="+- 0 465 458"/>
                    <a:gd name="T19" fmla="*/ 465 h 72"/>
                    <a:gd name="T20" fmla="+- 0 2171 2162"/>
                    <a:gd name="T21" fmla="*/ T20 w 49"/>
                    <a:gd name="T22" fmla="+- 0 527 458"/>
                    <a:gd name="T23" fmla="*/ 527 h 72"/>
                    <a:gd name="T24" fmla="+- 0 2178 2162"/>
                    <a:gd name="T25" fmla="*/ T24 w 49"/>
                    <a:gd name="T26" fmla="+- 0 527 458"/>
                    <a:gd name="T27" fmla="*/ 527 h 72"/>
                    <a:gd name="T28" fmla="+- 0 2178 2162"/>
                    <a:gd name="T29" fmla="*/ T28 w 49"/>
                    <a:gd name="T30" fmla="+- 0 458 458"/>
                    <a:gd name="T31" fmla="*/ 458 h 7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72">
                      <a:moveTo>
                        <a:pt x="16" y="0"/>
                      </a:moveTo>
                      <a:lnTo>
                        <a:pt x="14" y="0"/>
                      </a:lnTo>
                      <a:lnTo>
                        <a:pt x="0" y="4"/>
                      </a:lnTo>
                      <a:lnTo>
                        <a:pt x="0" y="7"/>
                      </a:lnTo>
                      <a:lnTo>
                        <a:pt x="9" y="7"/>
                      </a:lnTo>
                      <a:lnTo>
                        <a:pt x="9" y="69"/>
                      </a:lnTo>
                      <a:lnTo>
                        <a:pt x="16" y="69"/>
                      </a:lnTo>
                      <a:lnTo>
                        <a:pt x="16" y="0"/>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3">
                  <a:extLst>
                    <a:ext uri="{FF2B5EF4-FFF2-40B4-BE49-F238E27FC236}">
                      <a16:creationId xmlns:a16="http://schemas.microsoft.com/office/drawing/2014/main" id="{870994EE-4D6D-420D-A8D8-092BD8196A39}"/>
                    </a:ext>
                  </a:extLst>
                </p:cNvPr>
                <p:cNvSpPr>
                  <a:spLocks/>
                </p:cNvSpPr>
                <p:nvPr/>
              </p:nvSpPr>
              <p:spPr bwMode="auto">
                <a:xfrm>
                  <a:off x="2162" y="458"/>
                  <a:ext cx="49" cy="72"/>
                </a:xfrm>
                <a:custGeom>
                  <a:avLst/>
                  <a:gdLst>
                    <a:gd name="T0" fmla="+- 0 2209 2162"/>
                    <a:gd name="T1" fmla="*/ T0 w 49"/>
                    <a:gd name="T2" fmla="+- 0 486 458"/>
                    <a:gd name="T3" fmla="*/ 486 h 72"/>
                    <a:gd name="T4" fmla="+- 0 2190 2162"/>
                    <a:gd name="T5" fmla="*/ T4 w 49"/>
                    <a:gd name="T6" fmla="+- 0 486 458"/>
                    <a:gd name="T7" fmla="*/ 486 h 72"/>
                    <a:gd name="T8" fmla="+- 0 2190 2162"/>
                    <a:gd name="T9" fmla="*/ T8 w 49"/>
                    <a:gd name="T10" fmla="+- 0 490 458"/>
                    <a:gd name="T11" fmla="*/ 490 h 72"/>
                    <a:gd name="T12" fmla="+- 0 2209 2162"/>
                    <a:gd name="T13" fmla="*/ T12 w 49"/>
                    <a:gd name="T14" fmla="+- 0 490 458"/>
                    <a:gd name="T15" fmla="*/ 490 h 72"/>
                    <a:gd name="T16" fmla="+- 0 2209 2162"/>
                    <a:gd name="T17" fmla="*/ T16 w 49"/>
                    <a:gd name="T18" fmla="+- 0 486 458"/>
                    <a:gd name="T19" fmla="*/ 486 h 72"/>
                  </a:gdLst>
                  <a:ahLst/>
                  <a:cxnLst>
                    <a:cxn ang="0">
                      <a:pos x="T1" y="T3"/>
                    </a:cxn>
                    <a:cxn ang="0">
                      <a:pos x="T5" y="T7"/>
                    </a:cxn>
                    <a:cxn ang="0">
                      <a:pos x="T9" y="T11"/>
                    </a:cxn>
                    <a:cxn ang="0">
                      <a:pos x="T13" y="T15"/>
                    </a:cxn>
                    <a:cxn ang="0">
                      <a:pos x="T17" y="T19"/>
                    </a:cxn>
                  </a:cxnLst>
                  <a:rect l="0" t="0" r="r" b="b"/>
                  <a:pathLst>
                    <a:path w="49" h="72">
                      <a:moveTo>
                        <a:pt x="47" y="28"/>
                      </a:moveTo>
                      <a:lnTo>
                        <a:pt x="28" y="28"/>
                      </a:lnTo>
                      <a:lnTo>
                        <a:pt x="28" y="32"/>
                      </a:lnTo>
                      <a:lnTo>
                        <a:pt x="47" y="32"/>
                      </a:lnTo>
                      <a:lnTo>
                        <a:pt x="47" y="28"/>
                      </a:lnTo>
                    </a:path>
                  </a:pathLst>
                </a:custGeom>
                <a:solidFill>
                  <a:srgbClr val="0054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7" name="Rectangle 60">
              <a:extLst>
                <a:ext uri="{FF2B5EF4-FFF2-40B4-BE49-F238E27FC236}">
                  <a16:creationId xmlns:a16="http://schemas.microsoft.com/office/drawing/2014/main" id="{5B04F42A-8683-4810-A51F-B2DABD1D4049}"/>
                </a:ext>
              </a:extLst>
            </p:cNvPr>
            <p:cNvSpPr>
              <a:spLocks noChangeArrowheads="1"/>
            </p:cNvSpPr>
            <p:nvPr/>
          </p:nvSpPr>
          <p:spPr bwMode="auto">
            <a:xfrm>
              <a:off x="3050839" y="936696"/>
              <a:ext cx="56826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BE" sz="2000" b="1" i="0" u="none" strike="noStrike" cap="none" normalizeH="0" baseline="0" dirty="0">
                  <a:ln>
                    <a:noFill/>
                  </a:ln>
                  <a:solidFill>
                    <a:srgbClr val="231F20"/>
                  </a:solidFill>
                  <a:effectLst/>
                  <a:latin typeface="Calibri" panose="020F0502020204030204" pitchFamily="34" charset="0"/>
                  <a:ea typeface="Arial" panose="020B0604020202020204" pitchFamily="34" charset="0"/>
                  <a:cs typeface="Times New Roman" panose="02020603050405020304" pitchFamily="18" charset="0"/>
                </a:rPr>
                <a:t>Primary health care and universal health coverage:</a:t>
              </a:r>
              <a:endParaRPr kumimoji="0" lang="nl-BE" altLang="nl-B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BE" sz="2000" b="1" i="0" u="none" strike="noStrike" cap="none" normalizeH="0" baseline="0" dirty="0">
                  <a:ln>
                    <a:noFill/>
                  </a:ln>
                  <a:solidFill>
                    <a:srgbClr val="231F20"/>
                  </a:solidFill>
                  <a:effectLst/>
                  <a:latin typeface="Calibri" panose="020F0502020204030204" pitchFamily="34" charset="0"/>
                  <a:ea typeface="Arial" panose="020B0604020202020204" pitchFamily="34" charset="0"/>
                  <a:cs typeface="Times New Roman" panose="02020603050405020304" pitchFamily="18" charset="0"/>
                </a:rPr>
                <a:t>competing discourses?</a:t>
              </a:r>
              <a:endParaRPr kumimoji="0" lang="en-US" altLang="nl-BE" sz="2000" b="0" i="0" u="none" strike="noStrike" cap="none" normalizeH="0" baseline="0" dirty="0">
                <a:ln>
                  <a:noFill/>
                </a:ln>
                <a:solidFill>
                  <a:schemeClr val="tx1"/>
                </a:solidFill>
                <a:effectLst/>
                <a:latin typeface="Arial" panose="020B0604020202020204" pitchFamily="34" charset="0"/>
              </a:endParaRPr>
            </a:p>
          </p:txBody>
        </p:sp>
      </p:grpSp>
      <p:sp>
        <p:nvSpPr>
          <p:cNvPr id="65" name="Rectangle 64">
            <a:extLst>
              <a:ext uri="{FF2B5EF4-FFF2-40B4-BE49-F238E27FC236}">
                <a16:creationId xmlns:a16="http://schemas.microsoft.com/office/drawing/2014/main" id="{A0BA4B42-C827-43AB-BC94-389456FEFE73}"/>
              </a:ext>
            </a:extLst>
          </p:cNvPr>
          <p:cNvSpPr/>
          <p:nvPr/>
        </p:nvSpPr>
        <p:spPr>
          <a:xfrm>
            <a:off x="6356910" y="1069644"/>
            <a:ext cx="4148187" cy="584775"/>
          </a:xfrm>
          <a:prstGeom prst="rect">
            <a:avLst/>
          </a:prstGeom>
        </p:spPr>
        <p:txBody>
          <a:bodyPr wrap="none">
            <a:spAutoFit/>
          </a:bodyPr>
          <a:lstStyle/>
          <a:p>
            <a:r>
              <a:rPr lang="en-US" sz="1600" spc="-15" dirty="0">
                <a:effectLst/>
                <a:ea typeface="Arial" panose="020B0604020202020204" pitchFamily="34" charset="0"/>
              </a:rPr>
              <a:t>www.thelancet.com</a:t>
            </a:r>
            <a:r>
              <a:rPr lang="en-US" sz="1600" b="1" spc="-15" dirty="0">
                <a:effectLst/>
                <a:ea typeface="Arial" panose="020B0604020202020204" pitchFamily="34" charset="0"/>
              </a:rPr>
              <a:t> </a:t>
            </a:r>
            <a:r>
              <a:rPr lang="en-US" sz="1600" b="1" spc="-15" dirty="0">
                <a:solidFill>
                  <a:srgbClr val="231F20"/>
                </a:solidFill>
                <a:effectLst/>
                <a:ea typeface="Arial" panose="020B0604020202020204" pitchFamily="34" charset="0"/>
              </a:rPr>
              <a:t>  V</a:t>
            </a:r>
            <a:r>
              <a:rPr lang="en-US" sz="1600" b="1" dirty="0">
                <a:solidFill>
                  <a:srgbClr val="231F20"/>
                </a:solidFill>
                <a:effectLst/>
                <a:ea typeface="Arial" panose="020B0604020202020204" pitchFamily="34" charset="0"/>
              </a:rPr>
              <a:t>ol</a:t>
            </a:r>
            <a:r>
              <a:rPr lang="en-US" sz="1600" b="1" spc="-50" dirty="0">
                <a:solidFill>
                  <a:srgbClr val="231F20"/>
                </a:solidFill>
                <a:effectLst/>
                <a:ea typeface="Arial" panose="020B0604020202020204" pitchFamily="34" charset="0"/>
              </a:rPr>
              <a:t> </a:t>
            </a:r>
            <a:r>
              <a:rPr lang="en-US" sz="1600" b="1" dirty="0">
                <a:solidFill>
                  <a:srgbClr val="231F20"/>
                </a:solidFill>
                <a:effectLst/>
                <a:ea typeface="Arial" panose="020B0604020202020204" pitchFamily="34" charset="0"/>
              </a:rPr>
              <a:t>392</a:t>
            </a:r>
            <a:r>
              <a:rPr lang="en-US" sz="1600" b="1" spc="130" dirty="0">
                <a:solidFill>
                  <a:srgbClr val="231F20"/>
                </a:solidFill>
                <a:effectLst/>
                <a:ea typeface="Arial" panose="020B0604020202020204" pitchFamily="34" charset="0"/>
              </a:rPr>
              <a:t> </a:t>
            </a:r>
            <a:r>
              <a:rPr lang="en-US" sz="1600" dirty="0">
                <a:solidFill>
                  <a:srgbClr val="231F20"/>
                </a:solidFill>
                <a:effectLst/>
                <a:ea typeface="Arial" panose="020B0604020202020204" pitchFamily="34" charset="0"/>
              </a:rPr>
              <a:t>October</a:t>
            </a:r>
            <a:r>
              <a:rPr lang="en-US" sz="1600" spc="-25" dirty="0">
                <a:solidFill>
                  <a:srgbClr val="231F20"/>
                </a:solidFill>
                <a:effectLst/>
                <a:ea typeface="Arial" panose="020B0604020202020204" pitchFamily="34" charset="0"/>
              </a:rPr>
              <a:t> </a:t>
            </a:r>
            <a:r>
              <a:rPr lang="en-US" sz="1600" dirty="0">
                <a:solidFill>
                  <a:srgbClr val="231F20"/>
                </a:solidFill>
                <a:effectLst/>
                <a:ea typeface="Arial" panose="020B0604020202020204" pitchFamily="34" charset="0"/>
              </a:rPr>
              <a:t>20,</a:t>
            </a:r>
            <a:r>
              <a:rPr lang="en-US" sz="1600" spc="65" dirty="0">
                <a:solidFill>
                  <a:srgbClr val="231F20"/>
                </a:solidFill>
                <a:effectLst/>
                <a:ea typeface="Arial" panose="020B0604020202020204" pitchFamily="34" charset="0"/>
              </a:rPr>
              <a:t> </a:t>
            </a:r>
            <a:r>
              <a:rPr lang="en-US" sz="1600" dirty="0">
                <a:solidFill>
                  <a:srgbClr val="231F20"/>
                </a:solidFill>
                <a:effectLst/>
                <a:ea typeface="Arial" panose="020B0604020202020204" pitchFamily="34" charset="0"/>
              </a:rPr>
              <a:t>2018 </a:t>
            </a:r>
          </a:p>
          <a:p>
            <a:r>
              <a:rPr lang="en-US" sz="1600" i="1" dirty="0">
                <a:solidFill>
                  <a:srgbClr val="231F20"/>
                </a:solidFill>
                <a:ea typeface="Arial" panose="020B0604020202020204" pitchFamily="34" charset="0"/>
              </a:rPr>
              <a:t>P</a:t>
            </a:r>
            <a:r>
              <a:rPr lang="en-US" sz="1600" i="1" dirty="0">
                <a:solidFill>
                  <a:srgbClr val="231F20"/>
                </a:solidFill>
                <a:effectLst/>
                <a:ea typeface="Arial" panose="020B0604020202020204" pitchFamily="34" charset="0"/>
              </a:rPr>
              <a:t>eter Hill, Queensland University, Australia </a:t>
            </a:r>
            <a:endParaRPr lang="nl-BE" sz="4400" i="1" dirty="0"/>
          </a:p>
        </p:txBody>
      </p:sp>
      <p:sp>
        <p:nvSpPr>
          <p:cNvPr id="67" name="Rectangle 66">
            <a:extLst>
              <a:ext uri="{FF2B5EF4-FFF2-40B4-BE49-F238E27FC236}">
                <a16:creationId xmlns:a16="http://schemas.microsoft.com/office/drawing/2014/main" id="{2A1A790C-7F94-4913-B722-5E79BFAD145A}"/>
              </a:ext>
            </a:extLst>
          </p:cNvPr>
          <p:cNvSpPr/>
          <p:nvPr/>
        </p:nvSpPr>
        <p:spPr>
          <a:xfrm>
            <a:off x="5974057" y="1745981"/>
            <a:ext cx="6396465" cy="707886"/>
          </a:xfrm>
          <a:prstGeom prst="rect">
            <a:avLst/>
          </a:prstGeom>
        </p:spPr>
        <p:txBody>
          <a:bodyPr wrap="square">
            <a:spAutoFit/>
          </a:bodyPr>
          <a:lstStyle/>
          <a:p>
            <a:r>
              <a:rPr lang="en-US" sz="2000" i="1" spc="-5" dirty="0">
                <a:solidFill>
                  <a:srgbClr val="002060"/>
                </a:solidFill>
                <a:ea typeface="Arial" panose="020B0604020202020204" pitchFamily="34" charset="0"/>
              </a:rPr>
              <a:t>…th</a:t>
            </a:r>
            <a:r>
              <a:rPr lang="en-US" sz="2000" i="1" dirty="0">
                <a:solidFill>
                  <a:srgbClr val="002060"/>
                </a:solidFill>
                <a:ea typeface="Arial" panose="020B0604020202020204" pitchFamily="34" charset="0"/>
              </a:rPr>
              <a:t>e</a:t>
            </a:r>
            <a:r>
              <a:rPr lang="en-US" sz="2000" i="1" spc="-50" dirty="0">
                <a:solidFill>
                  <a:srgbClr val="002060"/>
                </a:solidFill>
                <a:ea typeface="Arial" panose="020B0604020202020204" pitchFamily="34" charset="0"/>
              </a:rPr>
              <a:t> </a:t>
            </a:r>
            <a:r>
              <a:rPr lang="en-US" sz="2000" i="1" spc="-5" dirty="0">
                <a:solidFill>
                  <a:srgbClr val="002060"/>
                </a:solidFill>
                <a:ea typeface="Arial" panose="020B0604020202020204" pitchFamily="34" charset="0"/>
              </a:rPr>
              <a:t>comprehensiv</a:t>
            </a:r>
            <a:r>
              <a:rPr lang="en-US" sz="2000" i="1" dirty="0">
                <a:solidFill>
                  <a:srgbClr val="002060"/>
                </a:solidFill>
                <a:ea typeface="Arial" panose="020B0604020202020204" pitchFamily="34" charset="0"/>
              </a:rPr>
              <a:t>e </a:t>
            </a:r>
            <a:r>
              <a:rPr lang="en-US" sz="2000" i="1" spc="-5" dirty="0">
                <a:solidFill>
                  <a:srgbClr val="002060"/>
                </a:solidFill>
                <a:ea typeface="Arial" panose="020B0604020202020204" pitchFamily="34" charset="0"/>
              </a:rPr>
              <a:t>scop</a:t>
            </a:r>
            <a:r>
              <a:rPr lang="en-US" sz="2000" i="1" dirty="0">
                <a:solidFill>
                  <a:srgbClr val="002060"/>
                </a:solidFill>
                <a:ea typeface="Arial" panose="020B0604020202020204" pitchFamily="34" charset="0"/>
              </a:rPr>
              <a:t>e</a:t>
            </a:r>
            <a:r>
              <a:rPr lang="en-US" sz="2000" i="1" spc="65" dirty="0">
                <a:solidFill>
                  <a:srgbClr val="002060"/>
                </a:solidFill>
                <a:ea typeface="Arial" panose="020B0604020202020204" pitchFamily="34" charset="0"/>
              </a:rPr>
              <a:t> </a:t>
            </a:r>
            <a:r>
              <a:rPr lang="en-US" sz="2000" i="1" spc="-5" dirty="0">
                <a:solidFill>
                  <a:srgbClr val="002060"/>
                </a:solidFill>
                <a:ea typeface="Arial" panose="020B0604020202020204" pitchFamily="34" charset="0"/>
              </a:rPr>
              <a:t>o</a:t>
            </a:r>
            <a:r>
              <a:rPr lang="en-US" sz="2000" i="1" dirty="0">
                <a:solidFill>
                  <a:srgbClr val="002060"/>
                </a:solidFill>
                <a:ea typeface="Arial" panose="020B0604020202020204" pitchFamily="34" charset="0"/>
              </a:rPr>
              <a:t>f </a:t>
            </a:r>
            <a:r>
              <a:rPr lang="en-US" sz="2000" i="1" spc="-5" dirty="0">
                <a:solidFill>
                  <a:srgbClr val="002060"/>
                </a:solidFill>
                <a:ea typeface="Arial" panose="020B0604020202020204" pitchFamily="34" charset="0"/>
              </a:rPr>
              <a:t>the SDG</a:t>
            </a:r>
            <a:r>
              <a:rPr lang="en-US" sz="2000" i="1" dirty="0">
                <a:solidFill>
                  <a:srgbClr val="002060"/>
                </a:solidFill>
                <a:ea typeface="Arial" panose="020B0604020202020204" pitchFamily="34" charset="0"/>
              </a:rPr>
              <a:t>s</a:t>
            </a:r>
            <a:r>
              <a:rPr lang="en-US" sz="2000" i="1" spc="-40" dirty="0">
                <a:solidFill>
                  <a:srgbClr val="002060"/>
                </a:solidFill>
                <a:ea typeface="Arial" panose="020B0604020202020204" pitchFamily="34" charset="0"/>
              </a:rPr>
              <a:t> </a:t>
            </a:r>
            <a:r>
              <a:rPr lang="en-US" sz="2000" i="1" u="sng" spc="-5" dirty="0">
                <a:solidFill>
                  <a:srgbClr val="002060"/>
                </a:solidFill>
                <a:ea typeface="Arial" panose="020B0604020202020204" pitchFamily="34" charset="0"/>
              </a:rPr>
              <a:t>locate</a:t>
            </a:r>
            <a:r>
              <a:rPr lang="en-US" sz="2000" i="1" u="sng" dirty="0">
                <a:solidFill>
                  <a:srgbClr val="002060"/>
                </a:solidFill>
                <a:ea typeface="Arial" panose="020B0604020202020204" pitchFamily="34" charset="0"/>
              </a:rPr>
              <a:t>s </a:t>
            </a:r>
            <a:r>
              <a:rPr lang="en-US" sz="2000" i="1" u="sng" spc="-5" dirty="0">
                <a:solidFill>
                  <a:srgbClr val="002060"/>
                </a:solidFill>
                <a:ea typeface="Arial" panose="020B0604020202020204" pitchFamily="34" charset="0"/>
              </a:rPr>
              <a:t>UH</a:t>
            </a:r>
            <a:r>
              <a:rPr lang="en-US" sz="2000" i="1" u="sng" dirty="0">
                <a:solidFill>
                  <a:srgbClr val="002060"/>
                </a:solidFill>
                <a:ea typeface="Arial" panose="020B0604020202020204" pitchFamily="34" charset="0"/>
              </a:rPr>
              <a:t>C</a:t>
            </a:r>
            <a:r>
              <a:rPr lang="en-US" sz="2000" i="1" u="sng" spc="80" dirty="0">
                <a:solidFill>
                  <a:srgbClr val="002060"/>
                </a:solidFill>
                <a:ea typeface="Arial" panose="020B0604020202020204" pitchFamily="34" charset="0"/>
              </a:rPr>
              <a:t> </a:t>
            </a:r>
            <a:r>
              <a:rPr lang="en-US" sz="2000" i="1" u="sng" spc="-5" dirty="0">
                <a:solidFill>
                  <a:srgbClr val="002060"/>
                </a:solidFill>
                <a:ea typeface="Arial" panose="020B0604020202020204" pitchFamily="34" charset="0"/>
              </a:rPr>
              <a:t>i</a:t>
            </a:r>
            <a:r>
              <a:rPr lang="en-US" sz="2000" i="1" u="sng" dirty="0">
                <a:solidFill>
                  <a:srgbClr val="002060"/>
                </a:solidFill>
                <a:ea typeface="Arial" panose="020B0604020202020204" pitchFamily="34" charset="0"/>
              </a:rPr>
              <a:t>n </a:t>
            </a:r>
            <a:r>
              <a:rPr lang="en-US" sz="2000" i="1" u="sng" spc="-5" dirty="0">
                <a:solidFill>
                  <a:srgbClr val="002060"/>
                </a:solidFill>
                <a:ea typeface="Arial" panose="020B0604020202020204" pitchFamily="34" charset="0"/>
              </a:rPr>
              <a:t>th</a:t>
            </a:r>
            <a:r>
              <a:rPr lang="en-US" sz="2000" i="1" u="sng" dirty="0">
                <a:solidFill>
                  <a:srgbClr val="002060"/>
                </a:solidFill>
                <a:ea typeface="Arial" panose="020B0604020202020204" pitchFamily="34" charset="0"/>
              </a:rPr>
              <a:t>e</a:t>
            </a:r>
            <a:r>
              <a:rPr lang="en-US" sz="2000" i="1" u="sng" spc="20" dirty="0">
                <a:solidFill>
                  <a:srgbClr val="002060"/>
                </a:solidFill>
                <a:ea typeface="Arial" panose="020B0604020202020204" pitchFamily="34" charset="0"/>
              </a:rPr>
              <a:t> </a:t>
            </a:r>
            <a:r>
              <a:rPr lang="en-US" sz="2000" i="1" u="sng" spc="-5" dirty="0">
                <a:solidFill>
                  <a:srgbClr val="002060"/>
                </a:solidFill>
                <a:ea typeface="Arial" panose="020B0604020202020204" pitchFamily="34" charset="0"/>
              </a:rPr>
              <a:t>multisectora</a:t>
            </a:r>
            <a:r>
              <a:rPr lang="en-US" sz="2000" i="1" u="sng" dirty="0">
                <a:solidFill>
                  <a:srgbClr val="002060"/>
                </a:solidFill>
                <a:ea typeface="Arial" panose="020B0604020202020204" pitchFamily="34" charset="0"/>
              </a:rPr>
              <a:t>l</a:t>
            </a:r>
            <a:r>
              <a:rPr lang="en-US" sz="2000" i="1" u="sng" spc="-25" dirty="0">
                <a:solidFill>
                  <a:srgbClr val="002060"/>
                </a:solidFill>
                <a:ea typeface="Arial" panose="020B0604020202020204" pitchFamily="34" charset="0"/>
              </a:rPr>
              <a:t> </a:t>
            </a:r>
            <a:r>
              <a:rPr lang="en-US" sz="2000" i="1" u="sng" spc="-5" dirty="0">
                <a:solidFill>
                  <a:srgbClr val="002060"/>
                </a:solidFill>
                <a:ea typeface="Arial" panose="020B0604020202020204" pitchFamily="34" charset="0"/>
              </a:rPr>
              <a:t>visio</a:t>
            </a:r>
            <a:r>
              <a:rPr lang="en-US" sz="2000" i="1" u="sng" dirty="0">
                <a:solidFill>
                  <a:srgbClr val="002060"/>
                </a:solidFill>
                <a:ea typeface="Arial" panose="020B0604020202020204" pitchFamily="34" charset="0"/>
              </a:rPr>
              <a:t>n</a:t>
            </a:r>
            <a:r>
              <a:rPr lang="en-US" sz="2000" i="1" u="sng" spc="-35" dirty="0">
                <a:solidFill>
                  <a:srgbClr val="002060"/>
                </a:solidFill>
                <a:ea typeface="Arial" panose="020B0604020202020204" pitchFamily="34" charset="0"/>
              </a:rPr>
              <a:t> </a:t>
            </a:r>
            <a:r>
              <a:rPr lang="en-US" sz="2000" i="1" u="sng" spc="-5" dirty="0">
                <a:solidFill>
                  <a:srgbClr val="002060"/>
                </a:solidFill>
                <a:ea typeface="Arial" panose="020B0604020202020204" pitchFamily="34" charset="0"/>
              </a:rPr>
              <a:t>o</a:t>
            </a:r>
            <a:r>
              <a:rPr lang="en-US" sz="2000" i="1" u="sng" dirty="0">
                <a:solidFill>
                  <a:srgbClr val="002060"/>
                </a:solidFill>
                <a:ea typeface="Arial" panose="020B0604020202020204" pitchFamily="34" charset="0"/>
              </a:rPr>
              <a:t>f</a:t>
            </a:r>
            <a:r>
              <a:rPr lang="en-US" sz="2000" i="1" u="sng" spc="-85" dirty="0">
                <a:solidFill>
                  <a:srgbClr val="002060"/>
                </a:solidFill>
                <a:ea typeface="Arial" panose="020B0604020202020204" pitchFamily="34" charset="0"/>
              </a:rPr>
              <a:t> </a:t>
            </a:r>
            <a:r>
              <a:rPr lang="en-US" sz="2000" i="1" u="sng" spc="-5" dirty="0">
                <a:solidFill>
                  <a:srgbClr val="002060"/>
                </a:solidFill>
                <a:ea typeface="Arial" panose="020B0604020202020204" pitchFamily="34" charset="0"/>
              </a:rPr>
              <a:t>PH</a:t>
            </a:r>
            <a:r>
              <a:rPr lang="en-US" sz="2000" i="1" u="sng" dirty="0">
                <a:solidFill>
                  <a:srgbClr val="002060"/>
                </a:solidFill>
                <a:ea typeface="Arial" panose="020B0604020202020204" pitchFamily="34" charset="0"/>
              </a:rPr>
              <a:t>C</a:t>
            </a:r>
            <a:r>
              <a:rPr lang="en-US" sz="2000" i="1" u="sng" spc="40" dirty="0">
                <a:solidFill>
                  <a:srgbClr val="002060"/>
                </a:solidFill>
                <a:ea typeface="Arial" panose="020B0604020202020204" pitchFamily="34" charset="0"/>
              </a:rPr>
              <a:t> </a:t>
            </a:r>
            <a:r>
              <a:rPr lang="en-US" sz="2000" i="1" spc="-5" dirty="0">
                <a:solidFill>
                  <a:srgbClr val="002060"/>
                </a:solidFill>
                <a:ea typeface="Arial" panose="020B0604020202020204" pitchFamily="34" charset="0"/>
              </a:rPr>
              <a:t>and it</a:t>
            </a:r>
            <a:r>
              <a:rPr lang="en-US" sz="2000" i="1" dirty="0">
                <a:solidFill>
                  <a:srgbClr val="002060"/>
                </a:solidFill>
                <a:ea typeface="Arial" panose="020B0604020202020204" pitchFamily="34" charset="0"/>
              </a:rPr>
              <a:t>s</a:t>
            </a:r>
            <a:r>
              <a:rPr lang="en-US" sz="2000" i="1" spc="-45" dirty="0">
                <a:solidFill>
                  <a:srgbClr val="002060"/>
                </a:solidFill>
                <a:ea typeface="Arial" panose="020B0604020202020204" pitchFamily="34" charset="0"/>
              </a:rPr>
              <a:t> </a:t>
            </a:r>
            <a:r>
              <a:rPr lang="en-US" sz="2000" i="1" spc="-5" dirty="0">
                <a:solidFill>
                  <a:srgbClr val="002060"/>
                </a:solidFill>
                <a:ea typeface="Arial" panose="020B0604020202020204" pitchFamily="34" charset="0"/>
              </a:rPr>
              <a:t>essentia</a:t>
            </a:r>
            <a:r>
              <a:rPr lang="en-US" sz="2000" i="1" dirty="0">
                <a:solidFill>
                  <a:srgbClr val="002060"/>
                </a:solidFill>
                <a:ea typeface="Arial" panose="020B0604020202020204" pitchFamily="34" charset="0"/>
              </a:rPr>
              <a:t>l</a:t>
            </a:r>
            <a:r>
              <a:rPr lang="en-US" sz="2000" i="1" spc="30" dirty="0">
                <a:solidFill>
                  <a:srgbClr val="002060"/>
                </a:solidFill>
                <a:ea typeface="Arial" panose="020B0604020202020204" pitchFamily="34" charset="0"/>
              </a:rPr>
              <a:t> </a:t>
            </a:r>
            <a:r>
              <a:rPr lang="en-US" sz="2000" i="1" spc="-5" dirty="0">
                <a:solidFill>
                  <a:srgbClr val="002060"/>
                </a:solidFill>
                <a:ea typeface="Arial" panose="020B0604020202020204" pitchFamily="34" charset="0"/>
              </a:rPr>
              <a:t>components…</a:t>
            </a:r>
            <a:endParaRPr lang="nl-BE" sz="2000" i="1" dirty="0">
              <a:solidFill>
                <a:srgbClr val="002060"/>
              </a:solidFill>
            </a:endParaRPr>
          </a:p>
        </p:txBody>
      </p:sp>
      <p:sp>
        <p:nvSpPr>
          <p:cNvPr id="68" name="Content Placeholder 5">
            <a:extLst>
              <a:ext uri="{FF2B5EF4-FFF2-40B4-BE49-F238E27FC236}">
                <a16:creationId xmlns:a16="http://schemas.microsoft.com/office/drawing/2014/main" id="{09B5E21F-5CC9-4994-8422-2CAE6F22F363}"/>
              </a:ext>
            </a:extLst>
          </p:cNvPr>
          <p:cNvSpPr txBox="1">
            <a:spLocks/>
          </p:cNvSpPr>
          <p:nvPr/>
        </p:nvSpPr>
        <p:spPr>
          <a:xfrm>
            <a:off x="5982420" y="3734871"/>
            <a:ext cx="5955761" cy="23362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cs typeface="Arial" panose="020B0604020202020204" pitchFamily="34" charset="0"/>
              </a:rPr>
              <a:t>SDG 3: Ensure healthy lives and promote wellbeing for all at all ages</a:t>
            </a:r>
          </a:p>
          <a:p>
            <a:pPr marL="0" indent="0">
              <a:buFont typeface="Arial" panose="020B0604020202020204" pitchFamily="34" charset="0"/>
              <a:buNone/>
            </a:pPr>
            <a:r>
              <a:rPr lang="en-US" sz="2000" dirty="0">
                <a:cs typeface="Arial" panose="020B0604020202020204" pitchFamily="34" charset="0"/>
              </a:rPr>
              <a:t>Target 3.8 relates specifically to UHC</a:t>
            </a:r>
          </a:p>
          <a:p>
            <a:pPr marL="0" indent="0">
              <a:buFont typeface="Arial" panose="020B0604020202020204" pitchFamily="34" charset="0"/>
              <a:buNone/>
            </a:pPr>
            <a:r>
              <a:rPr lang="en-US" sz="2000" i="1" dirty="0">
                <a:solidFill>
                  <a:srgbClr val="002060"/>
                </a:solidFill>
                <a:cs typeface="Arial" panose="020B0604020202020204" pitchFamily="34" charset="0"/>
              </a:rPr>
              <a:t>Achieve universal health coverage, including financial risk protection, access to </a:t>
            </a:r>
            <a:r>
              <a:rPr lang="en-US" sz="2000" i="1" u="sng" dirty="0">
                <a:solidFill>
                  <a:srgbClr val="002060"/>
                </a:solidFill>
                <a:cs typeface="Arial" panose="020B0604020202020204" pitchFamily="34" charset="0"/>
              </a:rPr>
              <a:t>quality</a:t>
            </a:r>
            <a:r>
              <a:rPr lang="en-US" sz="2000" i="1" dirty="0">
                <a:solidFill>
                  <a:srgbClr val="002060"/>
                </a:solidFill>
                <a:cs typeface="Arial" panose="020B0604020202020204" pitchFamily="34" charset="0"/>
              </a:rPr>
              <a:t> essential health-care services and access to </a:t>
            </a:r>
            <a:r>
              <a:rPr lang="en-US" sz="2000" i="1" u="sng" dirty="0">
                <a:solidFill>
                  <a:srgbClr val="002060"/>
                </a:solidFill>
                <a:cs typeface="Arial" panose="020B0604020202020204" pitchFamily="34" charset="0"/>
              </a:rPr>
              <a:t>safe, effective, quality </a:t>
            </a:r>
            <a:r>
              <a:rPr lang="en-US" sz="2000" i="1" dirty="0">
                <a:solidFill>
                  <a:srgbClr val="002060"/>
                </a:solidFill>
                <a:cs typeface="Arial" panose="020B0604020202020204" pitchFamily="34" charset="0"/>
              </a:rPr>
              <a:t>and affordable essential medicines and vaccines for all</a:t>
            </a:r>
            <a:endParaRPr lang="en-US" sz="2000" dirty="0">
              <a:solidFill>
                <a:srgbClr val="002060"/>
              </a:solidFill>
              <a:cs typeface="Arial" panose="020B0604020202020204" pitchFamily="34" charset="0"/>
            </a:endParaRPr>
          </a:p>
          <a:p>
            <a:pPr marL="0" indent="0">
              <a:buFont typeface="Arial" panose="020B0604020202020204" pitchFamily="34" charset="0"/>
              <a:buNone/>
            </a:pPr>
            <a:endParaRPr lang="nl-BE" sz="2000" dirty="0">
              <a:cs typeface="Arial" panose="020B0604020202020204" pitchFamily="34" charset="0"/>
            </a:endParaRPr>
          </a:p>
        </p:txBody>
      </p:sp>
    </p:spTree>
    <p:extLst>
      <p:ext uri="{BB962C8B-B14F-4D97-AF65-F5344CB8AC3E}">
        <p14:creationId xmlns:p14="http://schemas.microsoft.com/office/powerpoint/2010/main" val="395182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8613-13B7-4639-9DB6-491A291886C2}"/>
              </a:ext>
            </a:extLst>
          </p:cNvPr>
          <p:cNvSpPr>
            <a:spLocks noGrp="1"/>
          </p:cNvSpPr>
          <p:nvPr>
            <p:ph type="title"/>
          </p:nvPr>
        </p:nvSpPr>
        <p:spPr/>
        <p:txBody>
          <a:bodyPr>
            <a:normAutofit/>
          </a:bodyPr>
          <a:lstStyle/>
          <a:p>
            <a:r>
              <a:rPr lang="nl-BE" sz="3600" dirty="0" err="1">
                <a:solidFill>
                  <a:srgbClr val="0070C0"/>
                </a:solidFill>
              </a:rPr>
              <a:t>This</a:t>
            </a:r>
            <a:r>
              <a:rPr lang="nl-BE" sz="3600" dirty="0">
                <a:solidFill>
                  <a:srgbClr val="0070C0"/>
                </a:solidFill>
              </a:rPr>
              <a:t> symposium on </a:t>
            </a:r>
            <a:r>
              <a:rPr lang="nl-BE" sz="3600" dirty="0" err="1">
                <a:solidFill>
                  <a:srgbClr val="0070C0"/>
                </a:solidFill>
              </a:rPr>
              <a:t>Primary</a:t>
            </a:r>
            <a:r>
              <a:rPr lang="nl-BE" sz="3600" dirty="0">
                <a:solidFill>
                  <a:srgbClr val="0070C0"/>
                </a:solidFill>
              </a:rPr>
              <a:t> Health Care…</a:t>
            </a:r>
          </a:p>
        </p:txBody>
      </p:sp>
      <p:sp>
        <p:nvSpPr>
          <p:cNvPr id="3" name="Content Placeholder 2">
            <a:extLst>
              <a:ext uri="{FF2B5EF4-FFF2-40B4-BE49-F238E27FC236}">
                <a16:creationId xmlns:a16="http://schemas.microsoft.com/office/drawing/2014/main" id="{D5422549-082F-4F74-B05D-BFD1B146880B}"/>
              </a:ext>
            </a:extLst>
          </p:cNvPr>
          <p:cNvSpPr>
            <a:spLocks noGrp="1"/>
          </p:cNvSpPr>
          <p:nvPr>
            <p:ph idx="1"/>
          </p:nvPr>
        </p:nvSpPr>
        <p:spPr/>
        <p:txBody>
          <a:bodyPr/>
          <a:lstStyle/>
          <a:p>
            <a:pPr marL="0" indent="0">
              <a:buNone/>
            </a:pPr>
            <a:r>
              <a:rPr lang="nl-BE" dirty="0"/>
              <a:t>…Is </a:t>
            </a:r>
            <a:r>
              <a:rPr lang="nl-BE" dirty="0" err="1"/>
              <a:t>about</a:t>
            </a:r>
            <a:r>
              <a:rPr lang="nl-BE" dirty="0"/>
              <a:t> </a:t>
            </a:r>
            <a:r>
              <a:rPr lang="nl-BE" dirty="0" err="1"/>
              <a:t>technicalities</a:t>
            </a:r>
            <a:r>
              <a:rPr lang="nl-BE" dirty="0"/>
              <a:t>, but </a:t>
            </a:r>
            <a:r>
              <a:rPr lang="nl-BE" dirty="0" err="1"/>
              <a:t>also</a:t>
            </a:r>
            <a:r>
              <a:rPr lang="nl-BE" dirty="0"/>
              <a:t> </a:t>
            </a:r>
            <a:r>
              <a:rPr lang="nl-BE" dirty="0" err="1"/>
              <a:t>about</a:t>
            </a:r>
            <a:r>
              <a:rPr lang="nl-BE" dirty="0"/>
              <a:t> politics, </a:t>
            </a:r>
            <a:r>
              <a:rPr lang="nl-BE" dirty="0" err="1"/>
              <a:t>values</a:t>
            </a:r>
            <a:r>
              <a:rPr lang="nl-BE" dirty="0"/>
              <a:t>, </a:t>
            </a:r>
            <a:r>
              <a:rPr lang="nl-BE" dirty="0" err="1"/>
              <a:t>ethics</a:t>
            </a:r>
            <a:r>
              <a:rPr lang="nl-BE" dirty="0"/>
              <a:t>, </a:t>
            </a:r>
            <a:r>
              <a:rPr lang="nl-BE" dirty="0" err="1"/>
              <a:t>social</a:t>
            </a:r>
            <a:r>
              <a:rPr lang="nl-BE" dirty="0"/>
              <a:t> </a:t>
            </a:r>
            <a:r>
              <a:rPr lang="nl-BE" dirty="0" err="1"/>
              <a:t>justice</a:t>
            </a:r>
            <a:r>
              <a:rPr lang="nl-BE" dirty="0"/>
              <a:t>, </a:t>
            </a:r>
            <a:r>
              <a:rPr lang="nl-BE" dirty="0" err="1"/>
              <a:t>vision</a:t>
            </a:r>
            <a:endParaRPr lang="nl-BE" dirty="0"/>
          </a:p>
          <a:p>
            <a:pPr marL="0" indent="0">
              <a:buNone/>
            </a:pPr>
            <a:endParaRPr lang="nl-BE" dirty="0"/>
          </a:p>
          <a:p>
            <a:pPr marL="0" indent="0">
              <a:buNone/>
            </a:pPr>
            <a:r>
              <a:rPr lang="nl-BE" dirty="0"/>
              <a:t>…Is </a:t>
            </a:r>
            <a:r>
              <a:rPr lang="nl-BE" dirty="0" err="1"/>
              <a:t>about</a:t>
            </a:r>
            <a:r>
              <a:rPr lang="nl-BE" dirty="0"/>
              <a:t> South </a:t>
            </a:r>
            <a:r>
              <a:rPr lang="nl-BE" i="1" dirty="0"/>
              <a:t>and</a:t>
            </a:r>
            <a:r>
              <a:rPr lang="nl-BE" dirty="0"/>
              <a:t> North</a:t>
            </a:r>
          </a:p>
          <a:p>
            <a:pPr marL="0" indent="0">
              <a:buNone/>
            </a:pPr>
            <a:endParaRPr lang="nl-BE" dirty="0"/>
          </a:p>
          <a:p>
            <a:pPr marL="0" indent="0">
              <a:buNone/>
            </a:pPr>
            <a:r>
              <a:rPr lang="nl-BE" dirty="0"/>
              <a:t>…Is </a:t>
            </a:r>
            <a:r>
              <a:rPr lang="nl-BE" dirty="0" err="1"/>
              <a:t>about</a:t>
            </a:r>
            <a:r>
              <a:rPr lang="nl-BE" dirty="0"/>
              <a:t> </a:t>
            </a:r>
            <a:r>
              <a:rPr lang="nl-BE" dirty="0" err="1"/>
              <a:t>people</a:t>
            </a: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65007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7D3A3E-5EAF-4813-BE57-F318DF6887EA}"/>
              </a:ext>
            </a:extLst>
          </p:cNvPr>
          <p:cNvSpPr/>
          <p:nvPr/>
        </p:nvSpPr>
        <p:spPr>
          <a:xfrm>
            <a:off x="5436066" y="1982801"/>
            <a:ext cx="5970165" cy="3416320"/>
          </a:xfrm>
          <a:prstGeom prst="rect">
            <a:avLst/>
          </a:prstGeom>
        </p:spPr>
        <p:txBody>
          <a:bodyPr wrap="square">
            <a:spAutoFit/>
          </a:bodyPr>
          <a:lstStyle/>
          <a:p>
            <a:r>
              <a:rPr lang="en-US" sz="2400" dirty="0">
                <a:latin typeface="Times-Roman"/>
              </a:rPr>
              <a:t>Primary health care is essential health care based on practical, scientifically sound and socially acceptable methods and technology made universally accessible to individuals and families in the community through their full participation and at a cost that the community and country can afford to maintain at every stage of their development in the spirit of self-reliance and self-determination. </a:t>
            </a:r>
          </a:p>
        </p:txBody>
      </p:sp>
      <p:pic>
        <p:nvPicPr>
          <p:cNvPr id="3" name="Picture 2">
            <a:extLst>
              <a:ext uri="{FF2B5EF4-FFF2-40B4-BE49-F238E27FC236}">
                <a16:creationId xmlns:a16="http://schemas.microsoft.com/office/drawing/2014/main" id="{639F737A-E3A2-43AF-AD16-F1FD6A021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24" y="262605"/>
            <a:ext cx="4803078" cy="6332790"/>
          </a:xfrm>
          <a:prstGeom prst="rect">
            <a:avLst/>
          </a:prstGeom>
        </p:spPr>
      </p:pic>
    </p:spTree>
    <p:extLst>
      <p:ext uri="{BB962C8B-B14F-4D97-AF65-F5344CB8AC3E}">
        <p14:creationId xmlns:p14="http://schemas.microsoft.com/office/powerpoint/2010/main" val="199847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6E49FF6-BEA3-40C9-8AF3-36E773177D74}"/>
              </a:ext>
            </a:extLst>
          </p:cNvPr>
          <p:cNvSpPr txBox="1">
            <a:spLocks/>
          </p:cNvSpPr>
          <p:nvPr/>
        </p:nvSpPr>
        <p:spPr>
          <a:xfrm>
            <a:off x="2394781" y="455198"/>
            <a:ext cx="2982562"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altLang="nl-BE" sz="2000" i="1" dirty="0"/>
              <a:t>Aug 24th 2017. </a:t>
            </a:r>
          </a:p>
          <a:p>
            <a:r>
              <a:rPr lang="nl-BE" altLang="nl-BE" sz="2000" i="1" dirty="0" err="1"/>
              <a:t>Why</a:t>
            </a:r>
            <a:r>
              <a:rPr lang="nl-BE" altLang="nl-BE" sz="2000" i="1" dirty="0"/>
              <a:t> </a:t>
            </a:r>
            <a:r>
              <a:rPr lang="nl-BE" altLang="nl-BE" sz="2000" i="1" dirty="0" err="1"/>
              <a:t>developing</a:t>
            </a:r>
            <a:r>
              <a:rPr lang="nl-BE" altLang="nl-BE" sz="2000" i="1" dirty="0"/>
              <a:t> </a:t>
            </a:r>
            <a:r>
              <a:rPr lang="nl-BE" altLang="nl-BE" sz="2000" i="1" dirty="0" err="1"/>
              <a:t>countries</a:t>
            </a:r>
            <a:r>
              <a:rPr lang="nl-BE" altLang="nl-BE" sz="2000" i="1" dirty="0"/>
              <a:t> </a:t>
            </a:r>
          </a:p>
          <a:p>
            <a:r>
              <a:rPr lang="nl-BE" altLang="nl-BE" sz="2000" i="1" dirty="0"/>
              <a:t>must </a:t>
            </a:r>
            <a:r>
              <a:rPr lang="nl-BE" altLang="nl-BE" sz="2000" i="1" dirty="0" err="1"/>
              <a:t>improve</a:t>
            </a:r>
            <a:r>
              <a:rPr lang="nl-BE" altLang="nl-BE" sz="2000" i="1" dirty="0"/>
              <a:t> </a:t>
            </a:r>
            <a:r>
              <a:rPr lang="nl-BE" altLang="nl-BE" sz="2000" i="1" dirty="0" err="1"/>
              <a:t>primary</a:t>
            </a:r>
            <a:r>
              <a:rPr lang="nl-BE" altLang="nl-BE" sz="2000" i="1" dirty="0"/>
              <a:t> care</a:t>
            </a:r>
            <a:endParaRPr lang="nl-BE" altLang="nl-BE" sz="3200" i="1" dirty="0"/>
          </a:p>
        </p:txBody>
      </p:sp>
      <p:pic>
        <p:nvPicPr>
          <p:cNvPr id="3" name="Picture 2" descr="C:\Users\bcriel\Pictures\logo.png">
            <a:extLst>
              <a:ext uri="{FF2B5EF4-FFF2-40B4-BE49-F238E27FC236}">
                <a16:creationId xmlns:a16="http://schemas.microsoft.com/office/drawing/2014/main" id="{5E66E409-7396-44C4-8C5B-D2F266EF9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80" y="491386"/>
            <a:ext cx="1727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4">
            <a:extLst>
              <a:ext uri="{FF2B5EF4-FFF2-40B4-BE49-F238E27FC236}">
                <a16:creationId xmlns:a16="http://schemas.microsoft.com/office/drawing/2014/main" id="{E4ED1500-53E2-4DEC-A9A8-4530A5737C18}"/>
              </a:ext>
            </a:extLst>
          </p:cNvPr>
          <p:cNvSpPr txBox="1">
            <a:spLocks/>
          </p:cNvSpPr>
          <p:nvPr/>
        </p:nvSpPr>
        <p:spPr>
          <a:xfrm>
            <a:off x="320180" y="1999381"/>
            <a:ext cx="4906162" cy="42246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nl-BE" sz="2400" dirty="0"/>
              <a:t>Primary health care is not flashy, but it works. </a:t>
            </a:r>
            <a:r>
              <a:rPr lang="en-US" altLang="nl-BE" sz="2400" dirty="0">
                <a:solidFill>
                  <a:srgbClr val="00B0F0"/>
                </a:solidFill>
              </a:rPr>
              <a:t>It is the central nervous system of a country’s medical services</a:t>
            </a:r>
            <a:r>
              <a:rPr lang="en-US" altLang="nl-BE" sz="2400" dirty="0"/>
              <a:t>—monitoring the general health of communities, treating chronic conditions and providing day-to-day relief. </a:t>
            </a:r>
            <a:endParaRPr lang="nl-BE" altLang="nl-BE" sz="2400" dirty="0"/>
          </a:p>
        </p:txBody>
      </p:sp>
      <p:pic>
        <p:nvPicPr>
          <p:cNvPr id="5" name="Picture 4">
            <a:extLst>
              <a:ext uri="{FF2B5EF4-FFF2-40B4-BE49-F238E27FC236}">
                <a16:creationId xmlns:a16="http://schemas.microsoft.com/office/drawing/2014/main" id="{983F3E52-424F-4144-A084-20CA6A7EFA13}"/>
              </a:ext>
            </a:extLst>
          </p:cNvPr>
          <p:cNvPicPr>
            <a:picLocks noChangeAspect="1"/>
          </p:cNvPicPr>
          <p:nvPr/>
        </p:nvPicPr>
        <p:blipFill rotWithShape="1">
          <a:blip r:embed="rId3"/>
          <a:srcRect t="1203"/>
          <a:stretch/>
        </p:blipFill>
        <p:spPr>
          <a:xfrm>
            <a:off x="5724744" y="372804"/>
            <a:ext cx="6213360" cy="6463789"/>
          </a:xfrm>
          <a:prstGeom prst="rect">
            <a:avLst/>
          </a:prstGeom>
        </p:spPr>
      </p:pic>
    </p:spTree>
    <p:extLst>
      <p:ext uri="{BB962C8B-B14F-4D97-AF65-F5344CB8AC3E}">
        <p14:creationId xmlns:p14="http://schemas.microsoft.com/office/powerpoint/2010/main" val="347719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42630-2E86-40B1-A1E1-3AA823EA2D80}"/>
              </a:ext>
            </a:extLst>
          </p:cNvPr>
          <p:cNvSpPr/>
          <p:nvPr/>
        </p:nvSpPr>
        <p:spPr>
          <a:xfrm>
            <a:off x="2910213" y="274290"/>
            <a:ext cx="6096000" cy="6524863"/>
          </a:xfrm>
          <a:prstGeom prst="rect">
            <a:avLst/>
          </a:prstGeom>
        </p:spPr>
        <p:txBody>
          <a:bodyPr wrap="square">
            <a:spAutoFit/>
          </a:bodyPr>
          <a:lstStyle/>
          <a:p>
            <a:r>
              <a:rPr lang="en-US" sz="2000" b="1" dirty="0"/>
              <a:t>Constitution of WHO: principles</a:t>
            </a:r>
          </a:p>
          <a:p>
            <a:endParaRPr lang="en-US" sz="1400" b="1" dirty="0"/>
          </a:p>
          <a:p>
            <a:r>
              <a:rPr lang="en-US" sz="1600" b="1" dirty="0"/>
              <a:t>WHO remains firmly committed to the principles set out in the preamble to the Constitution</a:t>
            </a:r>
          </a:p>
          <a:p>
            <a:endParaRPr lang="en-US" sz="1400" b="1" dirty="0"/>
          </a:p>
          <a:p>
            <a:r>
              <a:rPr lang="en-US" sz="1400" b="1" dirty="0"/>
              <a:t>Constitution of the World Health Organization: Principles</a:t>
            </a:r>
          </a:p>
          <a:p>
            <a:endParaRPr lang="en-US" sz="1400" b="1" dirty="0"/>
          </a:p>
          <a:p>
            <a:pPr>
              <a:buFont typeface="Arial" panose="020B0604020202020204" pitchFamily="34" charset="0"/>
              <a:buChar char="•"/>
            </a:pPr>
            <a:r>
              <a:rPr lang="en-US" sz="2400" dirty="0">
                <a:solidFill>
                  <a:srgbClr val="0070C0"/>
                </a:solidFill>
              </a:rPr>
              <a:t>Health is a state of complete physical, mental and social well-being and not  merely the absence of disease or infirmity.</a:t>
            </a:r>
          </a:p>
          <a:p>
            <a:pPr>
              <a:buFont typeface="Arial" panose="020B0604020202020204" pitchFamily="34" charset="0"/>
              <a:buChar char="•"/>
            </a:pPr>
            <a:r>
              <a:rPr lang="en-US" sz="1400" dirty="0"/>
              <a:t>The enjoyment of the highest attainable standard of health is one of the    </a:t>
            </a:r>
          </a:p>
          <a:p>
            <a:r>
              <a:rPr lang="en-US" sz="1400" dirty="0"/>
              <a:t>  fundamental rights of every human being without distinction of race, religion,  </a:t>
            </a:r>
          </a:p>
          <a:p>
            <a:r>
              <a:rPr lang="en-US" sz="1400" dirty="0"/>
              <a:t>  political belief, economic or social condition.</a:t>
            </a:r>
          </a:p>
          <a:p>
            <a:pPr>
              <a:buFont typeface="Arial" panose="020B0604020202020204" pitchFamily="34" charset="0"/>
              <a:buChar char="•"/>
            </a:pPr>
            <a:r>
              <a:rPr lang="en-US" sz="1400" dirty="0"/>
              <a:t>The health of all peoples is fundamental to the attainment of peace and security  </a:t>
            </a:r>
          </a:p>
          <a:p>
            <a:r>
              <a:rPr lang="en-US" sz="1400" dirty="0"/>
              <a:t>  and is dependent on the fullest co-operation of individuals and States.</a:t>
            </a:r>
          </a:p>
          <a:p>
            <a:pPr>
              <a:buFont typeface="Arial" panose="020B0604020202020204" pitchFamily="34" charset="0"/>
              <a:buChar char="•"/>
            </a:pPr>
            <a:r>
              <a:rPr lang="en-US" sz="1400" dirty="0"/>
              <a:t>The achievement of any State in the promotion and protection of health is of </a:t>
            </a:r>
          </a:p>
          <a:p>
            <a:r>
              <a:rPr lang="en-US" sz="1400" dirty="0"/>
              <a:t>  value to all.</a:t>
            </a:r>
          </a:p>
          <a:p>
            <a:pPr>
              <a:buFont typeface="Arial" panose="020B0604020202020204" pitchFamily="34" charset="0"/>
              <a:buChar char="•"/>
            </a:pPr>
            <a:r>
              <a:rPr lang="en-US" sz="1400" dirty="0"/>
              <a:t>Unequal development in different countries in the promotion of health and </a:t>
            </a:r>
          </a:p>
          <a:p>
            <a:r>
              <a:rPr lang="en-US" sz="1400" dirty="0"/>
              <a:t>  control of diseases, especially communicable disease, is a common danger.</a:t>
            </a:r>
          </a:p>
          <a:p>
            <a:pPr>
              <a:buFont typeface="Arial" panose="020B0604020202020204" pitchFamily="34" charset="0"/>
              <a:buChar char="•"/>
            </a:pPr>
            <a:r>
              <a:rPr lang="en-US" sz="1400" dirty="0"/>
              <a:t>Healthy development of the child is of basic importance; the ability to live </a:t>
            </a:r>
          </a:p>
          <a:p>
            <a:r>
              <a:rPr lang="en-US" sz="1400" dirty="0"/>
              <a:t>  harmoniously in a changing total environment is essential to such development.</a:t>
            </a:r>
          </a:p>
          <a:p>
            <a:pPr>
              <a:buFont typeface="Arial" panose="020B0604020202020204" pitchFamily="34" charset="0"/>
              <a:buChar char="•"/>
            </a:pPr>
            <a:r>
              <a:rPr lang="en-US" sz="1400" dirty="0"/>
              <a:t>The extension to all peoples of the benefits of medical, psychological and related </a:t>
            </a:r>
          </a:p>
          <a:p>
            <a:r>
              <a:rPr lang="en-US" sz="1400" dirty="0"/>
              <a:t>  knowledge is essential to the fullest attainment of health.</a:t>
            </a:r>
          </a:p>
          <a:p>
            <a:pPr>
              <a:buFont typeface="Arial" panose="020B0604020202020204" pitchFamily="34" charset="0"/>
              <a:buChar char="•"/>
            </a:pPr>
            <a:r>
              <a:rPr lang="en-US" sz="1400" dirty="0"/>
              <a:t>Informed opinion and active co-operation on the part of the public are of the </a:t>
            </a:r>
          </a:p>
          <a:p>
            <a:r>
              <a:rPr lang="en-US" sz="1400" dirty="0"/>
              <a:t>  utmost importance in the improvement of the health of the people.</a:t>
            </a:r>
          </a:p>
          <a:p>
            <a:pPr>
              <a:buFont typeface="Arial" panose="020B0604020202020204" pitchFamily="34" charset="0"/>
              <a:buChar char="•"/>
            </a:pPr>
            <a:r>
              <a:rPr lang="en-US" sz="1400" dirty="0"/>
              <a:t>Governments have a responsibility for the health of their peoples which can be </a:t>
            </a:r>
          </a:p>
          <a:p>
            <a:r>
              <a:rPr lang="en-US" sz="1400" dirty="0"/>
              <a:t>  fulfilled only by the provision of adequate health and social measures.</a:t>
            </a:r>
          </a:p>
        </p:txBody>
      </p:sp>
    </p:spTree>
    <p:extLst>
      <p:ext uri="{BB962C8B-B14F-4D97-AF65-F5344CB8AC3E}">
        <p14:creationId xmlns:p14="http://schemas.microsoft.com/office/powerpoint/2010/main" val="310924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E4427-BB4B-419F-BF23-420E51D379E7}"/>
              </a:ext>
            </a:extLst>
          </p:cNvPr>
          <p:cNvSpPr/>
          <p:nvPr/>
        </p:nvSpPr>
        <p:spPr>
          <a:xfrm>
            <a:off x="758498" y="309912"/>
            <a:ext cx="3415359" cy="461665"/>
          </a:xfrm>
          <a:prstGeom prst="rect">
            <a:avLst/>
          </a:prstGeom>
        </p:spPr>
        <p:txBody>
          <a:bodyPr wrap="none">
            <a:spAutoFit/>
          </a:bodyPr>
          <a:lstStyle/>
          <a:p>
            <a:r>
              <a:rPr lang="nl-BE" sz="2400" b="1" dirty="0" err="1">
                <a:latin typeface="Times-Bold"/>
              </a:rPr>
              <a:t>Declaration</a:t>
            </a:r>
            <a:r>
              <a:rPr lang="nl-BE" sz="2400" b="1" dirty="0">
                <a:latin typeface="Times-Bold"/>
              </a:rPr>
              <a:t> of Alma-Ata</a:t>
            </a:r>
            <a:endParaRPr lang="nl-BE" sz="2400" dirty="0"/>
          </a:p>
        </p:txBody>
      </p:sp>
      <p:sp>
        <p:nvSpPr>
          <p:cNvPr id="4" name="Rectangle 3">
            <a:extLst>
              <a:ext uri="{FF2B5EF4-FFF2-40B4-BE49-F238E27FC236}">
                <a16:creationId xmlns:a16="http://schemas.microsoft.com/office/drawing/2014/main" id="{D7D01589-108C-4A3D-849E-A7692D8CD4E9}"/>
              </a:ext>
            </a:extLst>
          </p:cNvPr>
          <p:cNvSpPr/>
          <p:nvPr/>
        </p:nvSpPr>
        <p:spPr>
          <a:xfrm>
            <a:off x="758498" y="1076647"/>
            <a:ext cx="4789639" cy="3416320"/>
          </a:xfrm>
          <a:prstGeom prst="rect">
            <a:avLst/>
          </a:prstGeom>
        </p:spPr>
        <p:txBody>
          <a:bodyPr wrap="square">
            <a:spAutoFit/>
          </a:bodyPr>
          <a:lstStyle/>
          <a:p>
            <a:r>
              <a:rPr lang="en-US" sz="2400" dirty="0">
                <a:latin typeface="Times-Roman"/>
              </a:rPr>
              <a:t>A main social target of governments, international organizations and the whole world community in the coming decades should be the attainment by all peoples of the world by the year 2000 of </a:t>
            </a:r>
            <a:r>
              <a:rPr lang="en-US" sz="2400" dirty="0">
                <a:solidFill>
                  <a:srgbClr val="0070C0"/>
                </a:solidFill>
                <a:latin typeface="Times-Roman"/>
              </a:rPr>
              <a:t>a level of health that will permit them to lead a socially and economically productive life.</a:t>
            </a:r>
            <a:endParaRPr lang="nl-BE" sz="2400" dirty="0"/>
          </a:p>
        </p:txBody>
      </p:sp>
      <p:pic>
        <p:nvPicPr>
          <p:cNvPr id="5" name="Picture 4">
            <a:extLst>
              <a:ext uri="{FF2B5EF4-FFF2-40B4-BE49-F238E27FC236}">
                <a16:creationId xmlns:a16="http://schemas.microsoft.com/office/drawing/2014/main" id="{78D0E3C4-C51C-46B2-BBC2-AE45A6001CC6}"/>
              </a:ext>
            </a:extLst>
          </p:cNvPr>
          <p:cNvPicPr>
            <a:picLocks noChangeAspect="1"/>
          </p:cNvPicPr>
          <p:nvPr/>
        </p:nvPicPr>
        <p:blipFill rotWithShape="1">
          <a:blip r:embed="rId2">
            <a:extLst>
              <a:ext uri="{28A0092B-C50C-407E-A947-70E740481C1C}">
                <a14:useLocalDpi xmlns:a14="http://schemas.microsoft.com/office/drawing/2010/main" val="0"/>
              </a:ext>
            </a:extLst>
          </a:blip>
          <a:srcRect l="1681" t="1519"/>
          <a:stretch/>
        </p:blipFill>
        <p:spPr>
          <a:xfrm>
            <a:off x="6302687" y="309912"/>
            <a:ext cx="4789639" cy="6452715"/>
          </a:xfrm>
          <a:prstGeom prst="rect">
            <a:avLst/>
          </a:prstGeom>
        </p:spPr>
      </p:pic>
    </p:spTree>
    <p:extLst>
      <p:ext uri="{BB962C8B-B14F-4D97-AF65-F5344CB8AC3E}">
        <p14:creationId xmlns:p14="http://schemas.microsoft.com/office/powerpoint/2010/main" val="13964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8FC889-08E7-4032-8C72-532D22028100}"/>
              </a:ext>
            </a:extLst>
          </p:cNvPr>
          <p:cNvPicPr>
            <a:picLocks noChangeAspect="1"/>
          </p:cNvPicPr>
          <p:nvPr/>
        </p:nvPicPr>
        <p:blipFill>
          <a:blip r:embed="rId2"/>
          <a:stretch>
            <a:fillRect/>
          </a:stretch>
        </p:blipFill>
        <p:spPr>
          <a:xfrm>
            <a:off x="490331" y="366435"/>
            <a:ext cx="11012556" cy="5915095"/>
          </a:xfrm>
          <a:prstGeom prst="rect">
            <a:avLst/>
          </a:prstGeom>
        </p:spPr>
      </p:pic>
      <p:cxnSp>
        <p:nvCxnSpPr>
          <p:cNvPr id="4" name="Straight Connector 3">
            <a:extLst>
              <a:ext uri="{FF2B5EF4-FFF2-40B4-BE49-F238E27FC236}">
                <a16:creationId xmlns:a16="http://schemas.microsoft.com/office/drawing/2014/main" id="{E2F932E5-9B27-446C-8C42-0E1BEC8A0988}"/>
              </a:ext>
            </a:extLst>
          </p:cNvPr>
          <p:cNvCxnSpPr/>
          <p:nvPr/>
        </p:nvCxnSpPr>
        <p:spPr>
          <a:xfrm>
            <a:off x="612396" y="5998128"/>
            <a:ext cx="970606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92BCA2A-5C06-45A1-9787-A8B27A3CCB12}"/>
              </a:ext>
            </a:extLst>
          </p:cNvPr>
          <p:cNvCxnSpPr/>
          <p:nvPr/>
        </p:nvCxnSpPr>
        <p:spPr>
          <a:xfrm>
            <a:off x="10788242" y="5712903"/>
            <a:ext cx="34394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5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36346-4D95-4265-92B1-654080151603}"/>
              </a:ext>
            </a:extLst>
          </p:cNvPr>
          <p:cNvPicPr>
            <a:picLocks noChangeAspect="1"/>
          </p:cNvPicPr>
          <p:nvPr/>
        </p:nvPicPr>
        <p:blipFill>
          <a:blip r:embed="rId2"/>
          <a:stretch>
            <a:fillRect/>
          </a:stretch>
        </p:blipFill>
        <p:spPr>
          <a:xfrm>
            <a:off x="1433736" y="235236"/>
            <a:ext cx="9324528" cy="6387527"/>
          </a:xfrm>
          <a:prstGeom prst="rect">
            <a:avLst/>
          </a:prstGeom>
        </p:spPr>
      </p:pic>
    </p:spTree>
    <p:extLst>
      <p:ext uri="{BB962C8B-B14F-4D97-AF65-F5344CB8AC3E}">
        <p14:creationId xmlns:p14="http://schemas.microsoft.com/office/powerpoint/2010/main" val="339017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73E5-F353-45DE-AAAA-60870460B06F}"/>
              </a:ext>
            </a:extLst>
          </p:cNvPr>
          <p:cNvSpPr>
            <a:spLocks noGrp="1"/>
          </p:cNvSpPr>
          <p:nvPr>
            <p:ph type="ctrTitle"/>
          </p:nvPr>
        </p:nvSpPr>
        <p:spPr/>
        <p:txBody>
          <a:bodyPr>
            <a:normAutofit/>
          </a:bodyPr>
          <a:lstStyle/>
          <a:p>
            <a:r>
              <a:rPr lang="nl-BE" sz="4000" dirty="0" err="1"/>
              <a:t>Models</a:t>
            </a:r>
            <a:r>
              <a:rPr lang="nl-BE" sz="4000" dirty="0"/>
              <a:t> of </a:t>
            </a:r>
            <a:r>
              <a:rPr lang="nl-BE" sz="4000" dirty="0" err="1"/>
              <a:t>implementation</a:t>
            </a:r>
            <a:r>
              <a:rPr lang="nl-BE" sz="4000" dirty="0"/>
              <a:t> of </a:t>
            </a:r>
            <a:br>
              <a:rPr lang="nl-BE" sz="4000" dirty="0"/>
            </a:br>
            <a:r>
              <a:rPr lang="nl-BE" sz="4000" dirty="0" err="1"/>
              <a:t>Primary</a:t>
            </a:r>
            <a:r>
              <a:rPr lang="nl-BE" sz="4000" dirty="0"/>
              <a:t> Health Care</a:t>
            </a:r>
          </a:p>
        </p:txBody>
      </p:sp>
      <p:sp>
        <p:nvSpPr>
          <p:cNvPr id="3" name="Subtitle 2">
            <a:extLst>
              <a:ext uri="{FF2B5EF4-FFF2-40B4-BE49-F238E27FC236}">
                <a16:creationId xmlns:a16="http://schemas.microsoft.com/office/drawing/2014/main" id="{0BD72DDC-0A67-4464-8B4A-F37867A10772}"/>
              </a:ext>
            </a:extLst>
          </p:cNvPr>
          <p:cNvSpPr>
            <a:spLocks noGrp="1"/>
          </p:cNvSpPr>
          <p:nvPr>
            <p:ph type="subTitle" idx="1"/>
          </p:nvPr>
        </p:nvSpPr>
        <p:spPr/>
        <p:txBody>
          <a:bodyPr>
            <a:normAutofit/>
          </a:bodyPr>
          <a:lstStyle/>
          <a:p>
            <a:endParaRPr lang="nl-BE" sz="3200" dirty="0">
              <a:solidFill>
                <a:srgbClr val="0070C0"/>
              </a:solidFill>
            </a:endParaRPr>
          </a:p>
          <a:p>
            <a:r>
              <a:rPr lang="nl-BE" sz="3200" dirty="0">
                <a:solidFill>
                  <a:srgbClr val="0070C0"/>
                </a:solidFill>
              </a:rPr>
              <a:t>“And/And”  versus “Or/Or”</a:t>
            </a:r>
          </a:p>
        </p:txBody>
      </p:sp>
    </p:spTree>
    <p:extLst>
      <p:ext uri="{BB962C8B-B14F-4D97-AF65-F5344CB8AC3E}">
        <p14:creationId xmlns:p14="http://schemas.microsoft.com/office/powerpoint/2010/main" val="21453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742</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Times-Bold</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Models of implementation of  Primary 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Universal Health Coverage and Primary Health Care  Un même combat?  Yes, but…</vt:lpstr>
      <vt:lpstr>PowerPoint Presentation</vt:lpstr>
      <vt:lpstr>PowerPoint Presentation</vt:lpstr>
      <vt:lpstr>This symposium on Primary Health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Verlinden</dc:creator>
  <cp:lastModifiedBy>Bart Criel</cp:lastModifiedBy>
  <cp:revision>80</cp:revision>
  <cp:lastPrinted>2018-10-19T11:34:53Z</cp:lastPrinted>
  <dcterms:created xsi:type="dcterms:W3CDTF">2018-10-15T13:19:28Z</dcterms:created>
  <dcterms:modified xsi:type="dcterms:W3CDTF">2018-10-19T14:13:14Z</dcterms:modified>
</cp:coreProperties>
</file>