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96" r:id="rId2"/>
    <p:sldId id="292" r:id="rId3"/>
    <p:sldId id="295" r:id="rId4"/>
    <p:sldId id="289" r:id="rId5"/>
    <p:sldId id="265" r:id="rId6"/>
    <p:sldId id="271" r:id="rId7"/>
    <p:sldId id="293" r:id="rId8"/>
    <p:sldId id="283" r:id="rId9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4F"/>
    <a:srgbClr val="3B3838"/>
    <a:srgbClr val="0A3028"/>
    <a:srgbClr val="104B3E"/>
    <a:srgbClr val="A1BCB6"/>
    <a:srgbClr val="EFFFFC"/>
    <a:srgbClr val="DCF0F0"/>
    <a:srgbClr val="F3FFFD"/>
    <a:srgbClr val="FE9BB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8" autoAdjust="0"/>
    <p:restoredTop sz="93842" autoAdjust="0"/>
  </p:normalViewPr>
  <p:slideViewPr>
    <p:cSldViewPr snapToGrid="0">
      <p:cViewPr varScale="1">
        <p:scale>
          <a:sx n="83" d="100"/>
          <a:sy n="83" d="100"/>
        </p:scale>
        <p:origin x="8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C8D51-AD72-4C10-9BAC-C390185DA289}" type="datetimeFigureOut">
              <a:rPr lang="en-PH" smtClean="0"/>
              <a:t>11/12/2018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D0F5-FB3A-4AC4-9DC5-89A814E2FD4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943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92666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158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D0F5-FB3A-4AC4-9DC5-89A814E2FD4E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3049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37" y="1462843"/>
            <a:ext cx="6089916" cy="34290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9642" y="4914674"/>
            <a:ext cx="5677706" cy="478056"/>
          </a:xfrm>
          <a:prstGeom prst="rect">
            <a:avLst/>
          </a:prstGeom>
          <a:solidFill>
            <a:srgbClr val="01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2400" i="1" dirty="0">
              <a:solidFill>
                <a:srgbClr val="F4F9F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779588" y="4916609"/>
            <a:ext cx="5678487" cy="4921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8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rgbClr val="016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45" y="4564185"/>
            <a:ext cx="1603665" cy="9029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852246"/>
            <a:ext cx="9144000" cy="2540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323" y="2024185"/>
            <a:ext cx="7772400" cy="1555261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3723" y="3750530"/>
            <a:ext cx="6858000" cy="641716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29323" y="3649784"/>
            <a:ext cx="7772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01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6"/>
          <a:stretch/>
        </p:blipFill>
        <p:spPr>
          <a:xfrm>
            <a:off x="7620432" y="6427645"/>
            <a:ext cx="748122" cy="334143"/>
          </a:xfrm>
          <a:prstGeom prst="rect">
            <a:avLst/>
          </a:prstGeom>
        </p:spPr>
      </p:pic>
      <p:sp>
        <p:nvSpPr>
          <p:cNvPr id="7" name="Teardrop 6"/>
          <p:cNvSpPr/>
          <p:nvPr userDrawn="1"/>
        </p:nvSpPr>
        <p:spPr>
          <a:xfrm>
            <a:off x="8587107" y="6443738"/>
            <a:ext cx="341035" cy="341035"/>
          </a:xfrm>
          <a:prstGeom prst="teardrop">
            <a:avLst/>
          </a:prstGeom>
          <a:solidFill>
            <a:srgbClr val="A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1120"/>
            <a:ext cx="7886700" cy="99591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8369"/>
            <a:ext cx="7886700" cy="466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5254-CE59-4298-B717-E692D7DCED11}" type="slidenum">
              <a:rPr lang="en-PH" smtClean="0"/>
              <a:t>‹#›</a:t>
            </a:fld>
            <a:endParaRPr lang="en-PH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68460" y="6417698"/>
            <a:ext cx="0" cy="369668"/>
          </a:xfrm>
          <a:prstGeom prst="line">
            <a:avLst/>
          </a:prstGeom>
          <a:ln>
            <a:solidFill>
              <a:srgbClr val="D1D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71938" y="6422479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>
                <a:solidFill>
                  <a:srgbClr val="EBF0E8"/>
                </a:solidFill>
                <a:latin typeface="Century Gothic" panose="020B0502020202020204" pitchFamily="34" charset="0"/>
              </a:rPr>
              <a:t>CULTURE FOR CHANGE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1307035"/>
            <a:ext cx="7886700" cy="0"/>
          </a:xfrm>
          <a:prstGeom prst="line">
            <a:avLst/>
          </a:prstGeom>
          <a:ln w="19050">
            <a:solidFill>
              <a:srgbClr val="016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0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01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ardrop 6"/>
          <p:cNvSpPr/>
          <p:nvPr userDrawn="1"/>
        </p:nvSpPr>
        <p:spPr>
          <a:xfrm>
            <a:off x="8587107" y="6443738"/>
            <a:ext cx="341035" cy="341035"/>
          </a:xfrm>
          <a:prstGeom prst="teardrop">
            <a:avLst/>
          </a:prstGeom>
          <a:solidFill>
            <a:srgbClr val="A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5254-CE59-4298-B717-E692D7DCED11}" type="slidenum">
              <a:rPr lang="en-PH" smtClean="0"/>
              <a:t>‹#›</a:t>
            </a:fld>
            <a:endParaRPr lang="en-PH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468460" y="6417698"/>
            <a:ext cx="0" cy="369668"/>
          </a:xfrm>
          <a:prstGeom prst="line">
            <a:avLst/>
          </a:prstGeom>
          <a:ln>
            <a:solidFill>
              <a:srgbClr val="D1D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71938" y="6422479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>
                <a:solidFill>
                  <a:srgbClr val="EBF0E8"/>
                </a:solidFill>
                <a:latin typeface="Century Gothic" panose="020B0502020202020204" pitchFamily="34" charset="0"/>
              </a:rPr>
              <a:t>CULTURE FOR CHANGE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11120"/>
            <a:ext cx="7886700" cy="99591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650" y="1307035"/>
            <a:ext cx="7886700" cy="0"/>
          </a:xfrm>
          <a:prstGeom prst="line">
            <a:avLst/>
          </a:prstGeom>
          <a:ln w="19050">
            <a:solidFill>
              <a:srgbClr val="394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6"/>
          <a:stretch/>
        </p:blipFill>
        <p:spPr>
          <a:xfrm>
            <a:off x="7620432" y="6427645"/>
            <a:ext cx="748122" cy="3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01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ardrop 4"/>
          <p:cNvSpPr/>
          <p:nvPr userDrawn="1"/>
        </p:nvSpPr>
        <p:spPr>
          <a:xfrm>
            <a:off x="8587107" y="6443738"/>
            <a:ext cx="341035" cy="341035"/>
          </a:xfrm>
          <a:prstGeom prst="teardrop">
            <a:avLst/>
          </a:prstGeom>
          <a:solidFill>
            <a:srgbClr val="A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5254-CE59-4298-B717-E692D7DCED11}" type="slidenum">
              <a:rPr lang="en-PH" smtClean="0"/>
              <a:t>‹#›</a:t>
            </a:fld>
            <a:endParaRPr lang="en-PH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8460" y="6417698"/>
            <a:ext cx="0" cy="369668"/>
          </a:xfrm>
          <a:prstGeom prst="line">
            <a:avLst/>
          </a:prstGeom>
          <a:ln>
            <a:solidFill>
              <a:srgbClr val="D1D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71938" y="6422479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>
                <a:solidFill>
                  <a:srgbClr val="EBF0E8"/>
                </a:solidFill>
                <a:latin typeface="Century Gothic" panose="020B0502020202020204" pitchFamily="34" charset="0"/>
              </a:rPr>
              <a:t>CULTURE FOR CHANGE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6"/>
          <a:stretch/>
        </p:blipFill>
        <p:spPr>
          <a:xfrm>
            <a:off x="7620432" y="6427645"/>
            <a:ext cx="748122" cy="3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rgbClr val="016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ardrop 4"/>
          <p:cNvSpPr/>
          <p:nvPr userDrawn="1"/>
        </p:nvSpPr>
        <p:spPr>
          <a:xfrm>
            <a:off x="8587107" y="6443738"/>
            <a:ext cx="341035" cy="341035"/>
          </a:xfrm>
          <a:prstGeom prst="teardrop">
            <a:avLst/>
          </a:prstGeom>
          <a:solidFill>
            <a:srgbClr val="A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55254-CE59-4298-B717-E692D7DCED11}" type="slidenum">
              <a:rPr lang="en-PH" smtClean="0"/>
              <a:pPr/>
              <a:t>‹#›</a:t>
            </a:fld>
            <a:endParaRPr lang="en-PH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6"/>
          <a:stretch/>
        </p:blipFill>
        <p:spPr>
          <a:xfrm>
            <a:off x="7620432" y="6427645"/>
            <a:ext cx="748122" cy="334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468460" y="6417698"/>
            <a:ext cx="0" cy="369668"/>
          </a:xfrm>
          <a:prstGeom prst="line">
            <a:avLst/>
          </a:prstGeom>
          <a:ln>
            <a:solidFill>
              <a:srgbClr val="D1D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71938" y="6422479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>
                <a:solidFill>
                  <a:srgbClr val="EBF0E8"/>
                </a:solidFill>
                <a:latin typeface="Century Gothic" panose="020B0502020202020204" pitchFamily="34" charset="0"/>
              </a:rPr>
              <a:t>CULTURE FOR CHANGE</a:t>
            </a:r>
          </a:p>
        </p:txBody>
      </p:sp>
    </p:spTree>
    <p:extLst>
      <p:ext uri="{BB962C8B-B14F-4D97-AF65-F5344CB8AC3E}">
        <p14:creationId xmlns:p14="http://schemas.microsoft.com/office/powerpoint/2010/main" val="103816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bg>
      <p:bgPr>
        <a:solidFill>
          <a:srgbClr val="016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6"/>
          <a:stretch/>
        </p:blipFill>
        <p:spPr>
          <a:xfrm>
            <a:off x="7793423" y="6469987"/>
            <a:ext cx="562075" cy="251046"/>
          </a:xfrm>
          <a:prstGeom prst="rect">
            <a:avLst/>
          </a:prstGeom>
        </p:spPr>
      </p:pic>
      <p:sp>
        <p:nvSpPr>
          <p:cNvPr id="5" name="Teardrop 4"/>
          <p:cNvSpPr/>
          <p:nvPr userDrawn="1"/>
        </p:nvSpPr>
        <p:spPr>
          <a:xfrm>
            <a:off x="8609782" y="6443738"/>
            <a:ext cx="341035" cy="34103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4239" y="6426686"/>
            <a:ext cx="447750" cy="365125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fld id="{F9055254-CE59-4298-B717-E692D7DCED11}" type="slidenum">
              <a:rPr lang="en-PH" smtClean="0"/>
              <a:pPr/>
              <a:t>‹#›</a:t>
            </a:fld>
            <a:endParaRPr lang="en-PH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06761" y="6463664"/>
            <a:ext cx="0" cy="2777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626578" y="6482813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CULTURE FOR CHANGE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9249" y="0"/>
            <a:ext cx="4572000" cy="6858000"/>
          </a:xfrm>
          <a:prstGeom prst="rect">
            <a:avLst/>
          </a:prstGeom>
          <a:solidFill>
            <a:srgbClr val="0A3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0" y="2000738"/>
            <a:ext cx="4572000" cy="3438037"/>
          </a:xfrm>
          <a:solidFill>
            <a:srgbClr val="262626">
              <a:alpha val="40000"/>
            </a:srgbClr>
          </a:solidFill>
        </p:spPr>
        <p:txBody>
          <a:bodyPr>
            <a:normAutofit/>
          </a:bodyPr>
          <a:lstStyle>
            <a:lvl1pPr marL="539750" indent="-228600">
              <a:defRPr sz="2000">
                <a:solidFill>
                  <a:srgbClr val="EBF0E8"/>
                </a:solidFill>
              </a:defRPr>
            </a:lvl1pPr>
            <a:lvl2pPr marL="984250" indent="-228600">
              <a:defRPr sz="1800">
                <a:solidFill>
                  <a:srgbClr val="EBF0E8"/>
                </a:solidFill>
              </a:defRPr>
            </a:lvl2pPr>
            <a:lvl3pPr marL="1344613" indent="-228600">
              <a:defRPr sz="1600">
                <a:solidFill>
                  <a:srgbClr val="EBF0E8"/>
                </a:solidFill>
              </a:defRPr>
            </a:lvl3pPr>
            <a:lvl4pPr marL="1797050" indent="-228600">
              <a:defRPr sz="1400">
                <a:solidFill>
                  <a:srgbClr val="EBF0E8"/>
                </a:solidFill>
              </a:defRPr>
            </a:lvl4pPr>
            <a:lvl5pPr marL="2243138" indent="-228600">
              <a:defRPr sz="1400">
                <a:solidFill>
                  <a:srgbClr val="EBF0E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9686" y="1410435"/>
            <a:ext cx="4564314" cy="590303"/>
          </a:xfrm>
        </p:spPr>
        <p:txBody>
          <a:bodyPr anchor="b">
            <a:noAutofit/>
          </a:bodyPr>
          <a:lstStyle>
            <a:lvl1pPr>
              <a:defRPr sz="2800">
                <a:solidFill>
                  <a:srgbClr val="EBF0E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6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bg>
      <p:bgPr>
        <a:solidFill>
          <a:srgbClr val="016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6"/>
          <a:stretch/>
        </p:blipFill>
        <p:spPr>
          <a:xfrm>
            <a:off x="3226649" y="6469987"/>
            <a:ext cx="562075" cy="251046"/>
          </a:xfrm>
          <a:prstGeom prst="rect">
            <a:avLst/>
          </a:prstGeom>
        </p:spPr>
      </p:pic>
      <p:sp>
        <p:nvSpPr>
          <p:cNvPr id="5" name="Teardrop 4"/>
          <p:cNvSpPr/>
          <p:nvPr userDrawn="1"/>
        </p:nvSpPr>
        <p:spPr>
          <a:xfrm>
            <a:off x="4045595" y="6443738"/>
            <a:ext cx="341035" cy="34103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00052" y="6426686"/>
            <a:ext cx="447750" cy="365125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fld id="{F9055254-CE59-4298-B717-E692D7DCED11}" type="slidenum">
              <a:rPr lang="en-PH" smtClean="0"/>
              <a:pPr/>
              <a:t>‹#›</a:t>
            </a:fld>
            <a:endParaRPr lang="en-PH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42574" y="6463664"/>
            <a:ext cx="0" cy="2777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8021" y="6482813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CULTURE FOR CHANGE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A3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2000738"/>
            <a:ext cx="4572000" cy="3438037"/>
          </a:xfrm>
          <a:solidFill>
            <a:srgbClr val="262626">
              <a:alpha val="40000"/>
            </a:srgbClr>
          </a:solidFill>
        </p:spPr>
        <p:txBody>
          <a:bodyPr>
            <a:normAutofit/>
          </a:bodyPr>
          <a:lstStyle>
            <a:lvl1pPr marL="539750" indent="-228600">
              <a:defRPr sz="2000">
                <a:solidFill>
                  <a:srgbClr val="EBF0E8"/>
                </a:solidFill>
              </a:defRPr>
            </a:lvl1pPr>
            <a:lvl2pPr marL="984250" indent="-228600">
              <a:defRPr sz="1800">
                <a:solidFill>
                  <a:srgbClr val="EBF0E8"/>
                </a:solidFill>
              </a:defRPr>
            </a:lvl2pPr>
            <a:lvl3pPr marL="1344613" indent="-228600">
              <a:defRPr sz="1600">
                <a:solidFill>
                  <a:srgbClr val="EBF0E8"/>
                </a:solidFill>
              </a:defRPr>
            </a:lvl3pPr>
            <a:lvl4pPr marL="1797050" indent="-228600">
              <a:defRPr sz="1400">
                <a:solidFill>
                  <a:srgbClr val="EBF0E8"/>
                </a:solidFill>
              </a:defRPr>
            </a:lvl4pPr>
            <a:lvl5pPr marL="2243138" indent="-228600">
              <a:defRPr sz="1400">
                <a:solidFill>
                  <a:srgbClr val="EBF0E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10435"/>
            <a:ext cx="4572000" cy="590303"/>
          </a:xfrm>
        </p:spPr>
        <p:txBody>
          <a:bodyPr anchor="b">
            <a:noAutofit/>
          </a:bodyPr>
          <a:lstStyle>
            <a:lvl1pPr>
              <a:defRPr sz="2800">
                <a:solidFill>
                  <a:srgbClr val="EBF0E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7" y="273543"/>
            <a:ext cx="346436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8646737" y="641190"/>
            <a:ext cx="34643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620221" y="305132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1564" y="6426686"/>
            <a:ext cx="4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9055254-CE59-4298-B717-E692D7DCED11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851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9" r:id="rId4"/>
    <p:sldLayoutId id="2147483667" r:id="rId5"/>
    <p:sldLayoutId id="2147483670" r:id="rId6"/>
    <p:sldLayoutId id="2147483672" r:id="rId7"/>
    <p:sldLayoutId id="2147483671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64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64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164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64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64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64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18" Type="http://schemas.openxmlformats.org/officeDocument/2006/relationships/image" Target="../media/image22.sv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4.jpe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31" Type="http://schemas.openxmlformats.org/officeDocument/2006/relationships/hyperlink" Target="https://www.google.com/imgres?imgurl=https://us.123rf.com/450wm/art1980/art19801601/art1980160100030/50851391-stock-vector-stop-domestic-violence-vector-illustration.jpg?ver%3D6&amp;imgrefurl=https://www.123rf.com/clipart-vector/domestic_violence.html&amp;docid=raG1dpDeibQAvM&amp;tbnid=UPGYCJc0m2PFrM:&amp;vet=1&amp;w=450&amp;h=450&amp;bih=603&amp;biw=1280&amp;ved=0ahUKEwib-56cjs3eAhUOzhoKHTwjAOwQMwhOKA8wDw&amp;iact=c&amp;ictx=1" TargetMode="External"/><Relationship Id="rId4" Type="http://schemas.openxmlformats.org/officeDocument/2006/relationships/image" Target="../media/image8.tif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hyperlink" Target="https://www.google.com/imgres?imgurl=https://image.flaticon.com/icons/svg/87/87210.svg&amp;imgrefurl=https://www.flaticon.com/free-icon/gender-equality_87210&amp;docid=jMEH3YC7rV6n-M&amp;tbnid=JZy2WSYU9AxA3M:&amp;vet=1&amp;w=800&amp;h=800&amp;bih=603&amp;biw=1280&amp;ved=0ahUKEwjj9rS-08zeAhUG0xoKHavzDuEQMwhAKAIwAg&amp;iact=c&amp;ictx=1" TargetMode="External"/><Relationship Id="rId30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qGMPl40s9Fy8MJBbsYuNQr0XBKYGiU4/view?usp=drive_web" TargetMode="External"/><Relationship Id="rId2" Type="http://schemas.openxmlformats.org/officeDocument/2006/relationships/hyperlink" Target="https://vimeo.com/album/3970537/video/158822137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B7DA707-E8DF-47C3-BF95-A30BBB121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Inspiring</a:t>
            </a:r>
            <a:r>
              <a:rPr lang="nl-NL" dirty="0"/>
              <a:t> life in </a:t>
            </a:r>
            <a:r>
              <a:rPr lang="nl-NL" dirty="0" err="1"/>
              <a:t>frozen</a:t>
            </a:r>
            <a:r>
              <a:rPr lang="nl-NL" dirty="0"/>
              <a:t> </a:t>
            </a:r>
            <a:r>
              <a:rPr lang="nl-NL" dirty="0" err="1"/>
              <a:t>communities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04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618C9-54D0-49FC-8AF1-5D097B68F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29" y="2024185"/>
            <a:ext cx="8557594" cy="1555261"/>
          </a:xfrm>
        </p:spPr>
        <p:txBody>
          <a:bodyPr>
            <a:normAutofit/>
          </a:bodyPr>
          <a:lstStyle/>
          <a:p>
            <a:r>
              <a:rPr lang="en-GB" sz="3200" dirty="0"/>
              <a:t>Addressing the Mental Health and Psychosocial aspects of Sexual &amp; Reproductive Health in Guinea</a:t>
            </a:r>
            <a:endParaRPr lang="nl-NL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05DFEE-90EC-4FB5-85ED-27D2669E0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br>
              <a:rPr lang="en-GB" dirty="0"/>
            </a:br>
            <a:r>
              <a:rPr lang="en-GB" dirty="0"/>
              <a:t>with a focus on childbearing problems of women and girls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27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463FE-A5C8-4C58-90F5-B8F3A206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latin typeface="+mn-lt"/>
              </a:rPr>
              <a:t>Les aspects psychosociaux de la Santé Sexuelle et Reproductive (SSR)*</a:t>
            </a:r>
            <a:endParaRPr lang="nl-NL" sz="28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B1B0B6-E6D5-43D6-8D1A-81F47B1F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071"/>
            <a:ext cx="7886700" cy="4790615"/>
          </a:xfrm>
        </p:spPr>
        <p:txBody>
          <a:bodyPr>
            <a:normAutofit fontScale="32500" lnSpcReduction="20000"/>
          </a:bodyPr>
          <a:lstStyle/>
          <a:p>
            <a:r>
              <a:rPr lang="fr-FR" sz="6200" b="1" dirty="0"/>
              <a:t>Grossesse, accouchement et période post-partum</a:t>
            </a:r>
            <a:r>
              <a:rPr lang="fr-FR" sz="6200" dirty="0"/>
              <a:t>; manque d'autonomie, naissance d'une fille, logement médiocre, violence conjugale ou familiale, mauvaise santé, isolement et pauvreté </a:t>
            </a:r>
          </a:p>
          <a:p>
            <a:r>
              <a:rPr lang="fr-FR" sz="6200" b="1" dirty="0"/>
              <a:t>Aspects psychosociaux de la Planification Familiale (PF)</a:t>
            </a:r>
            <a:r>
              <a:rPr lang="fr-FR" sz="6200" dirty="0"/>
              <a:t>; manque de choix en matière de contraception </a:t>
            </a:r>
          </a:p>
          <a:p>
            <a:r>
              <a:rPr lang="fr-FR" sz="6200" b="1" dirty="0"/>
              <a:t>Perte de grossesse spontanée;</a:t>
            </a:r>
            <a:r>
              <a:rPr lang="fr-FR" sz="6200" dirty="0"/>
              <a:t> réactions psychologiques induites par des facteurs socioculturels, personnels et relatifs aux services de santé</a:t>
            </a:r>
          </a:p>
          <a:p>
            <a:r>
              <a:rPr lang="fr-FR" sz="6200" b="1" dirty="0"/>
              <a:t>Conditions gynécologiques</a:t>
            </a:r>
            <a:r>
              <a:rPr lang="fr-FR" sz="6200" dirty="0"/>
              <a:t>; stigmatisation et isolement due aux blessures ou maladies: impact sur l'image corporelle, l'estime de soi, la confiance et la vie sexuelle</a:t>
            </a:r>
          </a:p>
          <a:p>
            <a:r>
              <a:rPr lang="fr-FR" sz="6200" b="1" dirty="0"/>
              <a:t>Infertilité</a:t>
            </a:r>
            <a:r>
              <a:rPr lang="fr-FR" sz="6200" dirty="0"/>
              <a:t>; vécu par beaucoup de femmes comme une crise profonde</a:t>
            </a:r>
          </a:p>
          <a:p>
            <a:r>
              <a:rPr lang="fr-FR" sz="6200" b="1" dirty="0"/>
              <a:t>Mutilation génitale féminine</a:t>
            </a:r>
            <a:r>
              <a:rPr lang="en-US" sz="6200" dirty="0"/>
              <a:t>; la </a:t>
            </a:r>
            <a:r>
              <a:rPr lang="fr-FR" sz="6200" dirty="0"/>
              <a:t>dépression et l’anxiété chronique ont été observées chez des femmes atteintes de MGF, associées </a:t>
            </a:r>
            <a:r>
              <a:rPr lang="fr-FR" sz="6200"/>
              <a:t>à une </a:t>
            </a:r>
            <a:r>
              <a:rPr lang="fr-FR" sz="6200" dirty="0"/>
              <a:t>défiguration génitale et à un </a:t>
            </a:r>
            <a:r>
              <a:rPr lang="fr-FR" sz="6200"/>
              <a:t>dysfonctionnement gynécologique</a:t>
            </a:r>
            <a:endParaRPr lang="fr-FR" sz="6200" dirty="0"/>
          </a:p>
          <a:p>
            <a:r>
              <a:rPr lang="fr-FR" sz="6200" b="1" dirty="0"/>
              <a:t>La santé mentale dans le contexte du VIH/SIDA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61B3A7-4BA3-4823-8E9F-22D82703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5254-CE59-4298-B717-E692D7DCED11}" type="slidenum">
              <a:rPr lang="en-PH" smtClean="0"/>
              <a:t>3</a:t>
            </a:fld>
            <a:endParaRPr lang="en-PH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B8195C-BA3B-42B5-821F-A34EFE015ABD}"/>
              </a:ext>
            </a:extLst>
          </p:cNvPr>
          <p:cNvSpPr txBox="1"/>
          <p:nvPr/>
        </p:nvSpPr>
        <p:spPr>
          <a:xfrm>
            <a:off x="154686" y="5826521"/>
            <a:ext cx="479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* </a:t>
            </a:r>
            <a:r>
              <a:rPr lang="fr-FR" b="1" dirty="0"/>
              <a:t>Organisation de la Santé Mondiale  2009</a:t>
            </a:r>
            <a:br>
              <a:rPr lang="fr-FR" b="1" dirty="0"/>
            </a:br>
            <a:br>
              <a:rPr lang="fr-FR" b="1" dirty="0"/>
            </a:b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752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DC783-A7C6-4A89-929A-1521801C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>
                <a:latin typeface="+mn-lt"/>
              </a:rPr>
              <a:t>D</a:t>
            </a:r>
            <a:r>
              <a:rPr lang="fr-CI" sz="2800" dirty="0" err="1">
                <a:latin typeface="+mn-lt"/>
              </a:rPr>
              <a:t>éfis</a:t>
            </a:r>
            <a:r>
              <a:rPr lang="nl-NL" sz="2800" dirty="0">
                <a:latin typeface="+mn-lt"/>
              </a:rPr>
              <a:t> par rapport à La Santé </a:t>
            </a:r>
            <a:r>
              <a:rPr lang="fr-CI" sz="2800" dirty="0">
                <a:latin typeface="+mn-lt"/>
              </a:rPr>
              <a:t>Sexuelle</a:t>
            </a:r>
            <a:r>
              <a:rPr lang="nl-NL" sz="2800" dirty="0">
                <a:latin typeface="+mn-lt"/>
              </a:rPr>
              <a:t> &amp; </a:t>
            </a:r>
            <a:r>
              <a:rPr lang="fr-LU" sz="2800" dirty="0">
                <a:latin typeface="+mn-lt"/>
              </a:rPr>
              <a:t>Reproductive (SSR) en </a:t>
            </a:r>
            <a:r>
              <a:rPr lang="fr-FR" sz="2800" dirty="0">
                <a:latin typeface="+mn-lt"/>
              </a:rPr>
              <a:t>Guinée</a:t>
            </a:r>
            <a:endParaRPr lang="fr-LU" sz="28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A5D3F-6E64-4B72-AB61-41C1B804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Des déterminants sociaux ont un grand impacte sur la santé (mentale) des femmes et des filles</a:t>
            </a:r>
          </a:p>
          <a:p>
            <a:r>
              <a:rPr lang="fr-FR" dirty="0"/>
              <a:t>Des croyances culturelles, religieux ont une influence sur les décisions prises par rapport à la SSR (PF, MGF) </a:t>
            </a:r>
          </a:p>
          <a:p>
            <a:r>
              <a:rPr lang="fr-FR" dirty="0"/>
              <a:t>Manque d’ information et d’éducation de base par rapport à la SSR </a:t>
            </a:r>
          </a:p>
          <a:p>
            <a:r>
              <a:rPr lang="fr-FR" dirty="0"/>
              <a:t>Manque d'accès aux services de santé et services sociaux</a:t>
            </a:r>
          </a:p>
          <a:p>
            <a:r>
              <a:rPr lang="fr-FR" dirty="0"/>
              <a:t>Manque de cohérence parmi les différents services </a:t>
            </a:r>
          </a:p>
          <a:p>
            <a:r>
              <a:rPr lang="fr-FR" dirty="0"/>
              <a:t>Manque de travail décent; pauvreté augmente les comportements risqués (prostitution etc.)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42743D-4F94-4776-A9B9-61697736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5254-CE59-4298-B717-E692D7DCED11}" type="slidenum">
              <a:rPr lang="en-PH" smtClean="0"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1190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 descr="1077590_710477569003486_1894846111_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71" y="-12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-166816" y="475784"/>
            <a:ext cx="3824416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1150" indent="0" algn="ctr">
              <a:buNone/>
            </a:pPr>
            <a:r>
              <a:rPr lang="fr-FR" dirty="0"/>
              <a:t>Nous combattons les pratiques néfastes, la violence et l’exclusion en développant une</a:t>
            </a:r>
            <a:r>
              <a:rPr lang="fr-FR" b="1" dirty="0"/>
              <a:t> citoyenneté active</a:t>
            </a:r>
          </a:p>
          <a:p>
            <a:pPr marL="311150" indent="0" algn="ctr">
              <a:buNone/>
            </a:pPr>
            <a:br>
              <a:rPr lang="fr-FR" b="1" dirty="0"/>
            </a:br>
            <a:r>
              <a:rPr lang="fr-FR" dirty="0"/>
              <a:t>Nous stimulons des </a:t>
            </a:r>
            <a:r>
              <a:rPr lang="fr-FR" b="1" dirty="0"/>
              <a:t>agents de changement locaux</a:t>
            </a:r>
            <a:r>
              <a:rPr lang="fr-FR" dirty="0"/>
              <a:t> d'établir des réseaux  communautaires de soutien</a:t>
            </a:r>
            <a:br>
              <a:rPr lang="fr-FR" b="1" dirty="0"/>
            </a:br>
            <a:br>
              <a:rPr lang="fr-FR" b="1" dirty="0"/>
            </a:br>
            <a:r>
              <a:rPr lang="fr-FR" dirty="0"/>
              <a:t>Nous utilisons les </a:t>
            </a:r>
            <a:r>
              <a:rPr lang="fr-FR" b="1" dirty="0"/>
              <a:t>médias et le théâtre </a:t>
            </a:r>
            <a:r>
              <a:rPr lang="fr-FR" dirty="0"/>
              <a:t>pour diffuser des messages clés parmi les communautés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Nous améliorons</a:t>
            </a:r>
            <a:r>
              <a:rPr lang="fr-FR" b="1" dirty="0">
                <a:solidFill>
                  <a:srgbClr val="01644F"/>
                </a:solidFill>
              </a:rPr>
              <a:t> </a:t>
            </a:r>
            <a:r>
              <a:rPr lang="fr-FR" b="1" dirty="0"/>
              <a:t>l’efficacité et la pertinence</a:t>
            </a:r>
            <a:r>
              <a:rPr lang="fr-FR" b="1" dirty="0">
                <a:solidFill>
                  <a:srgbClr val="00B0F0"/>
                </a:solidFill>
              </a:rPr>
              <a:t> </a:t>
            </a:r>
            <a:r>
              <a:rPr lang="fr-FR" dirty="0"/>
              <a:t>des actions en reliant les connaissances locales et internationales et locales à des applications locales </a:t>
            </a:r>
            <a:r>
              <a:rPr lang="en-US" dirty="0">
                <a:latin typeface="Calibri" pitchFamily="34" charset="0"/>
              </a:rPr>
              <a:t> </a:t>
            </a:r>
            <a:endParaRPr lang="nl-NL" dirty="0">
              <a:latin typeface="American typw"/>
              <a:ea typeface="Cutive"/>
              <a:cs typeface="Cutive"/>
              <a:sym typeface="Cutiv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nl-NL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171428" y="4807601"/>
            <a:ext cx="1051013" cy="2050399"/>
            <a:chOff x="6895237" y="4807600"/>
            <a:chExt cx="1401351" cy="2050399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895237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75572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279592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18902" y="4254915"/>
            <a:ext cx="1292988" cy="2603084"/>
            <a:chOff x="4025202" y="4254915"/>
            <a:chExt cx="1723984" cy="260308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025202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932783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513360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526" y="4807601"/>
            <a:ext cx="1051014" cy="2050399"/>
            <a:chOff x="2870034" y="4807600"/>
            <a:chExt cx="1401352" cy="2050399"/>
          </a:xfrm>
        </p:grpSpPr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70034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550370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254390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4254915"/>
            <a:ext cx="1292988" cy="2603084"/>
            <a:chOff x="0" y="4254915"/>
            <a:chExt cx="1723984" cy="2603084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0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907581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8158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92987" y="4807601"/>
            <a:ext cx="1051013" cy="2050399"/>
            <a:chOff x="10790649" y="4807600"/>
            <a:chExt cx="1401351" cy="2050399"/>
          </a:xfrm>
        </p:grpSpPr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0790649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470984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1175005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461" y="4254915"/>
            <a:ext cx="1292988" cy="2603084"/>
            <a:chOff x="7920615" y="4254915"/>
            <a:chExt cx="1723984" cy="2603084"/>
          </a:xfrm>
        </p:grpSpPr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7920615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8828196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408773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9591" y="3065381"/>
            <a:ext cx="1973675" cy="3792619"/>
            <a:chOff x="1012788" y="3065380"/>
            <a:chExt cx="2631566" cy="3792619"/>
          </a:xfrm>
        </p:grpSpPr>
        <p:grpSp>
          <p:nvGrpSpPr>
            <p:cNvPr id="19" name="Group 18"/>
            <p:cNvGrpSpPr/>
            <p:nvPr/>
          </p:nvGrpSpPr>
          <p:grpSpPr>
            <a:xfrm>
              <a:off x="1012788" y="3065380"/>
              <a:ext cx="2631566" cy="3792619"/>
              <a:chOff x="1012788" y="3065380"/>
              <a:chExt cx="2631566" cy="3792619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1012788" y="3065380"/>
                <a:ext cx="1315783" cy="2625955"/>
              </a:xfrm>
              <a:custGeom>
                <a:avLst/>
                <a:gdLst>
                  <a:gd name="T0" fmla="*/ 225 w 396"/>
                  <a:gd name="T1" fmla="*/ 576 h 790"/>
                  <a:gd name="T2" fmla="*/ 390 w 396"/>
                  <a:gd name="T3" fmla="*/ 676 h 790"/>
                  <a:gd name="T4" fmla="*/ 396 w 396"/>
                  <a:gd name="T5" fmla="*/ 640 h 790"/>
                  <a:gd name="T6" fmla="*/ 396 w 396"/>
                  <a:gd name="T7" fmla="*/ 618 h 790"/>
                  <a:gd name="T8" fmla="*/ 326 w 396"/>
                  <a:gd name="T9" fmla="*/ 394 h 790"/>
                  <a:gd name="T10" fmla="*/ 396 w 396"/>
                  <a:gd name="T11" fmla="*/ 485 h 790"/>
                  <a:gd name="T12" fmla="*/ 396 w 396"/>
                  <a:gd name="T13" fmla="*/ 0 h 790"/>
                  <a:gd name="T14" fmla="*/ 2 w 396"/>
                  <a:gd name="T15" fmla="*/ 361 h 790"/>
                  <a:gd name="T16" fmla="*/ 0 w 396"/>
                  <a:gd name="T17" fmla="*/ 396 h 790"/>
                  <a:gd name="T18" fmla="*/ 214 w 396"/>
                  <a:gd name="T19" fmla="*/ 748 h 790"/>
                  <a:gd name="T20" fmla="*/ 354 w 396"/>
                  <a:gd name="T21" fmla="*/ 790 h 790"/>
                  <a:gd name="T22" fmla="*/ 225 w 396"/>
                  <a:gd name="T23" fmla="*/ 576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6" h="790">
                    <a:moveTo>
                      <a:pt x="225" y="576"/>
                    </a:moveTo>
                    <a:cubicBezTo>
                      <a:pt x="359" y="528"/>
                      <a:pt x="390" y="676"/>
                      <a:pt x="390" y="676"/>
                    </a:cubicBezTo>
                    <a:cubicBezTo>
                      <a:pt x="393" y="665"/>
                      <a:pt x="396" y="653"/>
                      <a:pt x="396" y="640"/>
                    </a:cubicBezTo>
                    <a:cubicBezTo>
                      <a:pt x="396" y="618"/>
                      <a:pt x="396" y="618"/>
                      <a:pt x="396" y="618"/>
                    </a:cubicBezTo>
                    <a:cubicBezTo>
                      <a:pt x="384" y="519"/>
                      <a:pt x="326" y="394"/>
                      <a:pt x="326" y="394"/>
                    </a:cubicBezTo>
                    <a:cubicBezTo>
                      <a:pt x="357" y="421"/>
                      <a:pt x="376" y="453"/>
                      <a:pt x="396" y="485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180" y="0"/>
                      <a:pt x="20" y="159"/>
                      <a:pt x="2" y="361"/>
                    </a:cubicBezTo>
                    <a:cubicBezTo>
                      <a:pt x="1" y="372"/>
                      <a:pt x="0" y="384"/>
                      <a:pt x="0" y="396"/>
                    </a:cubicBezTo>
                    <a:cubicBezTo>
                      <a:pt x="0" y="549"/>
                      <a:pt x="87" y="682"/>
                      <a:pt x="214" y="748"/>
                    </a:cubicBezTo>
                    <a:cubicBezTo>
                      <a:pt x="257" y="770"/>
                      <a:pt x="304" y="785"/>
                      <a:pt x="354" y="790"/>
                    </a:cubicBezTo>
                    <a:cubicBezTo>
                      <a:pt x="360" y="556"/>
                      <a:pt x="225" y="576"/>
                      <a:pt x="225" y="5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2328571" y="3065380"/>
                <a:ext cx="1315783" cy="2602109"/>
              </a:xfrm>
              <a:custGeom>
                <a:avLst/>
                <a:gdLst>
                  <a:gd name="T0" fmla="*/ 375 w 396"/>
                  <a:gd name="T1" fmla="*/ 524 h 783"/>
                  <a:gd name="T2" fmla="*/ 396 w 396"/>
                  <a:gd name="T3" fmla="*/ 396 h 783"/>
                  <a:gd name="T4" fmla="*/ 0 w 396"/>
                  <a:gd name="T5" fmla="*/ 0 h 783"/>
                  <a:gd name="T6" fmla="*/ 0 w 396"/>
                  <a:gd name="T7" fmla="*/ 485 h 783"/>
                  <a:gd name="T8" fmla="*/ 45 w 396"/>
                  <a:gd name="T9" fmla="*/ 680 h 783"/>
                  <a:gd name="T10" fmla="*/ 181 w 396"/>
                  <a:gd name="T11" fmla="*/ 568 h 783"/>
                  <a:gd name="T12" fmla="*/ 83 w 396"/>
                  <a:gd name="T13" fmla="*/ 783 h 783"/>
                  <a:gd name="T14" fmla="*/ 166 w 396"/>
                  <a:gd name="T15" fmla="*/ 756 h 783"/>
                  <a:gd name="T16" fmla="*/ 375 w 396"/>
                  <a:gd name="T17" fmla="*/ 524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783">
                    <a:moveTo>
                      <a:pt x="375" y="524"/>
                    </a:moveTo>
                    <a:cubicBezTo>
                      <a:pt x="388" y="484"/>
                      <a:pt x="396" y="441"/>
                      <a:pt x="396" y="396"/>
                    </a:cubicBezTo>
                    <a:cubicBezTo>
                      <a:pt x="396" y="178"/>
                      <a:pt x="212" y="0"/>
                      <a:pt x="0" y="0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44" y="580"/>
                      <a:pt x="45" y="680"/>
                      <a:pt x="45" y="680"/>
                    </a:cubicBezTo>
                    <a:cubicBezTo>
                      <a:pt x="99" y="552"/>
                      <a:pt x="181" y="568"/>
                      <a:pt x="181" y="568"/>
                    </a:cubicBezTo>
                    <a:cubicBezTo>
                      <a:pt x="113" y="603"/>
                      <a:pt x="87" y="688"/>
                      <a:pt x="83" y="783"/>
                    </a:cubicBezTo>
                    <a:cubicBezTo>
                      <a:pt x="112" y="777"/>
                      <a:pt x="139" y="768"/>
                      <a:pt x="166" y="756"/>
                    </a:cubicBezTo>
                    <a:cubicBezTo>
                      <a:pt x="264" y="711"/>
                      <a:pt x="340" y="627"/>
                      <a:pt x="375" y="5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760457" y="4375552"/>
                <a:ext cx="1168494" cy="2482447"/>
              </a:xfrm>
              <a:custGeom>
                <a:avLst/>
                <a:gdLst>
                  <a:gd name="connsiteX0" fmla="*/ 379435 w 1322387"/>
                  <a:gd name="connsiteY0" fmla="*/ 0 h 2809391"/>
                  <a:gd name="connsiteX1" fmla="*/ 642410 w 1322387"/>
                  <a:gd name="connsiteY1" fmla="*/ 342206 h 2809391"/>
                  <a:gd name="connsiteX2" fmla="*/ 811465 w 1322387"/>
                  <a:gd name="connsiteY2" fmla="*/ 1075504 h 2809391"/>
                  <a:gd name="connsiteX3" fmla="*/ 1322387 w 1322387"/>
                  <a:gd name="connsiteY3" fmla="*/ 654328 h 2809391"/>
                  <a:gd name="connsiteX4" fmla="*/ 954223 w 1322387"/>
                  <a:gd name="connsiteY4" fmla="*/ 1462836 h 2809391"/>
                  <a:gd name="connsiteX5" fmla="*/ 1114769 w 1322387"/>
                  <a:gd name="connsiteY5" fmla="*/ 2755257 h 2809391"/>
                  <a:gd name="connsiteX6" fmla="*/ 1128624 w 1322387"/>
                  <a:gd name="connsiteY6" fmla="*/ 2809391 h 2809391"/>
                  <a:gd name="connsiteX7" fmla="*/ 216621 w 1322387"/>
                  <a:gd name="connsiteY7" fmla="*/ 2809391 h 2809391"/>
                  <a:gd name="connsiteX8" fmla="*/ 250824 w 1322387"/>
                  <a:gd name="connsiteY8" fmla="*/ 2700453 h 2809391"/>
                  <a:gd name="connsiteX9" fmla="*/ 484625 w 1322387"/>
                  <a:gd name="connsiteY9" fmla="*/ 1489160 h 2809391"/>
                  <a:gd name="connsiteX10" fmla="*/ 0 w 1322387"/>
                  <a:gd name="connsiteY10" fmla="*/ 684412 h 2809391"/>
                  <a:gd name="connsiteX11" fmla="*/ 619869 w 1322387"/>
                  <a:gd name="connsiteY11" fmla="*/ 1060462 h 2809391"/>
                  <a:gd name="connsiteX12" fmla="*/ 642410 w 1322387"/>
                  <a:gd name="connsiteY12" fmla="*/ 925084 h 2809391"/>
                  <a:gd name="connsiteX13" fmla="*/ 642410 w 1322387"/>
                  <a:gd name="connsiteY13" fmla="*/ 842353 h 2809391"/>
                  <a:gd name="connsiteX14" fmla="*/ 379435 w 1322387"/>
                  <a:gd name="connsiteY14" fmla="*/ 0 h 280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2387" h="2809391">
                    <a:moveTo>
                      <a:pt x="379435" y="0"/>
                    </a:moveTo>
                    <a:cubicBezTo>
                      <a:pt x="495895" y="101534"/>
                      <a:pt x="578545" y="221870"/>
                      <a:pt x="642410" y="342206"/>
                    </a:cubicBezTo>
                    <a:cubicBezTo>
                      <a:pt x="830249" y="699454"/>
                      <a:pt x="811465" y="1075504"/>
                      <a:pt x="811465" y="1075504"/>
                    </a:cubicBezTo>
                    <a:cubicBezTo>
                      <a:pt x="1014331" y="594160"/>
                      <a:pt x="1322387" y="654328"/>
                      <a:pt x="1322387" y="654328"/>
                    </a:cubicBezTo>
                    <a:cubicBezTo>
                      <a:pt x="1066926" y="785946"/>
                      <a:pt x="969250" y="1105588"/>
                      <a:pt x="954223" y="1462836"/>
                    </a:cubicBezTo>
                    <a:cubicBezTo>
                      <a:pt x="930978" y="1930784"/>
                      <a:pt x="1042684" y="2466274"/>
                      <a:pt x="1114769" y="2755257"/>
                    </a:cubicBezTo>
                    <a:lnTo>
                      <a:pt x="1128624" y="2809391"/>
                    </a:lnTo>
                    <a:lnTo>
                      <a:pt x="216621" y="2809391"/>
                    </a:lnTo>
                    <a:lnTo>
                      <a:pt x="250824" y="2700453"/>
                    </a:lnTo>
                    <a:cubicBezTo>
                      <a:pt x="410252" y="2169047"/>
                      <a:pt x="474764" y="1778718"/>
                      <a:pt x="484625" y="1489160"/>
                    </a:cubicBezTo>
                    <a:cubicBezTo>
                      <a:pt x="507166" y="609202"/>
                      <a:pt x="0" y="684412"/>
                      <a:pt x="0" y="684412"/>
                    </a:cubicBezTo>
                    <a:cubicBezTo>
                      <a:pt x="503409" y="503908"/>
                      <a:pt x="619869" y="1060462"/>
                      <a:pt x="619869" y="1060462"/>
                    </a:cubicBezTo>
                    <a:cubicBezTo>
                      <a:pt x="631139" y="1019097"/>
                      <a:pt x="638653" y="973971"/>
                      <a:pt x="642410" y="925084"/>
                    </a:cubicBezTo>
                    <a:cubicBezTo>
                      <a:pt x="642410" y="898761"/>
                      <a:pt x="642410" y="872437"/>
                      <a:pt x="642410" y="842353"/>
                    </a:cubicBezTo>
                    <a:cubicBezTo>
                      <a:pt x="623626" y="470063"/>
                      <a:pt x="379435" y="0"/>
                      <a:pt x="379435" y="0"/>
                    </a:cubicBezTo>
                    <a:close/>
                  </a:path>
                </a:pathLst>
              </a:custGeom>
              <a:solidFill>
                <a:srgbClr val="372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91826" y="6351071"/>
              <a:ext cx="400121" cy="345135"/>
              <a:chOff x="4548869" y="1944409"/>
              <a:chExt cx="460440" cy="397165"/>
            </a:xfrm>
          </p:grpSpPr>
          <p:sp>
            <p:nvSpPr>
              <p:cNvPr id="118" name="Freeform 34"/>
              <p:cNvSpPr>
                <a:spLocks noEditPoints="1"/>
              </p:cNvSpPr>
              <p:nvPr/>
            </p:nvSpPr>
            <p:spPr bwMode="auto">
              <a:xfrm>
                <a:off x="4548869" y="1944409"/>
                <a:ext cx="460440" cy="397165"/>
              </a:xfrm>
              <a:custGeom>
                <a:avLst/>
                <a:gdLst>
                  <a:gd name="T0" fmla="*/ 1096 w 1232"/>
                  <a:gd name="T1" fmla="*/ 134 h 1062"/>
                  <a:gd name="T2" fmla="*/ 616 w 1232"/>
                  <a:gd name="T3" fmla="*/ 123 h 1062"/>
                  <a:gd name="T4" fmla="*/ 136 w 1232"/>
                  <a:gd name="T5" fmla="*/ 134 h 1062"/>
                  <a:gd name="T6" fmla="*/ 136 w 1232"/>
                  <a:gd name="T7" fmla="*/ 622 h 1062"/>
                  <a:gd name="T8" fmla="*/ 538 w 1232"/>
                  <a:gd name="T9" fmla="*/ 1020 h 1062"/>
                  <a:gd name="T10" fmla="*/ 694 w 1232"/>
                  <a:gd name="T11" fmla="*/ 1020 h 1062"/>
                  <a:gd name="T12" fmla="*/ 1096 w 1232"/>
                  <a:gd name="T13" fmla="*/ 622 h 1062"/>
                  <a:gd name="T14" fmla="*/ 1096 w 1232"/>
                  <a:gd name="T15" fmla="*/ 134 h 1062"/>
                  <a:gd name="T16" fmla="*/ 1044 w 1232"/>
                  <a:gd name="T17" fmla="*/ 570 h 1062"/>
                  <a:gd name="T18" fmla="*/ 642 w 1232"/>
                  <a:gd name="T19" fmla="*/ 968 h 1062"/>
                  <a:gd name="T20" fmla="*/ 590 w 1232"/>
                  <a:gd name="T21" fmla="*/ 968 h 1062"/>
                  <a:gd name="T22" fmla="*/ 188 w 1232"/>
                  <a:gd name="T23" fmla="*/ 570 h 1062"/>
                  <a:gd name="T24" fmla="*/ 188 w 1232"/>
                  <a:gd name="T25" fmla="*/ 185 h 1062"/>
                  <a:gd name="T26" fmla="*/ 567 w 1232"/>
                  <a:gd name="T27" fmla="*/ 177 h 1062"/>
                  <a:gd name="T28" fmla="*/ 616 w 1232"/>
                  <a:gd name="T29" fmla="*/ 221 h 1062"/>
                  <a:gd name="T30" fmla="*/ 665 w 1232"/>
                  <a:gd name="T31" fmla="*/ 177 h 1062"/>
                  <a:gd name="T32" fmla="*/ 1044 w 1232"/>
                  <a:gd name="T33" fmla="*/ 185 h 1062"/>
                  <a:gd name="T34" fmla="*/ 1044 w 1232"/>
                  <a:gd name="T35" fmla="*/ 57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2" h="1062">
                    <a:moveTo>
                      <a:pt x="1096" y="134"/>
                    </a:moveTo>
                    <a:cubicBezTo>
                      <a:pt x="964" y="3"/>
                      <a:pt x="753" y="0"/>
                      <a:pt x="616" y="123"/>
                    </a:cubicBezTo>
                    <a:cubicBezTo>
                      <a:pt x="479" y="0"/>
                      <a:pt x="268" y="3"/>
                      <a:pt x="136" y="134"/>
                    </a:cubicBezTo>
                    <a:cubicBezTo>
                      <a:pt x="0" y="268"/>
                      <a:pt x="0" y="487"/>
                      <a:pt x="136" y="622"/>
                    </a:cubicBezTo>
                    <a:cubicBezTo>
                      <a:pt x="175" y="660"/>
                      <a:pt x="538" y="1020"/>
                      <a:pt x="538" y="1020"/>
                    </a:cubicBezTo>
                    <a:cubicBezTo>
                      <a:pt x="581" y="1062"/>
                      <a:pt x="651" y="1062"/>
                      <a:pt x="694" y="1020"/>
                    </a:cubicBezTo>
                    <a:cubicBezTo>
                      <a:pt x="694" y="1020"/>
                      <a:pt x="1092" y="626"/>
                      <a:pt x="1096" y="622"/>
                    </a:cubicBezTo>
                    <a:cubicBezTo>
                      <a:pt x="1232" y="487"/>
                      <a:pt x="1232" y="268"/>
                      <a:pt x="1096" y="134"/>
                    </a:cubicBezTo>
                    <a:close/>
                    <a:moveTo>
                      <a:pt x="1044" y="570"/>
                    </a:moveTo>
                    <a:cubicBezTo>
                      <a:pt x="642" y="968"/>
                      <a:pt x="642" y="968"/>
                      <a:pt x="642" y="968"/>
                    </a:cubicBezTo>
                    <a:cubicBezTo>
                      <a:pt x="628" y="982"/>
                      <a:pt x="604" y="982"/>
                      <a:pt x="590" y="968"/>
                    </a:cubicBezTo>
                    <a:cubicBezTo>
                      <a:pt x="188" y="570"/>
                      <a:pt x="188" y="570"/>
                      <a:pt x="188" y="570"/>
                    </a:cubicBezTo>
                    <a:cubicBezTo>
                      <a:pt x="81" y="464"/>
                      <a:pt x="81" y="291"/>
                      <a:pt x="188" y="185"/>
                    </a:cubicBezTo>
                    <a:cubicBezTo>
                      <a:pt x="291" y="82"/>
                      <a:pt x="458" y="79"/>
                      <a:pt x="567" y="177"/>
                    </a:cubicBezTo>
                    <a:cubicBezTo>
                      <a:pt x="616" y="221"/>
                      <a:pt x="616" y="221"/>
                      <a:pt x="616" y="221"/>
                    </a:cubicBezTo>
                    <a:cubicBezTo>
                      <a:pt x="665" y="177"/>
                      <a:pt x="665" y="177"/>
                      <a:pt x="665" y="177"/>
                    </a:cubicBezTo>
                    <a:cubicBezTo>
                      <a:pt x="774" y="79"/>
                      <a:pt x="941" y="82"/>
                      <a:pt x="1044" y="185"/>
                    </a:cubicBezTo>
                    <a:cubicBezTo>
                      <a:pt x="1151" y="291"/>
                      <a:pt x="1151" y="464"/>
                      <a:pt x="1044" y="5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35"/>
              <p:cNvSpPr>
                <a:spLocks/>
              </p:cNvSpPr>
              <p:nvPr/>
            </p:nvSpPr>
            <p:spPr bwMode="auto">
              <a:xfrm>
                <a:off x="4629501" y="2024884"/>
                <a:ext cx="64695" cy="64695"/>
              </a:xfrm>
              <a:custGeom>
                <a:avLst/>
                <a:gdLst>
                  <a:gd name="T0" fmla="*/ 154 w 173"/>
                  <a:gd name="T1" fmla="*/ 0 h 173"/>
                  <a:gd name="T2" fmla="*/ 154 w 173"/>
                  <a:gd name="T3" fmla="*/ 0 h 173"/>
                  <a:gd name="T4" fmla="*/ 0 w 173"/>
                  <a:gd name="T5" fmla="*/ 154 h 173"/>
                  <a:gd name="T6" fmla="*/ 0 w 173"/>
                  <a:gd name="T7" fmla="*/ 154 h 173"/>
                  <a:gd name="T8" fmla="*/ 18 w 173"/>
                  <a:gd name="T9" fmla="*/ 173 h 173"/>
                  <a:gd name="T10" fmla="*/ 36 w 173"/>
                  <a:gd name="T11" fmla="*/ 154 h 173"/>
                  <a:gd name="T12" fmla="*/ 36 w 173"/>
                  <a:gd name="T13" fmla="*/ 154 h 173"/>
                  <a:gd name="T14" fmla="*/ 154 w 173"/>
                  <a:gd name="T15" fmla="*/ 36 h 173"/>
                  <a:gd name="T16" fmla="*/ 154 w 173"/>
                  <a:gd name="T17" fmla="*/ 36 h 173"/>
                  <a:gd name="T18" fmla="*/ 173 w 173"/>
                  <a:gd name="T19" fmla="*/ 18 h 173"/>
                  <a:gd name="T20" fmla="*/ 154 w 173"/>
                  <a:gd name="T2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73"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5"/>
                      <a:pt x="8" y="173"/>
                      <a:pt x="18" y="173"/>
                    </a:cubicBezTo>
                    <a:cubicBezTo>
                      <a:pt x="28" y="173"/>
                      <a:pt x="36" y="165"/>
                      <a:pt x="36" y="154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6" y="89"/>
                      <a:pt x="89" y="36"/>
                      <a:pt x="154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65" y="36"/>
                      <a:pt x="173" y="28"/>
                      <a:pt x="173" y="18"/>
                    </a:cubicBezTo>
                    <a:cubicBezTo>
                      <a:pt x="173" y="8"/>
                      <a:pt x="165" y="0"/>
                      <a:pt x="1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778493" y="3065381"/>
            <a:ext cx="1973675" cy="3792619"/>
            <a:chOff x="5037990" y="3065380"/>
            <a:chExt cx="2631567" cy="3792619"/>
          </a:xfrm>
        </p:grpSpPr>
        <p:grpSp>
          <p:nvGrpSpPr>
            <p:cNvPr id="23" name="Group 22"/>
            <p:cNvGrpSpPr/>
            <p:nvPr/>
          </p:nvGrpSpPr>
          <p:grpSpPr>
            <a:xfrm>
              <a:off x="5037990" y="3065380"/>
              <a:ext cx="2631567" cy="3792619"/>
              <a:chOff x="5037990" y="3065380"/>
              <a:chExt cx="2631567" cy="3792619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037990" y="3065380"/>
                <a:ext cx="1315783" cy="2625955"/>
              </a:xfrm>
              <a:custGeom>
                <a:avLst/>
                <a:gdLst>
                  <a:gd name="T0" fmla="*/ 225 w 396"/>
                  <a:gd name="T1" fmla="*/ 576 h 790"/>
                  <a:gd name="T2" fmla="*/ 390 w 396"/>
                  <a:gd name="T3" fmla="*/ 676 h 790"/>
                  <a:gd name="T4" fmla="*/ 396 w 396"/>
                  <a:gd name="T5" fmla="*/ 640 h 790"/>
                  <a:gd name="T6" fmla="*/ 396 w 396"/>
                  <a:gd name="T7" fmla="*/ 618 h 790"/>
                  <a:gd name="T8" fmla="*/ 326 w 396"/>
                  <a:gd name="T9" fmla="*/ 394 h 790"/>
                  <a:gd name="T10" fmla="*/ 396 w 396"/>
                  <a:gd name="T11" fmla="*/ 485 h 790"/>
                  <a:gd name="T12" fmla="*/ 396 w 396"/>
                  <a:gd name="T13" fmla="*/ 0 h 790"/>
                  <a:gd name="T14" fmla="*/ 2 w 396"/>
                  <a:gd name="T15" fmla="*/ 361 h 790"/>
                  <a:gd name="T16" fmla="*/ 0 w 396"/>
                  <a:gd name="T17" fmla="*/ 396 h 790"/>
                  <a:gd name="T18" fmla="*/ 214 w 396"/>
                  <a:gd name="T19" fmla="*/ 748 h 790"/>
                  <a:gd name="T20" fmla="*/ 354 w 396"/>
                  <a:gd name="T21" fmla="*/ 790 h 790"/>
                  <a:gd name="T22" fmla="*/ 225 w 396"/>
                  <a:gd name="T23" fmla="*/ 576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6" h="790">
                    <a:moveTo>
                      <a:pt x="225" y="576"/>
                    </a:moveTo>
                    <a:cubicBezTo>
                      <a:pt x="359" y="528"/>
                      <a:pt x="390" y="676"/>
                      <a:pt x="390" y="676"/>
                    </a:cubicBezTo>
                    <a:cubicBezTo>
                      <a:pt x="393" y="665"/>
                      <a:pt x="396" y="653"/>
                      <a:pt x="396" y="640"/>
                    </a:cubicBezTo>
                    <a:cubicBezTo>
                      <a:pt x="396" y="618"/>
                      <a:pt x="396" y="618"/>
                      <a:pt x="396" y="618"/>
                    </a:cubicBezTo>
                    <a:cubicBezTo>
                      <a:pt x="384" y="519"/>
                      <a:pt x="326" y="394"/>
                      <a:pt x="326" y="394"/>
                    </a:cubicBezTo>
                    <a:cubicBezTo>
                      <a:pt x="357" y="421"/>
                      <a:pt x="376" y="453"/>
                      <a:pt x="396" y="485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180" y="0"/>
                      <a:pt x="20" y="159"/>
                      <a:pt x="2" y="361"/>
                    </a:cubicBezTo>
                    <a:cubicBezTo>
                      <a:pt x="1" y="372"/>
                      <a:pt x="0" y="384"/>
                      <a:pt x="0" y="396"/>
                    </a:cubicBezTo>
                    <a:cubicBezTo>
                      <a:pt x="0" y="549"/>
                      <a:pt x="87" y="682"/>
                      <a:pt x="214" y="748"/>
                    </a:cubicBezTo>
                    <a:cubicBezTo>
                      <a:pt x="257" y="770"/>
                      <a:pt x="304" y="785"/>
                      <a:pt x="354" y="790"/>
                    </a:cubicBezTo>
                    <a:cubicBezTo>
                      <a:pt x="360" y="556"/>
                      <a:pt x="225" y="576"/>
                      <a:pt x="225" y="57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353774" y="3065380"/>
                <a:ext cx="1315783" cy="2602109"/>
              </a:xfrm>
              <a:custGeom>
                <a:avLst/>
                <a:gdLst>
                  <a:gd name="T0" fmla="*/ 375 w 396"/>
                  <a:gd name="T1" fmla="*/ 524 h 783"/>
                  <a:gd name="T2" fmla="*/ 396 w 396"/>
                  <a:gd name="T3" fmla="*/ 396 h 783"/>
                  <a:gd name="T4" fmla="*/ 0 w 396"/>
                  <a:gd name="T5" fmla="*/ 0 h 783"/>
                  <a:gd name="T6" fmla="*/ 0 w 396"/>
                  <a:gd name="T7" fmla="*/ 485 h 783"/>
                  <a:gd name="T8" fmla="*/ 45 w 396"/>
                  <a:gd name="T9" fmla="*/ 680 h 783"/>
                  <a:gd name="T10" fmla="*/ 181 w 396"/>
                  <a:gd name="T11" fmla="*/ 568 h 783"/>
                  <a:gd name="T12" fmla="*/ 83 w 396"/>
                  <a:gd name="T13" fmla="*/ 783 h 783"/>
                  <a:gd name="T14" fmla="*/ 166 w 396"/>
                  <a:gd name="T15" fmla="*/ 756 h 783"/>
                  <a:gd name="T16" fmla="*/ 375 w 396"/>
                  <a:gd name="T17" fmla="*/ 524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783">
                    <a:moveTo>
                      <a:pt x="375" y="524"/>
                    </a:moveTo>
                    <a:cubicBezTo>
                      <a:pt x="388" y="484"/>
                      <a:pt x="396" y="441"/>
                      <a:pt x="396" y="396"/>
                    </a:cubicBezTo>
                    <a:cubicBezTo>
                      <a:pt x="396" y="178"/>
                      <a:pt x="212" y="0"/>
                      <a:pt x="0" y="0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44" y="580"/>
                      <a:pt x="45" y="680"/>
                      <a:pt x="45" y="680"/>
                    </a:cubicBezTo>
                    <a:cubicBezTo>
                      <a:pt x="99" y="552"/>
                      <a:pt x="181" y="568"/>
                      <a:pt x="181" y="568"/>
                    </a:cubicBezTo>
                    <a:cubicBezTo>
                      <a:pt x="113" y="603"/>
                      <a:pt x="87" y="688"/>
                      <a:pt x="83" y="783"/>
                    </a:cubicBezTo>
                    <a:cubicBezTo>
                      <a:pt x="112" y="777"/>
                      <a:pt x="139" y="768"/>
                      <a:pt x="166" y="756"/>
                    </a:cubicBezTo>
                    <a:cubicBezTo>
                      <a:pt x="264" y="711"/>
                      <a:pt x="340" y="627"/>
                      <a:pt x="375" y="5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5785659" y="4375552"/>
                <a:ext cx="1168494" cy="2482447"/>
              </a:xfrm>
              <a:custGeom>
                <a:avLst/>
                <a:gdLst>
                  <a:gd name="connsiteX0" fmla="*/ 379435 w 1322387"/>
                  <a:gd name="connsiteY0" fmla="*/ 0 h 2809391"/>
                  <a:gd name="connsiteX1" fmla="*/ 642410 w 1322387"/>
                  <a:gd name="connsiteY1" fmla="*/ 342206 h 2809391"/>
                  <a:gd name="connsiteX2" fmla="*/ 811465 w 1322387"/>
                  <a:gd name="connsiteY2" fmla="*/ 1075504 h 2809391"/>
                  <a:gd name="connsiteX3" fmla="*/ 1322387 w 1322387"/>
                  <a:gd name="connsiteY3" fmla="*/ 654328 h 2809391"/>
                  <a:gd name="connsiteX4" fmla="*/ 954223 w 1322387"/>
                  <a:gd name="connsiteY4" fmla="*/ 1462836 h 2809391"/>
                  <a:gd name="connsiteX5" fmla="*/ 1114769 w 1322387"/>
                  <a:gd name="connsiteY5" fmla="*/ 2755257 h 2809391"/>
                  <a:gd name="connsiteX6" fmla="*/ 1128624 w 1322387"/>
                  <a:gd name="connsiteY6" fmla="*/ 2809391 h 2809391"/>
                  <a:gd name="connsiteX7" fmla="*/ 216621 w 1322387"/>
                  <a:gd name="connsiteY7" fmla="*/ 2809391 h 2809391"/>
                  <a:gd name="connsiteX8" fmla="*/ 250824 w 1322387"/>
                  <a:gd name="connsiteY8" fmla="*/ 2700453 h 2809391"/>
                  <a:gd name="connsiteX9" fmla="*/ 484625 w 1322387"/>
                  <a:gd name="connsiteY9" fmla="*/ 1489160 h 2809391"/>
                  <a:gd name="connsiteX10" fmla="*/ 0 w 1322387"/>
                  <a:gd name="connsiteY10" fmla="*/ 684412 h 2809391"/>
                  <a:gd name="connsiteX11" fmla="*/ 619869 w 1322387"/>
                  <a:gd name="connsiteY11" fmla="*/ 1060462 h 2809391"/>
                  <a:gd name="connsiteX12" fmla="*/ 642410 w 1322387"/>
                  <a:gd name="connsiteY12" fmla="*/ 925084 h 2809391"/>
                  <a:gd name="connsiteX13" fmla="*/ 642410 w 1322387"/>
                  <a:gd name="connsiteY13" fmla="*/ 842353 h 2809391"/>
                  <a:gd name="connsiteX14" fmla="*/ 379435 w 1322387"/>
                  <a:gd name="connsiteY14" fmla="*/ 0 h 280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2387" h="2809391">
                    <a:moveTo>
                      <a:pt x="379435" y="0"/>
                    </a:moveTo>
                    <a:cubicBezTo>
                      <a:pt x="495895" y="101534"/>
                      <a:pt x="578545" y="221870"/>
                      <a:pt x="642410" y="342206"/>
                    </a:cubicBezTo>
                    <a:cubicBezTo>
                      <a:pt x="830249" y="699454"/>
                      <a:pt x="811465" y="1075504"/>
                      <a:pt x="811465" y="1075504"/>
                    </a:cubicBezTo>
                    <a:cubicBezTo>
                      <a:pt x="1014331" y="594160"/>
                      <a:pt x="1322387" y="654328"/>
                      <a:pt x="1322387" y="654328"/>
                    </a:cubicBezTo>
                    <a:cubicBezTo>
                      <a:pt x="1066926" y="785946"/>
                      <a:pt x="969250" y="1105588"/>
                      <a:pt x="954223" y="1462836"/>
                    </a:cubicBezTo>
                    <a:cubicBezTo>
                      <a:pt x="930978" y="1930784"/>
                      <a:pt x="1042684" y="2466274"/>
                      <a:pt x="1114769" y="2755257"/>
                    </a:cubicBezTo>
                    <a:lnTo>
                      <a:pt x="1128624" y="2809391"/>
                    </a:lnTo>
                    <a:lnTo>
                      <a:pt x="216621" y="2809391"/>
                    </a:lnTo>
                    <a:lnTo>
                      <a:pt x="250824" y="2700453"/>
                    </a:lnTo>
                    <a:cubicBezTo>
                      <a:pt x="410252" y="2169047"/>
                      <a:pt x="474764" y="1778718"/>
                      <a:pt x="484625" y="1489160"/>
                    </a:cubicBezTo>
                    <a:cubicBezTo>
                      <a:pt x="507166" y="609202"/>
                      <a:pt x="0" y="684412"/>
                      <a:pt x="0" y="684412"/>
                    </a:cubicBezTo>
                    <a:cubicBezTo>
                      <a:pt x="503409" y="503908"/>
                      <a:pt x="619869" y="1060462"/>
                      <a:pt x="619869" y="1060462"/>
                    </a:cubicBezTo>
                    <a:cubicBezTo>
                      <a:pt x="631139" y="1019097"/>
                      <a:pt x="638653" y="973971"/>
                      <a:pt x="642410" y="925084"/>
                    </a:cubicBezTo>
                    <a:cubicBezTo>
                      <a:pt x="642410" y="898761"/>
                      <a:pt x="642410" y="872437"/>
                      <a:pt x="642410" y="842353"/>
                    </a:cubicBezTo>
                    <a:cubicBezTo>
                      <a:pt x="623626" y="470063"/>
                      <a:pt x="379435" y="0"/>
                      <a:pt x="379435" y="0"/>
                    </a:cubicBezTo>
                    <a:close/>
                  </a:path>
                </a:pathLst>
              </a:custGeom>
              <a:solidFill>
                <a:srgbClr val="372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261649" y="6291601"/>
              <a:ext cx="302539" cy="439611"/>
              <a:chOff x="7230387" y="1875646"/>
              <a:chExt cx="344442" cy="500499"/>
            </a:xfrm>
          </p:grpSpPr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7230387" y="1875646"/>
                <a:ext cx="344442" cy="500499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40"/>
              <p:cNvSpPr>
                <a:spLocks/>
              </p:cNvSpPr>
              <p:nvPr/>
            </p:nvSpPr>
            <p:spPr bwMode="auto">
              <a:xfrm>
                <a:off x="7308805" y="1953934"/>
                <a:ext cx="101398" cy="101398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700052" y="3065381"/>
            <a:ext cx="1973675" cy="3792619"/>
            <a:chOff x="8933403" y="3065380"/>
            <a:chExt cx="2631566" cy="3792619"/>
          </a:xfrm>
        </p:grpSpPr>
        <p:grpSp>
          <p:nvGrpSpPr>
            <p:cNvPr id="26" name="Group 25"/>
            <p:cNvGrpSpPr/>
            <p:nvPr/>
          </p:nvGrpSpPr>
          <p:grpSpPr>
            <a:xfrm>
              <a:off x="8933403" y="3065380"/>
              <a:ext cx="2631566" cy="3792619"/>
              <a:chOff x="8933403" y="3065380"/>
              <a:chExt cx="2631566" cy="3792619"/>
            </a:xfrm>
          </p:grpSpPr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8933403" y="3065380"/>
                <a:ext cx="1315783" cy="2625955"/>
              </a:xfrm>
              <a:custGeom>
                <a:avLst/>
                <a:gdLst>
                  <a:gd name="T0" fmla="*/ 225 w 396"/>
                  <a:gd name="T1" fmla="*/ 576 h 790"/>
                  <a:gd name="T2" fmla="*/ 390 w 396"/>
                  <a:gd name="T3" fmla="*/ 676 h 790"/>
                  <a:gd name="T4" fmla="*/ 396 w 396"/>
                  <a:gd name="T5" fmla="*/ 640 h 790"/>
                  <a:gd name="T6" fmla="*/ 396 w 396"/>
                  <a:gd name="T7" fmla="*/ 618 h 790"/>
                  <a:gd name="T8" fmla="*/ 326 w 396"/>
                  <a:gd name="T9" fmla="*/ 394 h 790"/>
                  <a:gd name="T10" fmla="*/ 396 w 396"/>
                  <a:gd name="T11" fmla="*/ 485 h 790"/>
                  <a:gd name="T12" fmla="*/ 396 w 396"/>
                  <a:gd name="T13" fmla="*/ 0 h 790"/>
                  <a:gd name="T14" fmla="*/ 2 w 396"/>
                  <a:gd name="T15" fmla="*/ 361 h 790"/>
                  <a:gd name="T16" fmla="*/ 0 w 396"/>
                  <a:gd name="T17" fmla="*/ 396 h 790"/>
                  <a:gd name="T18" fmla="*/ 214 w 396"/>
                  <a:gd name="T19" fmla="*/ 748 h 790"/>
                  <a:gd name="T20" fmla="*/ 354 w 396"/>
                  <a:gd name="T21" fmla="*/ 790 h 790"/>
                  <a:gd name="T22" fmla="*/ 225 w 396"/>
                  <a:gd name="T23" fmla="*/ 576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6" h="790">
                    <a:moveTo>
                      <a:pt x="225" y="576"/>
                    </a:moveTo>
                    <a:cubicBezTo>
                      <a:pt x="359" y="528"/>
                      <a:pt x="390" y="676"/>
                      <a:pt x="390" y="676"/>
                    </a:cubicBezTo>
                    <a:cubicBezTo>
                      <a:pt x="393" y="665"/>
                      <a:pt x="396" y="653"/>
                      <a:pt x="396" y="640"/>
                    </a:cubicBezTo>
                    <a:cubicBezTo>
                      <a:pt x="396" y="618"/>
                      <a:pt x="396" y="618"/>
                      <a:pt x="396" y="618"/>
                    </a:cubicBezTo>
                    <a:cubicBezTo>
                      <a:pt x="384" y="519"/>
                      <a:pt x="326" y="394"/>
                      <a:pt x="326" y="394"/>
                    </a:cubicBezTo>
                    <a:cubicBezTo>
                      <a:pt x="357" y="421"/>
                      <a:pt x="376" y="453"/>
                      <a:pt x="396" y="485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180" y="0"/>
                      <a:pt x="20" y="159"/>
                      <a:pt x="2" y="361"/>
                    </a:cubicBezTo>
                    <a:cubicBezTo>
                      <a:pt x="1" y="372"/>
                      <a:pt x="0" y="384"/>
                      <a:pt x="0" y="396"/>
                    </a:cubicBezTo>
                    <a:cubicBezTo>
                      <a:pt x="0" y="549"/>
                      <a:pt x="87" y="682"/>
                      <a:pt x="214" y="748"/>
                    </a:cubicBezTo>
                    <a:cubicBezTo>
                      <a:pt x="257" y="770"/>
                      <a:pt x="304" y="785"/>
                      <a:pt x="354" y="790"/>
                    </a:cubicBezTo>
                    <a:cubicBezTo>
                      <a:pt x="360" y="556"/>
                      <a:pt x="225" y="576"/>
                      <a:pt x="225" y="5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0249186" y="3065380"/>
                <a:ext cx="1315783" cy="2602109"/>
              </a:xfrm>
              <a:custGeom>
                <a:avLst/>
                <a:gdLst>
                  <a:gd name="T0" fmla="*/ 375 w 396"/>
                  <a:gd name="T1" fmla="*/ 524 h 783"/>
                  <a:gd name="T2" fmla="*/ 396 w 396"/>
                  <a:gd name="T3" fmla="*/ 396 h 783"/>
                  <a:gd name="T4" fmla="*/ 0 w 396"/>
                  <a:gd name="T5" fmla="*/ 0 h 783"/>
                  <a:gd name="T6" fmla="*/ 0 w 396"/>
                  <a:gd name="T7" fmla="*/ 485 h 783"/>
                  <a:gd name="T8" fmla="*/ 45 w 396"/>
                  <a:gd name="T9" fmla="*/ 680 h 783"/>
                  <a:gd name="T10" fmla="*/ 181 w 396"/>
                  <a:gd name="T11" fmla="*/ 568 h 783"/>
                  <a:gd name="T12" fmla="*/ 83 w 396"/>
                  <a:gd name="T13" fmla="*/ 783 h 783"/>
                  <a:gd name="T14" fmla="*/ 166 w 396"/>
                  <a:gd name="T15" fmla="*/ 756 h 783"/>
                  <a:gd name="T16" fmla="*/ 375 w 396"/>
                  <a:gd name="T17" fmla="*/ 524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783">
                    <a:moveTo>
                      <a:pt x="375" y="524"/>
                    </a:moveTo>
                    <a:cubicBezTo>
                      <a:pt x="388" y="484"/>
                      <a:pt x="396" y="441"/>
                      <a:pt x="396" y="396"/>
                    </a:cubicBezTo>
                    <a:cubicBezTo>
                      <a:pt x="396" y="178"/>
                      <a:pt x="212" y="0"/>
                      <a:pt x="0" y="0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44" y="580"/>
                      <a:pt x="45" y="680"/>
                      <a:pt x="45" y="680"/>
                    </a:cubicBezTo>
                    <a:cubicBezTo>
                      <a:pt x="99" y="552"/>
                      <a:pt x="181" y="568"/>
                      <a:pt x="181" y="568"/>
                    </a:cubicBezTo>
                    <a:cubicBezTo>
                      <a:pt x="113" y="603"/>
                      <a:pt x="87" y="688"/>
                      <a:pt x="83" y="783"/>
                    </a:cubicBezTo>
                    <a:cubicBezTo>
                      <a:pt x="112" y="777"/>
                      <a:pt x="139" y="768"/>
                      <a:pt x="166" y="756"/>
                    </a:cubicBezTo>
                    <a:cubicBezTo>
                      <a:pt x="264" y="711"/>
                      <a:pt x="340" y="627"/>
                      <a:pt x="375" y="5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681071" y="4375552"/>
                <a:ext cx="1168494" cy="2482447"/>
              </a:xfrm>
              <a:custGeom>
                <a:avLst/>
                <a:gdLst>
                  <a:gd name="connsiteX0" fmla="*/ 379435 w 1322387"/>
                  <a:gd name="connsiteY0" fmla="*/ 0 h 2809391"/>
                  <a:gd name="connsiteX1" fmla="*/ 642410 w 1322387"/>
                  <a:gd name="connsiteY1" fmla="*/ 342206 h 2809391"/>
                  <a:gd name="connsiteX2" fmla="*/ 811465 w 1322387"/>
                  <a:gd name="connsiteY2" fmla="*/ 1075504 h 2809391"/>
                  <a:gd name="connsiteX3" fmla="*/ 1322387 w 1322387"/>
                  <a:gd name="connsiteY3" fmla="*/ 654328 h 2809391"/>
                  <a:gd name="connsiteX4" fmla="*/ 954223 w 1322387"/>
                  <a:gd name="connsiteY4" fmla="*/ 1462836 h 2809391"/>
                  <a:gd name="connsiteX5" fmla="*/ 1114769 w 1322387"/>
                  <a:gd name="connsiteY5" fmla="*/ 2755257 h 2809391"/>
                  <a:gd name="connsiteX6" fmla="*/ 1128624 w 1322387"/>
                  <a:gd name="connsiteY6" fmla="*/ 2809391 h 2809391"/>
                  <a:gd name="connsiteX7" fmla="*/ 216621 w 1322387"/>
                  <a:gd name="connsiteY7" fmla="*/ 2809391 h 2809391"/>
                  <a:gd name="connsiteX8" fmla="*/ 250824 w 1322387"/>
                  <a:gd name="connsiteY8" fmla="*/ 2700453 h 2809391"/>
                  <a:gd name="connsiteX9" fmla="*/ 484625 w 1322387"/>
                  <a:gd name="connsiteY9" fmla="*/ 1489160 h 2809391"/>
                  <a:gd name="connsiteX10" fmla="*/ 0 w 1322387"/>
                  <a:gd name="connsiteY10" fmla="*/ 684412 h 2809391"/>
                  <a:gd name="connsiteX11" fmla="*/ 619869 w 1322387"/>
                  <a:gd name="connsiteY11" fmla="*/ 1060462 h 2809391"/>
                  <a:gd name="connsiteX12" fmla="*/ 642410 w 1322387"/>
                  <a:gd name="connsiteY12" fmla="*/ 925084 h 2809391"/>
                  <a:gd name="connsiteX13" fmla="*/ 642410 w 1322387"/>
                  <a:gd name="connsiteY13" fmla="*/ 842353 h 2809391"/>
                  <a:gd name="connsiteX14" fmla="*/ 379435 w 1322387"/>
                  <a:gd name="connsiteY14" fmla="*/ 0 h 280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2387" h="2809391">
                    <a:moveTo>
                      <a:pt x="379435" y="0"/>
                    </a:moveTo>
                    <a:cubicBezTo>
                      <a:pt x="495895" y="101534"/>
                      <a:pt x="578545" y="221870"/>
                      <a:pt x="642410" y="342206"/>
                    </a:cubicBezTo>
                    <a:cubicBezTo>
                      <a:pt x="830249" y="699454"/>
                      <a:pt x="811465" y="1075504"/>
                      <a:pt x="811465" y="1075504"/>
                    </a:cubicBezTo>
                    <a:cubicBezTo>
                      <a:pt x="1014331" y="594160"/>
                      <a:pt x="1322387" y="654328"/>
                      <a:pt x="1322387" y="654328"/>
                    </a:cubicBezTo>
                    <a:cubicBezTo>
                      <a:pt x="1066926" y="785946"/>
                      <a:pt x="969250" y="1105588"/>
                      <a:pt x="954223" y="1462836"/>
                    </a:cubicBezTo>
                    <a:cubicBezTo>
                      <a:pt x="930978" y="1930784"/>
                      <a:pt x="1042684" y="2466274"/>
                      <a:pt x="1114769" y="2755257"/>
                    </a:cubicBezTo>
                    <a:lnTo>
                      <a:pt x="1128624" y="2809391"/>
                    </a:lnTo>
                    <a:lnTo>
                      <a:pt x="216621" y="2809391"/>
                    </a:lnTo>
                    <a:lnTo>
                      <a:pt x="250824" y="2700453"/>
                    </a:lnTo>
                    <a:cubicBezTo>
                      <a:pt x="410252" y="2169047"/>
                      <a:pt x="474764" y="1778718"/>
                      <a:pt x="484625" y="1489160"/>
                    </a:cubicBezTo>
                    <a:cubicBezTo>
                      <a:pt x="507166" y="609202"/>
                      <a:pt x="0" y="684412"/>
                      <a:pt x="0" y="684412"/>
                    </a:cubicBezTo>
                    <a:cubicBezTo>
                      <a:pt x="503409" y="503908"/>
                      <a:pt x="619869" y="1060462"/>
                      <a:pt x="619869" y="1060462"/>
                    </a:cubicBezTo>
                    <a:cubicBezTo>
                      <a:pt x="631139" y="1019097"/>
                      <a:pt x="638653" y="973971"/>
                      <a:pt x="642410" y="925084"/>
                    </a:cubicBezTo>
                    <a:cubicBezTo>
                      <a:pt x="642410" y="898761"/>
                      <a:pt x="642410" y="872437"/>
                      <a:pt x="642410" y="842353"/>
                    </a:cubicBezTo>
                    <a:cubicBezTo>
                      <a:pt x="623626" y="470063"/>
                      <a:pt x="379435" y="0"/>
                      <a:pt x="379435" y="0"/>
                    </a:cubicBezTo>
                    <a:close/>
                  </a:path>
                </a:pathLst>
              </a:custGeom>
              <a:solidFill>
                <a:srgbClr val="372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0085995" y="6347858"/>
              <a:ext cx="396745" cy="394996"/>
              <a:chOff x="-365126" y="-2462213"/>
              <a:chExt cx="4321176" cy="4302126"/>
            </a:xfrm>
            <a:solidFill>
              <a:schemeClr val="bg1"/>
            </a:solidFill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-365126" y="-2058988"/>
                <a:ext cx="3937000" cy="3898901"/>
              </a:xfrm>
              <a:custGeom>
                <a:avLst/>
                <a:gdLst>
                  <a:gd name="T0" fmla="*/ 744 w 1047"/>
                  <a:gd name="T1" fmla="*/ 26 h 1037"/>
                  <a:gd name="T2" fmla="*/ 681 w 1047"/>
                  <a:gd name="T3" fmla="*/ 0 h 1037"/>
                  <a:gd name="T4" fmla="*/ 618 w 1047"/>
                  <a:gd name="T5" fmla="*/ 26 h 1037"/>
                  <a:gd name="T6" fmla="*/ 568 w 1047"/>
                  <a:gd name="T7" fmla="*/ 77 h 1037"/>
                  <a:gd name="T8" fmla="*/ 541 w 1047"/>
                  <a:gd name="T9" fmla="*/ 140 h 1037"/>
                  <a:gd name="T10" fmla="*/ 555 w 1047"/>
                  <a:gd name="T11" fmla="*/ 187 h 1037"/>
                  <a:gd name="T12" fmla="*/ 69 w 1047"/>
                  <a:gd name="T13" fmla="*/ 382 h 1037"/>
                  <a:gd name="T14" fmla="*/ 7 w 1047"/>
                  <a:gd name="T15" fmla="*/ 460 h 1037"/>
                  <a:gd name="T16" fmla="*/ 37 w 1047"/>
                  <a:gd name="T17" fmla="*/ 556 h 1037"/>
                  <a:gd name="T18" fmla="*/ 491 w 1047"/>
                  <a:gd name="T19" fmla="*/ 1006 h 1037"/>
                  <a:gd name="T20" fmla="*/ 565 w 1047"/>
                  <a:gd name="T21" fmla="*/ 1037 h 1037"/>
                  <a:gd name="T22" fmla="*/ 567 w 1047"/>
                  <a:gd name="T23" fmla="*/ 1037 h 1037"/>
                  <a:gd name="T24" fmla="*/ 589 w 1047"/>
                  <a:gd name="T25" fmla="*/ 1035 h 1037"/>
                  <a:gd name="T26" fmla="*/ 667 w 1047"/>
                  <a:gd name="T27" fmla="*/ 969 h 1037"/>
                  <a:gd name="T28" fmla="*/ 858 w 1047"/>
                  <a:gd name="T29" fmla="*/ 491 h 1037"/>
                  <a:gd name="T30" fmla="*/ 907 w 1047"/>
                  <a:gd name="T31" fmla="*/ 506 h 1037"/>
                  <a:gd name="T32" fmla="*/ 970 w 1047"/>
                  <a:gd name="T33" fmla="*/ 480 h 1037"/>
                  <a:gd name="T34" fmla="*/ 1020 w 1047"/>
                  <a:gd name="T35" fmla="*/ 429 h 1037"/>
                  <a:gd name="T36" fmla="*/ 1047 w 1047"/>
                  <a:gd name="T37" fmla="*/ 366 h 1037"/>
                  <a:gd name="T38" fmla="*/ 1021 w 1047"/>
                  <a:gd name="T39" fmla="*/ 303 h 1037"/>
                  <a:gd name="T40" fmla="*/ 744 w 1047"/>
                  <a:gd name="T41" fmla="*/ 26 h 1037"/>
                  <a:gd name="T42" fmla="*/ 601 w 1047"/>
                  <a:gd name="T43" fmla="*/ 943 h 1037"/>
                  <a:gd name="T44" fmla="*/ 575 w 1047"/>
                  <a:gd name="T45" fmla="*/ 965 h 1037"/>
                  <a:gd name="T46" fmla="*/ 566 w 1047"/>
                  <a:gd name="T47" fmla="*/ 966 h 1037"/>
                  <a:gd name="T48" fmla="*/ 542 w 1047"/>
                  <a:gd name="T49" fmla="*/ 955 h 1037"/>
                  <a:gd name="T50" fmla="*/ 87 w 1047"/>
                  <a:gd name="T51" fmla="*/ 505 h 1037"/>
                  <a:gd name="T52" fmla="*/ 77 w 1047"/>
                  <a:gd name="T53" fmla="*/ 473 h 1037"/>
                  <a:gd name="T54" fmla="*/ 98 w 1047"/>
                  <a:gd name="T55" fmla="*/ 447 h 1037"/>
                  <a:gd name="T56" fmla="*/ 320 w 1047"/>
                  <a:gd name="T57" fmla="*/ 358 h 1037"/>
                  <a:gd name="T58" fmla="*/ 770 w 1047"/>
                  <a:gd name="T59" fmla="*/ 520 h 1037"/>
                  <a:gd name="T60" fmla="*/ 601 w 1047"/>
                  <a:gd name="T61" fmla="*/ 943 h 1037"/>
                  <a:gd name="T62" fmla="*/ 970 w 1047"/>
                  <a:gd name="T63" fmla="*/ 378 h 1037"/>
                  <a:gd name="T64" fmla="*/ 919 w 1047"/>
                  <a:gd name="T65" fmla="*/ 429 h 1037"/>
                  <a:gd name="T66" fmla="*/ 894 w 1047"/>
                  <a:gd name="T67" fmla="*/ 429 h 1037"/>
                  <a:gd name="T68" fmla="*/ 831 w 1047"/>
                  <a:gd name="T69" fmla="*/ 366 h 1037"/>
                  <a:gd name="T70" fmla="*/ 780 w 1047"/>
                  <a:gd name="T71" fmla="*/ 494 h 1037"/>
                  <a:gd name="T72" fmla="*/ 784 w 1047"/>
                  <a:gd name="T73" fmla="*/ 483 h 1037"/>
                  <a:gd name="T74" fmla="*/ 468 w 1047"/>
                  <a:gd name="T75" fmla="*/ 350 h 1037"/>
                  <a:gd name="T76" fmla="*/ 376 w 1047"/>
                  <a:gd name="T77" fmla="*/ 336 h 1037"/>
                  <a:gd name="T78" fmla="*/ 679 w 1047"/>
                  <a:gd name="T79" fmla="*/ 214 h 1037"/>
                  <a:gd name="T80" fmla="*/ 618 w 1047"/>
                  <a:gd name="T81" fmla="*/ 153 h 1037"/>
                  <a:gd name="T82" fmla="*/ 618 w 1047"/>
                  <a:gd name="T83" fmla="*/ 128 h 1037"/>
                  <a:gd name="T84" fmla="*/ 669 w 1047"/>
                  <a:gd name="T85" fmla="*/ 77 h 1037"/>
                  <a:gd name="T86" fmla="*/ 694 w 1047"/>
                  <a:gd name="T87" fmla="*/ 77 h 1037"/>
                  <a:gd name="T88" fmla="*/ 970 w 1047"/>
                  <a:gd name="T89" fmla="*/ 353 h 1037"/>
                  <a:gd name="T90" fmla="*/ 970 w 1047"/>
                  <a:gd name="T91" fmla="*/ 378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47" h="1037">
                    <a:moveTo>
                      <a:pt x="744" y="26"/>
                    </a:moveTo>
                    <a:cubicBezTo>
                      <a:pt x="727" y="10"/>
                      <a:pt x="705" y="0"/>
                      <a:pt x="681" y="0"/>
                    </a:cubicBezTo>
                    <a:cubicBezTo>
                      <a:pt x="657" y="0"/>
                      <a:pt x="635" y="10"/>
                      <a:pt x="618" y="26"/>
                    </a:cubicBezTo>
                    <a:cubicBezTo>
                      <a:pt x="568" y="77"/>
                      <a:pt x="568" y="77"/>
                      <a:pt x="568" y="77"/>
                    </a:cubicBezTo>
                    <a:cubicBezTo>
                      <a:pt x="551" y="94"/>
                      <a:pt x="541" y="116"/>
                      <a:pt x="541" y="140"/>
                    </a:cubicBezTo>
                    <a:cubicBezTo>
                      <a:pt x="541" y="157"/>
                      <a:pt x="546" y="173"/>
                      <a:pt x="555" y="187"/>
                    </a:cubicBezTo>
                    <a:cubicBezTo>
                      <a:pt x="69" y="382"/>
                      <a:pt x="69" y="382"/>
                      <a:pt x="69" y="382"/>
                    </a:cubicBezTo>
                    <a:cubicBezTo>
                      <a:pt x="37" y="396"/>
                      <a:pt x="13" y="425"/>
                      <a:pt x="7" y="460"/>
                    </a:cubicBezTo>
                    <a:cubicBezTo>
                      <a:pt x="0" y="495"/>
                      <a:pt x="11" y="531"/>
                      <a:pt x="37" y="556"/>
                    </a:cubicBezTo>
                    <a:cubicBezTo>
                      <a:pt x="491" y="1006"/>
                      <a:pt x="491" y="1006"/>
                      <a:pt x="491" y="1006"/>
                    </a:cubicBezTo>
                    <a:cubicBezTo>
                      <a:pt x="511" y="1025"/>
                      <a:pt x="537" y="1036"/>
                      <a:pt x="565" y="1037"/>
                    </a:cubicBezTo>
                    <a:cubicBezTo>
                      <a:pt x="565" y="1037"/>
                      <a:pt x="567" y="1037"/>
                      <a:pt x="567" y="1037"/>
                    </a:cubicBezTo>
                    <a:cubicBezTo>
                      <a:pt x="575" y="1037"/>
                      <a:pt x="582" y="1036"/>
                      <a:pt x="589" y="1035"/>
                    </a:cubicBezTo>
                    <a:cubicBezTo>
                      <a:pt x="625" y="1027"/>
                      <a:pt x="654" y="1003"/>
                      <a:pt x="667" y="969"/>
                    </a:cubicBezTo>
                    <a:cubicBezTo>
                      <a:pt x="858" y="491"/>
                      <a:pt x="858" y="491"/>
                      <a:pt x="858" y="491"/>
                    </a:cubicBezTo>
                    <a:cubicBezTo>
                      <a:pt x="872" y="501"/>
                      <a:pt x="889" y="506"/>
                      <a:pt x="907" y="506"/>
                    </a:cubicBezTo>
                    <a:cubicBezTo>
                      <a:pt x="931" y="506"/>
                      <a:pt x="953" y="496"/>
                      <a:pt x="970" y="480"/>
                    </a:cubicBezTo>
                    <a:cubicBezTo>
                      <a:pt x="1020" y="429"/>
                      <a:pt x="1020" y="429"/>
                      <a:pt x="1020" y="429"/>
                    </a:cubicBezTo>
                    <a:cubicBezTo>
                      <a:pt x="1037" y="412"/>
                      <a:pt x="1047" y="390"/>
                      <a:pt x="1047" y="366"/>
                    </a:cubicBezTo>
                    <a:cubicBezTo>
                      <a:pt x="1047" y="342"/>
                      <a:pt x="1037" y="319"/>
                      <a:pt x="1021" y="303"/>
                    </a:cubicBezTo>
                    <a:lnTo>
                      <a:pt x="744" y="26"/>
                    </a:lnTo>
                    <a:close/>
                    <a:moveTo>
                      <a:pt x="601" y="943"/>
                    </a:moveTo>
                    <a:cubicBezTo>
                      <a:pt x="596" y="954"/>
                      <a:pt x="586" y="962"/>
                      <a:pt x="575" y="965"/>
                    </a:cubicBezTo>
                    <a:cubicBezTo>
                      <a:pt x="572" y="965"/>
                      <a:pt x="569" y="966"/>
                      <a:pt x="566" y="966"/>
                    </a:cubicBezTo>
                    <a:cubicBezTo>
                      <a:pt x="557" y="965"/>
                      <a:pt x="549" y="962"/>
                      <a:pt x="542" y="955"/>
                    </a:cubicBezTo>
                    <a:cubicBezTo>
                      <a:pt x="87" y="505"/>
                      <a:pt x="87" y="505"/>
                      <a:pt x="87" y="505"/>
                    </a:cubicBezTo>
                    <a:cubicBezTo>
                      <a:pt x="79" y="497"/>
                      <a:pt x="75" y="485"/>
                      <a:pt x="77" y="473"/>
                    </a:cubicBezTo>
                    <a:cubicBezTo>
                      <a:pt x="79" y="462"/>
                      <a:pt x="87" y="452"/>
                      <a:pt x="98" y="447"/>
                    </a:cubicBezTo>
                    <a:cubicBezTo>
                      <a:pt x="320" y="358"/>
                      <a:pt x="320" y="358"/>
                      <a:pt x="320" y="358"/>
                    </a:cubicBezTo>
                    <a:cubicBezTo>
                      <a:pt x="470" y="408"/>
                      <a:pt x="620" y="360"/>
                      <a:pt x="770" y="520"/>
                    </a:cubicBezTo>
                    <a:lnTo>
                      <a:pt x="601" y="943"/>
                    </a:lnTo>
                    <a:close/>
                    <a:moveTo>
                      <a:pt x="970" y="378"/>
                    </a:moveTo>
                    <a:cubicBezTo>
                      <a:pt x="919" y="429"/>
                      <a:pt x="919" y="429"/>
                      <a:pt x="919" y="429"/>
                    </a:cubicBezTo>
                    <a:cubicBezTo>
                      <a:pt x="912" y="436"/>
                      <a:pt x="901" y="436"/>
                      <a:pt x="894" y="429"/>
                    </a:cubicBezTo>
                    <a:cubicBezTo>
                      <a:pt x="831" y="366"/>
                      <a:pt x="831" y="366"/>
                      <a:pt x="831" y="366"/>
                    </a:cubicBezTo>
                    <a:cubicBezTo>
                      <a:pt x="780" y="494"/>
                      <a:pt x="780" y="494"/>
                      <a:pt x="780" y="494"/>
                    </a:cubicBezTo>
                    <a:cubicBezTo>
                      <a:pt x="784" y="483"/>
                      <a:pt x="784" y="483"/>
                      <a:pt x="784" y="483"/>
                    </a:cubicBezTo>
                    <a:cubicBezTo>
                      <a:pt x="676" y="376"/>
                      <a:pt x="567" y="362"/>
                      <a:pt x="468" y="350"/>
                    </a:cubicBezTo>
                    <a:cubicBezTo>
                      <a:pt x="437" y="346"/>
                      <a:pt x="406" y="342"/>
                      <a:pt x="376" y="336"/>
                    </a:cubicBezTo>
                    <a:cubicBezTo>
                      <a:pt x="679" y="214"/>
                      <a:pt x="679" y="214"/>
                      <a:pt x="679" y="214"/>
                    </a:cubicBezTo>
                    <a:cubicBezTo>
                      <a:pt x="618" y="153"/>
                      <a:pt x="618" y="153"/>
                      <a:pt x="618" y="153"/>
                    </a:cubicBezTo>
                    <a:cubicBezTo>
                      <a:pt x="611" y="146"/>
                      <a:pt x="611" y="135"/>
                      <a:pt x="618" y="128"/>
                    </a:cubicBezTo>
                    <a:cubicBezTo>
                      <a:pt x="669" y="77"/>
                      <a:pt x="669" y="77"/>
                      <a:pt x="669" y="77"/>
                    </a:cubicBezTo>
                    <a:cubicBezTo>
                      <a:pt x="676" y="70"/>
                      <a:pt x="687" y="70"/>
                      <a:pt x="694" y="77"/>
                    </a:cubicBezTo>
                    <a:cubicBezTo>
                      <a:pt x="970" y="353"/>
                      <a:pt x="970" y="353"/>
                      <a:pt x="970" y="353"/>
                    </a:cubicBezTo>
                    <a:cubicBezTo>
                      <a:pt x="977" y="360"/>
                      <a:pt x="977" y="372"/>
                      <a:pt x="970" y="3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6"/>
              <p:cNvSpPr>
                <a:spLocks noEditPoints="1"/>
              </p:cNvSpPr>
              <p:nvPr/>
            </p:nvSpPr>
            <p:spPr bwMode="auto">
              <a:xfrm>
                <a:off x="1536700" y="-311150"/>
                <a:ext cx="669925" cy="673100"/>
              </a:xfrm>
              <a:custGeom>
                <a:avLst/>
                <a:gdLst>
                  <a:gd name="T0" fmla="*/ 89 w 178"/>
                  <a:gd name="T1" fmla="*/ 179 h 179"/>
                  <a:gd name="T2" fmla="*/ 178 w 178"/>
                  <a:gd name="T3" fmla="*/ 89 h 179"/>
                  <a:gd name="T4" fmla="*/ 89 w 178"/>
                  <a:gd name="T5" fmla="*/ 0 h 179"/>
                  <a:gd name="T6" fmla="*/ 0 w 178"/>
                  <a:gd name="T7" fmla="*/ 89 h 179"/>
                  <a:gd name="T8" fmla="*/ 89 w 178"/>
                  <a:gd name="T9" fmla="*/ 179 h 179"/>
                  <a:gd name="T10" fmla="*/ 89 w 178"/>
                  <a:gd name="T11" fmla="*/ 36 h 179"/>
                  <a:gd name="T12" fmla="*/ 143 w 178"/>
                  <a:gd name="T13" fmla="*/ 89 h 179"/>
                  <a:gd name="T14" fmla="*/ 89 w 178"/>
                  <a:gd name="T15" fmla="*/ 143 h 179"/>
                  <a:gd name="T16" fmla="*/ 35 w 178"/>
                  <a:gd name="T17" fmla="*/ 89 h 179"/>
                  <a:gd name="T18" fmla="*/ 89 w 178"/>
                  <a:gd name="T19" fmla="*/ 3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79">
                    <a:moveTo>
                      <a:pt x="89" y="179"/>
                    </a:moveTo>
                    <a:cubicBezTo>
                      <a:pt x="138" y="179"/>
                      <a:pt x="178" y="139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89" y="179"/>
                    </a:cubicBezTo>
                    <a:close/>
                    <a:moveTo>
                      <a:pt x="89" y="36"/>
                    </a:move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89" y="143"/>
                    </a:cubicBezTo>
                    <a:cubicBezTo>
                      <a:pt x="59" y="143"/>
                      <a:pt x="35" y="119"/>
                      <a:pt x="35" y="89"/>
                    </a:cubicBezTo>
                    <a:cubicBezTo>
                      <a:pt x="35" y="60"/>
                      <a:pt x="59" y="36"/>
                      <a:pt x="8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7"/>
              <p:cNvSpPr>
                <a:spLocks noEditPoints="1"/>
              </p:cNvSpPr>
              <p:nvPr/>
            </p:nvSpPr>
            <p:spPr bwMode="auto">
              <a:xfrm>
                <a:off x="3282950" y="-2462213"/>
                <a:ext cx="673100" cy="673100"/>
              </a:xfrm>
              <a:custGeom>
                <a:avLst/>
                <a:gdLst>
                  <a:gd name="T0" fmla="*/ 90 w 179"/>
                  <a:gd name="T1" fmla="*/ 0 h 179"/>
                  <a:gd name="T2" fmla="*/ 0 w 179"/>
                  <a:gd name="T3" fmla="*/ 89 h 179"/>
                  <a:gd name="T4" fmla="*/ 90 w 179"/>
                  <a:gd name="T5" fmla="*/ 179 h 179"/>
                  <a:gd name="T6" fmla="*/ 179 w 179"/>
                  <a:gd name="T7" fmla="*/ 89 h 179"/>
                  <a:gd name="T8" fmla="*/ 90 w 179"/>
                  <a:gd name="T9" fmla="*/ 0 h 179"/>
                  <a:gd name="T10" fmla="*/ 90 w 179"/>
                  <a:gd name="T11" fmla="*/ 143 h 179"/>
                  <a:gd name="T12" fmla="*/ 36 w 179"/>
                  <a:gd name="T13" fmla="*/ 89 h 179"/>
                  <a:gd name="T14" fmla="*/ 90 w 179"/>
                  <a:gd name="T15" fmla="*/ 36 h 179"/>
                  <a:gd name="T16" fmla="*/ 143 w 179"/>
                  <a:gd name="T17" fmla="*/ 89 h 179"/>
                  <a:gd name="T18" fmla="*/ 90 w 179"/>
                  <a:gd name="T19" fmla="*/ 1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79">
                    <a:moveTo>
                      <a:pt x="90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90" y="179"/>
                    </a:cubicBezTo>
                    <a:cubicBezTo>
                      <a:pt x="139" y="179"/>
                      <a:pt x="179" y="139"/>
                      <a:pt x="179" y="89"/>
                    </a:cubicBezTo>
                    <a:cubicBezTo>
                      <a:pt x="179" y="40"/>
                      <a:pt x="139" y="0"/>
                      <a:pt x="90" y="0"/>
                    </a:cubicBezTo>
                    <a:close/>
                    <a:moveTo>
                      <a:pt x="90" y="143"/>
                    </a:moveTo>
                    <a:cubicBezTo>
                      <a:pt x="60" y="143"/>
                      <a:pt x="36" y="119"/>
                      <a:pt x="36" y="89"/>
                    </a:cubicBezTo>
                    <a:cubicBezTo>
                      <a:pt x="36" y="60"/>
                      <a:pt x="60" y="36"/>
                      <a:pt x="90" y="36"/>
                    </a:cubicBez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9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8"/>
              <p:cNvSpPr>
                <a:spLocks noEditPoints="1"/>
              </p:cNvSpPr>
              <p:nvPr/>
            </p:nvSpPr>
            <p:spPr bwMode="auto">
              <a:xfrm>
                <a:off x="728662" y="-446088"/>
                <a:ext cx="538163" cy="536575"/>
              </a:xfrm>
              <a:custGeom>
                <a:avLst/>
                <a:gdLst>
                  <a:gd name="T0" fmla="*/ 0 w 143"/>
                  <a:gd name="T1" fmla="*/ 72 h 143"/>
                  <a:gd name="T2" fmla="*/ 72 w 143"/>
                  <a:gd name="T3" fmla="*/ 143 h 143"/>
                  <a:gd name="T4" fmla="*/ 143 w 143"/>
                  <a:gd name="T5" fmla="*/ 72 h 143"/>
                  <a:gd name="T6" fmla="*/ 72 w 143"/>
                  <a:gd name="T7" fmla="*/ 0 h 143"/>
                  <a:gd name="T8" fmla="*/ 0 w 143"/>
                  <a:gd name="T9" fmla="*/ 72 h 143"/>
                  <a:gd name="T10" fmla="*/ 72 w 143"/>
                  <a:gd name="T11" fmla="*/ 36 h 143"/>
                  <a:gd name="T12" fmla="*/ 107 w 143"/>
                  <a:gd name="T13" fmla="*/ 72 h 143"/>
                  <a:gd name="T14" fmla="*/ 72 w 143"/>
                  <a:gd name="T15" fmla="*/ 108 h 143"/>
                  <a:gd name="T16" fmla="*/ 36 w 143"/>
                  <a:gd name="T17" fmla="*/ 72 h 143"/>
                  <a:gd name="T18" fmla="*/ 72 w 143"/>
                  <a:gd name="T19" fmla="*/ 3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43">
                    <a:moveTo>
                      <a:pt x="0" y="72"/>
                    </a:moveTo>
                    <a:cubicBezTo>
                      <a:pt x="0" y="111"/>
                      <a:pt x="32" y="143"/>
                      <a:pt x="72" y="143"/>
                    </a:cubicBezTo>
                    <a:cubicBezTo>
                      <a:pt x="111" y="143"/>
                      <a:pt x="143" y="111"/>
                      <a:pt x="143" y="72"/>
                    </a:cubicBezTo>
                    <a:cubicBezTo>
                      <a:pt x="143" y="32"/>
                      <a:pt x="111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lose/>
                    <a:moveTo>
                      <a:pt x="72" y="36"/>
                    </a:moveTo>
                    <a:cubicBezTo>
                      <a:pt x="91" y="36"/>
                      <a:pt x="107" y="52"/>
                      <a:pt x="107" y="72"/>
                    </a:cubicBezTo>
                    <a:cubicBezTo>
                      <a:pt x="107" y="92"/>
                      <a:pt x="91" y="108"/>
                      <a:pt x="72" y="108"/>
                    </a:cubicBezTo>
                    <a:cubicBezTo>
                      <a:pt x="52" y="108"/>
                      <a:pt x="36" y="92"/>
                      <a:pt x="36" y="72"/>
                    </a:cubicBezTo>
                    <a:cubicBezTo>
                      <a:pt x="36" y="52"/>
                      <a:pt x="52" y="36"/>
                      <a:pt x="7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Oval 9"/>
              <p:cNvSpPr>
                <a:spLocks noChangeArrowheads="1"/>
              </p:cNvSpPr>
              <p:nvPr/>
            </p:nvSpPr>
            <p:spPr bwMode="auto">
              <a:xfrm>
                <a:off x="1266825" y="496888"/>
                <a:ext cx="269875" cy="266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Oval 10"/>
              <p:cNvSpPr>
                <a:spLocks noChangeArrowheads="1"/>
              </p:cNvSpPr>
              <p:nvPr/>
            </p:nvSpPr>
            <p:spPr bwMode="auto">
              <a:xfrm>
                <a:off x="3417887" y="-1522413"/>
                <a:ext cx="269875" cy="271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87" name="TextBox 186"/>
          <p:cNvSpPr txBox="1"/>
          <p:nvPr/>
        </p:nvSpPr>
        <p:spPr>
          <a:xfrm>
            <a:off x="704264" y="680760"/>
            <a:ext cx="7735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err="1"/>
              <a:t>Scalability</a:t>
            </a:r>
            <a:r>
              <a:rPr lang="fr-FR" sz="4000" b="1" dirty="0"/>
              <a:t> and </a:t>
            </a:r>
            <a:r>
              <a:rPr lang="fr-FR" sz="4000" b="1" dirty="0" err="1"/>
              <a:t>connecting</a:t>
            </a:r>
            <a:r>
              <a:rPr lang="fr-FR" sz="4000" b="1" dirty="0"/>
              <a:t> </a:t>
            </a:r>
            <a:r>
              <a:rPr lang="fr-FR" sz="4000" b="1" dirty="0" err="1"/>
              <a:t>sectors</a:t>
            </a:r>
            <a:r>
              <a:rPr lang="fr-FR" sz="4000" b="1" dirty="0"/>
              <a:t> </a:t>
            </a:r>
            <a:endParaRPr lang="en-US" sz="4000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1615944" y="1417488"/>
            <a:ext cx="591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Bringing life in frozen communities has to link to other sectors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765331" y="5119013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1746428" y="5119013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7686890" y="5119013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4" name="Group 103"/>
          <p:cNvGrpSpPr/>
          <p:nvPr/>
        </p:nvGrpSpPr>
        <p:grpSpPr>
          <a:xfrm>
            <a:off x="1114138" y="1922898"/>
            <a:ext cx="3304662" cy="1234670"/>
            <a:chOff x="2317653" y="1137238"/>
            <a:chExt cx="3282393" cy="1234670"/>
          </a:xfrm>
        </p:grpSpPr>
        <p:sp>
          <p:nvSpPr>
            <p:cNvPr id="105" name="TextBox 104"/>
            <p:cNvSpPr txBox="1"/>
            <p:nvPr/>
          </p:nvSpPr>
          <p:spPr>
            <a:xfrm>
              <a:off x="2317653" y="1579127"/>
              <a:ext cx="3282393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/>
                <a:t> e.g. start with SRHR related problems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67418" y="1137238"/>
              <a:ext cx="268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Wherever you start…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777430" y="1919521"/>
            <a:ext cx="3679486" cy="904837"/>
            <a:chOff x="6366517" y="1306738"/>
            <a:chExt cx="3654690" cy="904837"/>
          </a:xfrm>
        </p:grpSpPr>
        <p:sp>
          <p:nvSpPr>
            <p:cNvPr id="108" name="TextBox 107"/>
            <p:cNvSpPr txBox="1"/>
            <p:nvPr/>
          </p:nvSpPr>
          <p:spPr>
            <a:xfrm>
              <a:off x="6366517" y="1749910"/>
              <a:ext cx="3654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/>
                <a:t>…and extend to joint income generating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14710" y="1306738"/>
              <a:ext cx="3166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…you need to break a cycle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73160" y="3065381"/>
            <a:ext cx="1688687" cy="1488759"/>
            <a:chOff x="1164213" y="3065381"/>
            <a:chExt cx="2251585" cy="1488759"/>
          </a:xfrm>
        </p:grpSpPr>
        <p:sp>
          <p:nvSpPr>
            <p:cNvPr id="111" name="TextBox 110"/>
            <p:cNvSpPr txBox="1"/>
            <p:nvPr/>
          </p:nvSpPr>
          <p:spPr>
            <a:xfrm>
              <a:off x="1164213" y="3065381"/>
              <a:ext cx="2251585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SRHR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421147" y="3848882"/>
              <a:ext cx="1847113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Improve health situation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81185" y="3313621"/>
            <a:ext cx="1385335" cy="1824005"/>
            <a:chOff x="5441579" y="3313621"/>
            <a:chExt cx="1847113" cy="1824005"/>
          </a:xfrm>
        </p:grpSpPr>
        <p:sp>
          <p:nvSpPr>
            <p:cNvPr id="113" name="TextBox 112"/>
            <p:cNvSpPr txBox="1"/>
            <p:nvPr/>
          </p:nvSpPr>
          <p:spPr>
            <a:xfrm>
              <a:off x="5891731" y="3313621"/>
              <a:ext cx="94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Family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441579" y="3833423"/>
              <a:ext cx="1847113" cy="130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Domestic violence = often an entry point</a:t>
              </a:r>
            </a:p>
            <a:p>
              <a:pPr algn="ctr">
                <a:lnSpc>
                  <a:spcPct val="1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5253" y="3313621"/>
            <a:ext cx="1435009" cy="1355252"/>
            <a:chOff x="9287003" y="3313621"/>
            <a:chExt cx="1913345" cy="1355252"/>
          </a:xfrm>
        </p:grpSpPr>
        <p:sp>
          <p:nvSpPr>
            <p:cNvPr id="115" name="TextBox 114"/>
            <p:cNvSpPr txBox="1"/>
            <p:nvPr/>
          </p:nvSpPr>
          <p:spPr>
            <a:xfrm>
              <a:off x="9287003" y="3313621"/>
              <a:ext cx="1913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Social inclusion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320111" y="3607044"/>
              <a:ext cx="184711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Create work opportunities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F93D9448-9A1E-49BE-9CD4-4257E1F86DF5}"/>
              </a:ext>
            </a:extLst>
          </p:cNvPr>
          <p:cNvSpPr/>
          <p:nvPr/>
        </p:nvSpPr>
        <p:spPr>
          <a:xfrm>
            <a:off x="5668514" y="3139792"/>
            <a:ext cx="1115715" cy="487285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A0B4F30E-C795-477F-A91E-E7D911078185}"/>
              </a:ext>
            </a:extLst>
          </p:cNvPr>
          <p:cNvSpPr/>
          <p:nvPr/>
        </p:nvSpPr>
        <p:spPr>
          <a:xfrm rot="10800000">
            <a:off x="2675902" y="3148050"/>
            <a:ext cx="1209793" cy="501593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2D479EF-FE5D-48B7-82BA-015609FC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5254-CE59-4298-B717-E692D7DCED11}" type="slidenum">
              <a:rPr lang="en-PH" smtClean="0"/>
              <a:t>7</a:t>
            </a:fld>
            <a:endParaRPr lang="en-PH"/>
          </a:p>
        </p:txBody>
      </p:sp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D72844AB-B316-49E6-B93D-29EEDB17A890}"/>
              </a:ext>
            </a:extLst>
          </p:cNvPr>
          <p:cNvPicPr/>
          <p:nvPr/>
        </p:nvPicPr>
        <p:blipFill>
          <a:blip r:embed="rId3">
            <a:extLst/>
          </a:blip>
          <a:srcRect l="60660" t="34844" r="16815" b="40627"/>
          <a:stretch>
            <a:fillRect/>
          </a:stretch>
        </p:blipFill>
        <p:spPr>
          <a:xfrm>
            <a:off x="1899782" y="855434"/>
            <a:ext cx="502920" cy="5702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1E298D0F-7897-4BC0-A1E9-E53027A3E478}"/>
              </a:ext>
            </a:extLst>
          </p:cNvPr>
          <p:cNvPicPr/>
          <p:nvPr/>
        </p:nvPicPr>
        <p:blipFill>
          <a:blip r:embed="rId3">
            <a:extLst/>
          </a:blip>
          <a:srcRect l="50000" t="3623" r="7244" b="72627"/>
          <a:stretch>
            <a:fillRect/>
          </a:stretch>
        </p:blipFill>
        <p:spPr>
          <a:xfrm>
            <a:off x="2026757" y="1352232"/>
            <a:ext cx="659765" cy="3816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E6130E0C-FD8B-4095-BEE5-D13E481099B7}"/>
              </a:ext>
            </a:extLst>
          </p:cNvPr>
          <p:cNvPicPr/>
          <p:nvPr/>
        </p:nvPicPr>
        <p:blipFill>
          <a:blip r:embed="rId3">
            <a:extLst/>
          </a:blip>
          <a:srcRect l="3193" t="3081" r="56339" b="73043"/>
          <a:stretch>
            <a:fillRect/>
          </a:stretch>
        </p:blipFill>
        <p:spPr>
          <a:xfrm>
            <a:off x="1274101" y="1251035"/>
            <a:ext cx="733425" cy="4502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EE69A3C4-142D-4E71-A322-9CFFF24C7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alphaModFix amt="48265"/>
            <a:extLst/>
          </a:blip>
          <a:srcRect b="12388"/>
          <a:stretch>
            <a:fillRect/>
          </a:stretch>
        </p:blipFill>
        <p:spPr>
          <a:xfrm>
            <a:off x="3318825" y="415493"/>
            <a:ext cx="2514491" cy="70736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Graphic 10" descr="Toneel">
            <a:extLst>
              <a:ext uri="{FF2B5EF4-FFF2-40B4-BE49-F238E27FC236}">
                <a16:creationId xmlns:a16="http://schemas.microsoft.com/office/drawing/2014/main" id="{B5C07502-63ED-46A8-AFC9-4CAE608EF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4147" y="1976075"/>
            <a:ext cx="756501" cy="756501"/>
          </a:xfrm>
          <a:prstGeom prst="rect">
            <a:avLst/>
          </a:prstGeom>
        </p:spPr>
      </p:pic>
      <p:pic>
        <p:nvPicPr>
          <p:cNvPr id="13" name="Graphic 12" descr="Trommel">
            <a:extLst>
              <a:ext uri="{FF2B5EF4-FFF2-40B4-BE49-F238E27FC236}">
                <a16:creationId xmlns:a16="http://schemas.microsoft.com/office/drawing/2014/main" id="{8C1D946D-3D66-44EC-8463-86DCF0759A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7672" y="1976075"/>
            <a:ext cx="816454" cy="816454"/>
          </a:xfrm>
          <a:prstGeom prst="rect">
            <a:avLst/>
          </a:prstGeom>
        </p:spPr>
      </p:pic>
      <p:pic>
        <p:nvPicPr>
          <p:cNvPr id="15" name="Graphic 14" descr="Videocamera">
            <a:extLst>
              <a:ext uri="{FF2B5EF4-FFF2-40B4-BE49-F238E27FC236}">
                <a16:creationId xmlns:a16="http://schemas.microsoft.com/office/drawing/2014/main" id="{D2B8729B-BAC3-4188-8BCB-6FEF9542B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9183" y="2367281"/>
            <a:ext cx="819182" cy="81918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515D3735-60B0-4AE0-BA2A-ADFDF3AD3C13}"/>
              </a:ext>
            </a:extLst>
          </p:cNvPr>
          <p:cNvSpPr txBox="1"/>
          <p:nvPr/>
        </p:nvSpPr>
        <p:spPr>
          <a:xfrm>
            <a:off x="2601505" y="48739"/>
            <a:ext cx="444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Rencontre, échange, </a:t>
            </a:r>
            <a:r>
              <a:rPr lang="nl-NL" sz="1600" dirty="0" err="1"/>
              <a:t>identification</a:t>
            </a:r>
            <a:r>
              <a:rPr lang="nl-NL" sz="1600" dirty="0"/>
              <a:t> des </a:t>
            </a:r>
            <a:r>
              <a:rPr lang="nl-NL" sz="1600" dirty="0" err="1"/>
              <a:t>problèmes</a:t>
            </a:r>
            <a:endParaRPr lang="nl-NL" sz="16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1EA8877-A266-4929-9FA7-E61C4A41972C}"/>
              </a:ext>
            </a:extLst>
          </p:cNvPr>
          <p:cNvSpPr txBox="1"/>
          <p:nvPr/>
        </p:nvSpPr>
        <p:spPr>
          <a:xfrm>
            <a:off x="6719781" y="802241"/>
            <a:ext cx="158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prioritisation</a:t>
            </a:r>
            <a:r>
              <a:rPr lang="nl-NL" sz="1600" dirty="0"/>
              <a:t> des </a:t>
            </a:r>
            <a:r>
              <a:rPr lang="nl-NL" sz="1600" dirty="0" err="1"/>
              <a:t>problèmes</a:t>
            </a:r>
            <a:r>
              <a:rPr lang="nl-NL" sz="1600" dirty="0"/>
              <a:t> 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FCE28AB-A30D-42BC-93C3-6202451A69A2}"/>
              </a:ext>
            </a:extLst>
          </p:cNvPr>
          <p:cNvSpPr txBox="1"/>
          <p:nvPr/>
        </p:nvSpPr>
        <p:spPr>
          <a:xfrm>
            <a:off x="6123109" y="1876087"/>
            <a:ext cx="213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Formation</a:t>
            </a:r>
            <a:r>
              <a:rPr lang="nl-NL" sz="1600" dirty="0"/>
              <a:t> des </a:t>
            </a:r>
            <a:r>
              <a:rPr lang="nl-NL" sz="1600" dirty="0" err="1"/>
              <a:t>agents</a:t>
            </a:r>
            <a:r>
              <a:rPr lang="nl-NL" sz="1600" dirty="0"/>
              <a:t> de changement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9A1C74A-6782-492D-B4A2-D420576C2F99}"/>
              </a:ext>
            </a:extLst>
          </p:cNvPr>
          <p:cNvSpPr txBox="1"/>
          <p:nvPr/>
        </p:nvSpPr>
        <p:spPr>
          <a:xfrm>
            <a:off x="5634278" y="3077572"/>
            <a:ext cx="174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Mise en </a:t>
            </a:r>
            <a:r>
              <a:rPr lang="nl-NL" sz="1600" dirty="0" err="1"/>
              <a:t>place</a:t>
            </a:r>
            <a:r>
              <a:rPr lang="nl-NL" sz="1600" dirty="0"/>
              <a:t> des </a:t>
            </a:r>
            <a:r>
              <a:rPr lang="nl-NL" sz="1600" dirty="0" err="1"/>
              <a:t>réseaux</a:t>
            </a:r>
            <a:r>
              <a:rPr lang="nl-NL" sz="1600" dirty="0"/>
              <a:t> de soutien  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2B1895AD-FDFD-4243-8B47-A16274DF2BAA}"/>
              </a:ext>
            </a:extLst>
          </p:cNvPr>
          <p:cNvSpPr txBox="1"/>
          <p:nvPr/>
        </p:nvSpPr>
        <p:spPr>
          <a:xfrm>
            <a:off x="2374400" y="3386612"/>
            <a:ext cx="177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Mise en place d'un système  de référence</a:t>
            </a:r>
            <a:endParaRPr lang="nl-NL" sz="1600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7D52B14-4B5E-425D-B13A-B8A506A58EB6}"/>
              </a:ext>
            </a:extLst>
          </p:cNvPr>
          <p:cNvSpPr txBox="1"/>
          <p:nvPr/>
        </p:nvSpPr>
        <p:spPr>
          <a:xfrm>
            <a:off x="3443749" y="1442862"/>
            <a:ext cx="244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Engagement social </a:t>
            </a:r>
          </a:p>
          <a:p>
            <a:r>
              <a:rPr lang="fr-FR" sz="1600" dirty="0"/>
              <a:t>théâtre et débats publics</a:t>
            </a:r>
            <a:endParaRPr lang="nl-NL" sz="1600" dirty="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BA488E51-BBB7-4625-921C-8E53C97768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64" y="5321390"/>
            <a:ext cx="798963" cy="653788"/>
          </a:xfrm>
          <a:prstGeom prst="rect">
            <a:avLst/>
          </a:prstGeom>
        </p:spPr>
      </p:pic>
      <p:pic>
        <p:nvPicPr>
          <p:cNvPr id="1031" name="Graphic 1030" descr="Opwaartse trend">
            <a:extLst>
              <a:ext uri="{FF2B5EF4-FFF2-40B4-BE49-F238E27FC236}">
                <a16:creationId xmlns:a16="http://schemas.microsoft.com/office/drawing/2014/main" id="{6E9C3EBD-4D84-4030-A892-7EA9848698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07917" y="2337734"/>
            <a:ext cx="760185" cy="760185"/>
          </a:xfrm>
          <a:prstGeom prst="rect">
            <a:avLst/>
          </a:prstGeom>
        </p:spPr>
      </p:pic>
      <p:sp>
        <p:nvSpPr>
          <p:cNvPr id="1035" name="Tekstvak 1034">
            <a:extLst>
              <a:ext uri="{FF2B5EF4-FFF2-40B4-BE49-F238E27FC236}">
                <a16:creationId xmlns:a16="http://schemas.microsoft.com/office/drawing/2014/main" id="{BBE062FD-B045-4EEC-A9AE-DAF6F597255C}"/>
              </a:ext>
            </a:extLst>
          </p:cNvPr>
          <p:cNvSpPr txBox="1"/>
          <p:nvPr/>
        </p:nvSpPr>
        <p:spPr>
          <a:xfrm>
            <a:off x="1570318" y="1893805"/>
            <a:ext cx="207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Suivi</a:t>
            </a:r>
            <a:r>
              <a:rPr lang="nl-NL" sz="1600" dirty="0"/>
              <a:t> &amp; </a:t>
            </a:r>
            <a:r>
              <a:rPr lang="fr-CI" sz="1600" dirty="0"/>
              <a:t>évaluation</a:t>
            </a:r>
            <a:r>
              <a:rPr lang="nl-NL" sz="1600" dirty="0"/>
              <a:t>, recherche </a:t>
            </a:r>
          </a:p>
        </p:txBody>
      </p:sp>
      <p:pic>
        <p:nvPicPr>
          <p:cNvPr id="1038" name="Graphic 1037" descr="Wegwijzer">
            <a:extLst>
              <a:ext uri="{FF2B5EF4-FFF2-40B4-BE49-F238E27FC236}">
                <a16:creationId xmlns:a16="http://schemas.microsoft.com/office/drawing/2014/main" id="{6DE087A9-2945-4001-A195-96074E067E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078" y="5302769"/>
            <a:ext cx="744529" cy="744529"/>
          </a:xfrm>
          <a:prstGeom prst="rect">
            <a:avLst/>
          </a:prstGeom>
        </p:spPr>
      </p:pic>
      <p:pic>
        <p:nvPicPr>
          <p:cNvPr id="1041" name="Afbeelding 1040">
            <a:extLst>
              <a:ext uri="{FF2B5EF4-FFF2-40B4-BE49-F238E27FC236}">
                <a16:creationId xmlns:a16="http://schemas.microsoft.com/office/drawing/2014/main" id="{82AE803A-C51D-441A-9187-89D7B96186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56" y="5301725"/>
            <a:ext cx="804726" cy="673449"/>
          </a:xfrm>
          <a:prstGeom prst="rect">
            <a:avLst/>
          </a:prstGeom>
        </p:spPr>
      </p:pic>
      <p:pic>
        <p:nvPicPr>
          <p:cNvPr id="23" name="Graphic 22" descr="Pijl: rechtsom draaien">
            <a:extLst>
              <a:ext uri="{FF2B5EF4-FFF2-40B4-BE49-F238E27FC236}">
                <a16:creationId xmlns:a16="http://schemas.microsoft.com/office/drawing/2014/main" id="{9B5AFEA7-1D11-48F4-BA4A-832FF54A88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9514772">
            <a:off x="6309621" y="317481"/>
            <a:ext cx="463063" cy="583313"/>
          </a:xfrm>
          <a:prstGeom prst="rect">
            <a:avLst/>
          </a:prstGeom>
        </p:spPr>
      </p:pic>
      <p:pic>
        <p:nvPicPr>
          <p:cNvPr id="44" name="Graphic 43" descr="Pijl: rechtsom draaien">
            <a:extLst>
              <a:ext uri="{FF2B5EF4-FFF2-40B4-BE49-F238E27FC236}">
                <a16:creationId xmlns:a16="http://schemas.microsoft.com/office/drawing/2014/main" id="{203F5DE0-7793-4816-8D80-CC78B67CBA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53121" flipH="1" flipV="1">
            <a:off x="1754104" y="3196310"/>
            <a:ext cx="427135" cy="539052"/>
          </a:xfrm>
          <a:prstGeom prst="rect">
            <a:avLst/>
          </a:prstGeom>
        </p:spPr>
      </p:pic>
      <p:pic>
        <p:nvPicPr>
          <p:cNvPr id="45" name="Graphic 44" descr="Pijl: rechtsom draaien">
            <a:extLst>
              <a:ext uri="{FF2B5EF4-FFF2-40B4-BE49-F238E27FC236}">
                <a16:creationId xmlns:a16="http://schemas.microsoft.com/office/drawing/2014/main" id="{7A49CB78-26E2-424C-BEFB-EDA5B8380F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6280280" flipH="1" flipV="1">
            <a:off x="2472405" y="279870"/>
            <a:ext cx="471417" cy="647037"/>
          </a:xfrm>
          <a:prstGeom prst="rect">
            <a:avLst/>
          </a:prstGeom>
        </p:spPr>
      </p:pic>
      <p:pic>
        <p:nvPicPr>
          <p:cNvPr id="47" name="Graphic 46" descr="Pijl: rechtsom draaien">
            <a:extLst>
              <a:ext uri="{FF2B5EF4-FFF2-40B4-BE49-F238E27FC236}">
                <a16:creationId xmlns:a16="http://schemas.microsoft.com/office/drawing/2014/main" id="{AB28BDA8-CE30-4F5B-B97C-A0B93A2FFF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7147381" y="3310545"/>
            <a:ext cx="441032" cy="593166"/>
          </a:xfrm>
          <a:prstGeom prst="rect">
            <a:avLst/>
          </a:prstGeom>
        </p:spPr>
      </p:pic>
      <p:sp>
        <p:nvSpPr>
          <p:cNvPr id="38" name="Boog 37">
            <a:extLst>
              <a:ext uri="{FF2B5EF4-FFF2-40B4-BE49-F238E27FC236}">
                <a16:creationId xmlns:a16="http://schemas.microsoft.com/office/drawing/2014/main" id="{155DF85A-D70C-4598-994D-629E804F610A}"/>
              </a:ext>
            </a:extLst>
          </p:cNvPr>
          <p:cNvSpPr/>
          <p:nvPr/>
        </p:nvSpPr>
        <p:spPr>
          <a:xfrm>
            <a:off x="3204459" y="1192294"/>
            <a:ext cx="2689153" cy="2285066"/>
          </a:xfrm>
          <a:prstGeom prst="arc">
            <a:avLst>
              <a:gd name="adj1" fmla="val 16200000"/>
              <a:gd name="adj2" fmla="val 1609681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4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54" name="Boog 53">
            <a:extLst>
              <a:ext uri="{FF2B5EF4-FFF2-40B4-BE49-F238E27FC236}">
                <a16:creationId xmlns:a16="http://schemas.microsoft.com/office/drawing/2014/main" id="{73E9631A-686F-4E07-BD53-D9C97DB81DB2}"/>
              </a:ext>
            </a:extLst>
          </p:cNvPr>
          <p:cNvSpPr/>
          <p:nvPr/>
        </p:nvSpPr>
        <p:spPr>
          <a:xfrm>
            <a:off x="3326437" y="1279908"/>
            <a:ext cx="2449863" cy="2068255"/>
          </a:xfrm>
          <a:prstGeom prst="arc">
            <a:avLst>
              <a:gd name="adj1" fmla="val 16200000"/>
              <a:gd name="adj2" fmla="val 1609681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4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43" name="Graphic 42" descr="Vergrootglas">
            <a:extLst>
              <a:ext uri="{FF2B5EF4-FFF2-40B4-BE49-F238E27FC236}">
                <a16:creationId xmlns:a16="http://schemas.microsoft.com/office/drawing/2014/main" id="{6148AE42-628D-4DD6-8596-7F3DB0FA83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65746" y="1264495"/>
            <a:ext cx="694819" cy="694819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041BD143-6111-4A86-B415-25809D7913E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80" y="3662347"/>
            <a:ext cx="690995" cy="738664"/>
          </a:xfrm>
          <a:prstGeom prst="rect">
            <a:avLst/>
          </a:prstGeom>
        </p:spPr>
      </p:pic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BA24DA0-E221-4B19-B183-F633C8433776}"/>
              </a:ext>
            </a:extLst>
          </p:cNvPr>
          <p:cNvCxnSpPr>
            <a:cxnSpLocks/>
          </p:cNvCxnSpPr>
          <p:nvPr/>
        </p:nvCxnSpPr>
        <p:spPr>
          <a:xfrm>
            <a:off x="538112" y="4572000"/>
            <a:ext cx="8199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7149779D-1132-4EB7-B70E-30903BACEAF0}"/>
              </a:ext>
            </a:extLst>
          </p:cNvPr>
          <p:cNvCxnSpPr>
            <a:cxnSpLocks/>
          </p:cNvCxnSpPr>
          <p:nvPr/>
        </p:nvCxnSpPr>
        <p:spPr>
          <a:xfrm flipH="1">
            <a:off x="1965079" y="4704080"/>
            <a:ext cx="1" cy="39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Rechte verbindingslijn met pijl 1023">
            <a:extLst>
              <a:ext uri="{FF2B5EF4-FFF2-40B4-BE49-F238E27FC236}">
                <a16:creationId xmlns:a16="http://schemas.microsoft.com/office/drawing/2014/main" id="{000432E3-9F31-41A6-A92B-EBE1AD452E8D}"/>
              </a:ext>
            </a:extLst>
          </p:cNvPr>
          <p:cNvCxnSpPr>
            <a:cxnSpLocks/>
          </p:cNvCxnSpPr>
          <p:nvPr/>
        </p:nvCxnSpPr>
        <p:spPr>
          <a:xfrm>
            <a:off x="3841511" y="4704080"/>
            <a:ext cx="0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8" name="Rechte verbindingslijn met pijl 1027">
            <a:extLst>
              <a:ext uri="{FF2B5EF4-FFF2-40B4-BE49-F238E27FC236}">
                <a16:creationId xmlns:a16="http://schemas.microsoft.com/office/drawing/2014/main" id="{61A4DC1D-08E1-4A45-B789-9D9BCE664801}"/>
              </a:ext>
            </a:extLst>
          </p:cNvPr>
          <p:cNvCxnSpPr>
            <a:cxnSpLocks/>
          </p:cNvCxnSpPr>
          <p:nvPr/>
        </p:nvCxnSpPr>
        <p:spPr>
          <a:xfrm>
            <a:off x="5753124" y="4673600"/>
            <a:ext cx="0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Rechte verbindingslijn met pijl 1033">
            <a:extLst>
              <a:ext uri="{FF2B5EF4-FFF2-40B4-BE49-F238E27FC236}">
                <a16:creationId xmlns:a16="http://schemas.microsoft.com/office/drawing/2014/main" id="{FF31488B-3723-4D84-AFF1-BF1BB0F58DE4}"/>
              </a:ext>
            </a:extLst>
          </p:cNvPr>
          <p:cNvCxnSpPr>
            <a:cxnSpLocks/>
          </p:cNvCxnSpPr>
          <p:nvPr/>
        </p:nvCxnSpPr>
        <p:spPr>
          <a:xfrm>
            <a:off x="7473449" y="4673600"/>
            <a:ext cx="0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3" name="Afbeelding 1042">
            <a:extLst>
              <a:ext uri="{FF2B5EF4-FFF2-40B4-BE49-F238E27FC236}">
                <a16:creationId xmlns:a16="http://schemas.microsoft.com/office/drawing/2014/main" id="{B807FD6F-E657-4E13-AB9E-9A33889B18F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2102" y="3742435"/>
            <a:ext cx="752273" cy="707361"/>
          </a:xfrm>
          <a:prstGeom prst="rect">
            <a:avLst/>
          </a:prstGeom>
        </p:spPr>
      </p:pic>
      <p:pic>
        <p:nvPicPr>
          <p:cNvPr id="1047" name="Afbeelding 1046">
            <a:extLst>
              <a:ext uri="{FF2B5EF4-FFF2-40B4-BE49-F238E27FC236}">
                <a16:creationId xmlns:a16="http://schemas.microsoft.com/office/drawing/2014/main" id="{554406BF-FC19-4482-A0A9-E164F00C24E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7562" y="8469522"/>
            <a:ext cx="186274" cy="186274"/>
          </a:xfrm>
          <a:prstGeom prst="rect">
            <a:avLst/>
          </a:prstGeom>
        </p:spPr>
      </p:pic>
      <p:pic>
        <p:nvPicPr>
          <p:cNvPr id="1050" name="Afbeelding 1049">
            <a:extLst>
              <a:ext uri="{FF2B5EF4-FFF2-40B4-BE49-F238E27FC236}">
                <a16:creationId xmlns:a16="http://schemas.microsoft.com/office/drawing/2014/main" id="{3ECB496A-6BDF-4D14-BCFB-9B6CF75B580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9608" y="5312248"/>
            <a:ext cx="744527" cy="744527"/>
          </a:xfrm>
          <a:prstGeom prst="rect">
            <a:avLst/>
          </a:prstGeom>
        </p:spPr>
      </p:pic>
      <p:pic>
        <p:nvPicPr>
          <p:cNvPr id="1054" name="Afbeelding 1053">
            <a:extLst>
              <a:ext uri="{FF2B5EF4-FFF2-40B4-BE49-F238E27FC236}">
                <a16:creationId xmlns:a16="http://schemas.microsoft.com/office/drawing/2014/main" id="{3213A79D-A132-4F37-AF11-02092E77B49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11" y="5292144"/>
            <a:ext cx="721856" cy="721856"/>
          </a:xfrm>
          <a:prstGeom prst="rect">
            <a:avLst/>
          </a:prstGeom>
        </p:spPr>
      </p:pic>
      <p:pic>
        <p:nvPicPr>
          <p:cNvPr id="1056" name="Afbeelding 1055">
            <a:extLst>
              <a:ext uri="{FF2B5EF4-FFF2-40B4-BE49-F238E27FC236}">
                <a16:creationId xmlns:a16="http://schemas.microsoft.com/office/drawing/2014/main" id="{B815D56F-B28F-4765-A5BC-B714D01386D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58" y="5280194"/>
            <a:ext cx="734112" cy="766739"/>
          </a:xfrm>
          <a:prstGeom prst="rect">
            <a:avLst/>
          </a:prstGeom>
        </p:spPr>
      </p:pic>
      <p:pic>
        <p:nvPicPr>
          <p:cNvPr id="1058" name="Picture 6" descr="Gerelateerde afbeelding">
            <a:hlinkClick r:id="rId27"/>
            <a:extLst>
              <a:ext uri="{FF2B5EF4-FFF2-40B4-BE49-F238E27FC236}">
                <a16:creationId xmlns:a16="http://schemas.microsoft.com/office/drawing/2014/main" id="{FCA5EE43-AE0F-4531-9DC7-C2F1D60D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20" y="5295151"/>
            <a:ext cx="721855" cy="7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Graphic 1059" descr="Groep">
            <a:extLst>
              <a:ext uri="{FF2B5EF4-FFF2-40B4-BE49-F238E27FC236}">
                <a16:creationId xmlns:a16="http://schemas.microsoft.com/office/drawing/2014/main" id="{93BA56A2-4556-4E1E-92B7-85513AEE6E5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821911" y="2407545"/>
            <a:ext cx="738654" cy="738654"/>
          </a:xfrm>
          <a:prstGeom prst="rect">
            <a:avLst/>
          </a:prstGeom>
        </p:spPr>
      </p:pic>
      <p:pic>
        <p:nvPicPr>
          <p:cNvPr id="1026" name="Picture 2" descr="Gerelateerde afbeelding">
            <a:hlinkClick r:id="rId31"/>
            <a:extLst>
              <a:ext uri="{FF2B5EF4-FFF2-40B4-BE49-F238E27FC236}">
                <a16:creationId xmlns:a16="http://schemas.microsoft.com/office/drawing/2014/main" id="{45563953-199B-492C-A0A5-EFFF641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99" y="5280193"/>
            <a:ext cx="815060" cy="8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1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Link to video’s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NL" sz="2400" b="1" dirty="0" err="1">
                <a:solidFill>
                  <a:schemeClr val="tx1"/>
                </a:solidFill>
              </a:rPr>
              <a:t>Theatre</a:t>
            </a:r>
            <a:r>
              <a:rPr lang="nl-NL" sz="2400" b="1" dirty="0">
                <a:solidFill>
                  <a:schemeClr val="tx1"/>
                </a:solidFill>
              </a:rPr>
              <a:t> &amp; </a:t>
            </a:r>
            <a:r>
              <a:rPr lang="nl-NL" sz="2400" b="1" dirty="0" err="1">
                <a:solidFill>
                  <a:schemeClr val="tx1"/>
                </a:solidFill>
              </a:rPr>
              <a:t>reconciliation</a:t>
            </a:r>
            <a:r>
              <a:rPr lang="nl-NL" sz="2400" b="1" dirty="0">
                <a:solidFill>
                  <a:schemeClr val="tx1"/>
                </a:solidFill>
              </a:rPr>
              <a:t> : </a:t>
            </a:r>
          </a:p>
          <a:p>
            <a:pPr marL="0" indent="0" algn="ctr">
              <a:buNone/>
            </a:pPr>
            <a:r>
              <a:rPr lang="nl-NL" sz="2400" b="1" dirty="0" err="1">
                <a:solidFill>
                  <a:schemeClr val="tx1"/>
                </a:solidFill>
              </a:rPr>
              <a:t>Manipulation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politique</a:t>
            </a:r>
            <a:r>
              <a:rPr lang="nl-NL" sz="2400" b="1" dirty="0">
                <a:solidFill>
                  <a:schemeClr val="tx1"/>
                </a:solidFill>
              </a:rPr>
              <a:t> dans les Grand </a:t>
            </a:r>
            <a:r>
              <a:rPr lang="nl-NL" sz="2400" b="1" dirty="0" err="1">
                <a:solidFill>
                  <a:schemeClr val="tx1"/>
                </a:solidFill>
              </a:rPr>
              <a:t>Lacs</a:t>
            </a:r>
            <a:endParaRPr lang="nl-NL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https://vimeo.com/album/3970537/video/158822137</a:t>
            </a:r>
            <a:endParaRPr lang="nl-NL" sz="2400" dirty="0"/>
          </a:p>
          <a:p>
            <a:endParaRPr lang="nl-NL" sz="2400" b="1" dirty="0">
              <a:solidFill>
                <a:srgbClr val="FF0000"/>
              </a:solidFill>
            </a:endParaRPr>
          </a:p>
          <a:p>
            <a:endParaRPr lang="nl-NL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2400" b="1" dirty="0" err="1">
                <a:solidFill>
                  <a:schemeClr val="tx1"/>
                </a:solidFill>
              </a:rPr>
              <a:t>Utilizing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theatre</a:t>
            </a:r>
            <a:r>
              <a:rPr lang="nl-NL" sz="2400" b="1" dirty="0">
                <a:solidFill>
                  <a:schemeClr val="tx1"/>
                </a:solidFill>
              </a:rPr>
              <a:t> as </a:t>
            </a:r>
            <a:r>
              <a:rPr lang="nl-NL" sz="2400" b="1" dirty="0" err="1">
                <a:solidFill>
                  <a:schemeClr val="tx1"/>
                </a:solidFill>
              </a:rPr>
              <a:t>an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innovative</a:t>
            </a:r>
            <a:r>
              <a:rPr lang="nl-NL" sz="2400" b="1" dirty="0">
                <a:solidFill>
                  <a:schemeClr val="tx1"/>
                </a:solidFill>
              </a:rPr>
              <a:t> and </a:t>
            </a:r>
            <a:r>
              <a:rPr lang="nl-NL" sz="2400" b="1" dirty="0" err="1">
                <a:solidFill>
                  <a:schemeClr val="tx1"/>
                </a:solidFill>
              </a:rPr>
              <a:t>evidence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based</a:t>
            </a:r>
            <a:r>
              <a:rPr lang="nl-NL" sz="2400" b="1" dirty="0">
                <a:solidFill>
                  <a:schemeClr val="tx1"/>
                </a:solidFill>
              </a:rPr>
              <a:t> tool to </a:t>
            </a:r>
            <a:r>
              <a:rPr lang="nl-NL" sz="2400" b="1" dirty="0" err="1">
                <a:solidFill>
                  <a:schemeClr val="tx1"/>
                </a:solidFill>
              </a:rPr>
              <a:t>address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Female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Genital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Mutiliation</a:t>
            </a:r>
            <a:r>
              <a:rPr lang="nl-NL" sz="2400" b="1" dirty="0">
                <a:solidFill>
                  <a:schemeClr val="tx1"/>
                </a:solidFill>
              </a:rPr>
              <a:t> in Nigeria</a:t>
            </a:r>
          </a:p>
          <a:p>
            <a:pPr marL="0" indent="0" algn="ctr">
              <a:buNone/>
            </a:pPr>
            <a:r>
              <a:rPr lang="nl-NL" sz="2400" dirty="0">
                <a:hlinkClick r:id="rId3"/>
              </a:rPr>
              <a:t>https://drive.google.com/file/d/1DqGMPl40s9Fy8MJBbsYuNQr0XBKYGiU4/view?usp=drive_web</a:t>
            </a:r>
            <a:r>
              <a:rPr lang="nl-NL" sz="2400" dirty="0"/>
              <a:t>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5254-CE59-4298-B717-E692D7DCED11}" type="slidenum">
              <a:rPr lang="en-PH" smtClean="0"/>
              <a:t>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63527657"/>
      </p:ext>
    </p:extLst>
  </p:cSld>
  <p:clrMapOvr>
    <a:masterClrMapping/>
  </p:clrMapOvr>
</p:sld>
</file>

<file path=ppt/theme/theme1.xml><?xml version="1.0" encoding="utf-8"?>
<a:theme xmlns:a="http://schemas.openxmlformats.org/drawingml/2006/main" name="C4C Slide Template (turquoise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AA10A1-071F-4A25-8F8B-4C1557F83EEA}" vid="{D66E7797-BD91-4AC2-8EF1-4362A0361F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C4C Slide Template (turquoise)</Template>
  <TotalTime>2008</TotalTime>
  <Words>463</Words>
  <Application>Microsoft Office PowerPoint</Application>
  <PresentationFormat>On-screen Show (4:3)</PresentationFormat>
  <Paragraphs>59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American typw</vt:lpstr>
      <vt:lpstr>Arial</vt:lpstr>
      <vt:lpstr>Calibri</vt:lpstr>
      <vt:lpstr>Calibri Light</vt:lpstr>
      <vt:lpstr>Century Gothic</vt:lpstr>
      <vt:lpstr>Cutive</vt:lpstr>
      <vt:lpstr>C4C Slide Template (turquoise)</vt:lpstr>
      <vt:lpstr>PowerPoint Presentation</vt:lpstr>
      <vt:lpstr>Addressing the Mental Health and Psychosocial aspects of Sexual &amp; Reproductive Health in Guinea</vt:lpstr>
      <vt:lpstr>Les aspects psychosociaux de la Santé Sexuelle et Reproductive (SSR)*</vt:lpstr>
      <vt:lpstr>Défis par rapport à La Santé Sexuelle &amp; Reproductive (SSR) en Guinée</vt:lpstr>
      <vt:lpstr>PowerPoint Presentation</vt:lpstr>
      <vt:lpstr>PowerPoint Presentation</vt:lpstr>
      <vt:lpstr>PowerPoint Presentation</vt:lpstr>
      <vt:lpstr>Link to video’s</vt:lpstr>
    </vt:vector>
  </TitlesOfParts>
  <Company>HealthNet TPO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van de Put</dc:creator>
  <cp:lastModifiedBy>Willem van de Put</cp:lastModifiedBy>
  <cp:revision>90</cp:revision>
  <cp:lastPrinted>2018-10-24T15:01:47Z</cp:lastPrinted>
  <dcterms:created xsi:type="dcterms:W3CDTF">2018-10-10T14:08:57Z</dcterms:created>
  <dcterms:modified xsi:type="dcterms:W3CDTF">2018-11-12T07:31:51Z</dcterms:modified>
</cp:coreProperties>
</file>