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7"/>
  </p:notesMasterIdLst>
  <p:sldIdLst>
    <p:sldId id="256" r:id="rId2"/>
    <p:sldId id="257" r:id="rId3"/>
    <p:sldId id="259" r:id="rId4"/>
    <p:sldId id="335" r:id="rId5"/>
    <p:sldId id="267" r:id="rId6"/>
    <p:sldId id="336" r:id="rId7"/>
    <p:sldId id="315" r:id="rId8"/>
    <p:sldId id="319" r:id="rId9"/>
    <p:sldId id="320" r:id="rId10"/>
    <p:sldId id="318" r:id="rId11"/>
    <p:sldId id="334" r:id="rId12"/>
    <p:sldId id="293" r:id="rId13"/>
    <p:sldId id="261" r:id="rId14"/>
    <p:sldId id="262" r:id="rId15"/>
    <p:sldId id="260"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5E67"/>
    <a:srgbClr val="314C14"/>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45" autoAdjust="0"/>
    <p:restoredTop sz="94660"/>
  </p:normalViewPr>
  <p:slideViewPr>
    <p:cSldViewPr>
      <p:cViewPr varScale="1">
        <p:scale>
          <a:sx n="117" d="100"/>
          <a:sy n="117" d="100"/>
        </p:scale>
        <p:origin x="125" y="6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CA8685-EF18-4AD7-BE32-A281E72B743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nl-BE"/>
        </a:p>
      </dgm:t>
    </dgm:pt>
    <dgm:pt modelId="{DD2945F7-55C1-458B-A1A4-79410B3F3D05}">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GB" sz="1200" dirty="0">
              <a:latin typeface="Calibri" panose="020F0502020204030204" pitchFamily="34" charset="0"/>
              <a:ea typeface="Calibri" panose="020F0502020204030204" pitchFamily="34" charset="0"/>
              <a:cs typeface="Times New Roman" panose="02020603050405020304" pitchFamily="18" charset="0"/>
            </a:rPr>
            <a:t>The ‘mental health’ condition of individuals </a:t>
          </a:r>
          <a:r>
            <a:rPr lang="en-GB" sz="1200" b="1" i="1" dirty="0">
              <a:latin typeface="Calibri" panose="020F0502020204030204" pitchFamily="34" charset="0"/>
              <a:ea typeface="Calibri" panose="020F0502020204030204" pitchFamily="34" charset="0"/>
              <a:cs typeface="Times New Roman" panose="02020603050405020304" pitchFamily="18" charset="0"/>
            </a:rPr>
            <a:t>and the community </a:t>
          </a:r>
          <a:r>
            <a:rPr lang="en-GB" sz="1200" dirty="0">
              <a:latin typeface="Calibri" panose="020F0502020204030204" pitchFamily="34" charset="0"/>
              <a:ea typeface="Calibri" panose="020F0502020204030204" pitchFamily="34" charset="0"/>
              <a:cs typeface="Times New Roman" panose="02020603050405020304" pitchFamily="18" charset="0"/>
            </a:rPr>
            <a:t>is still mostly ignored in aid and development programmes. </a:t>
          </a:r>
        </a:p>
        <a:p>
          <a:pPr marL="0" lvl="0" defTabSz="2000250">
            <a:spcBef>
              <a:spcPct val="0"/>
            </a:spcBef>
            <a:buNone/>
          </a:pPr>
          <a:endParaRPr lang="nl-BE" sz="1200" dirty="0"/>
        </a:p>
      </dgm:t>
    </dgm:pt>
    <dgm:pt modelId="{5B60C2F5-F885-43E9-9E71-AC5D05E8E622}" type="parTrans" cxnId="{67D8B14F-00DD-4267-AAE4-2F10A7C57E07}">
      <dgm:prSet/>
      <dgm:spPr/>
      <dgm:t>
        <a:bodyPr/>
        <a:lstStyle/>
        <a:p>
          <a:endParaRPr lang="nl-BE"/>
        </a:p>
      </dgm:t>
    </dgm:pt>
    <dgm:pt modelId="{4D8FE063-5AE1-4254-861B-572C2808EC59}" type="sibTrans" cxnId="{67D8B14F-00DD-4267-AAE4-2F10A7C57E07}">
      <dgm:prSet/>
      <dgm:spPr/>
      <dgm:t>
        <a:bodyPr/>
        <a:lstStyle/>
        <a:p>
          <a:endParaRPr lang="nl-BE"/>
        </a:p>
      </dgm:t>
    </dgm:pt>
    <dgm:pt modelId="{7607D158-C7CD-4D93-9C44-86008AC9FD9F}">
      <dgm:prSet phldrT="[Text]" custT="1"/>
      <dgm:spPr/>
      <dgm:t>
        <a:bodyPr/>
        <a:lstStyle/>
        <a:p>
          <a:r>
            <a:rPr lang="en-GB" sz="1200" dirty="0">
              <a:latin typeface="Calibri" panose="020F0502020204030204" pitchFamily="34" charset="0"/>
              <a:ea typeface="Calibri" panose="020F0502020204030204" pitchFamily="34" charset="0"/>
              <a:cs typeface="Times New Roman" panose="02020603050405020304" pitchFamily="18" charset="0"/>
            </a:rPr>
            <a:t>At the </a:t>
          </a:r>
          <a:r>
            <a:rPr lang="en-GB" sz="1200" b="1" dirty="0">
              <a:latin typeface="Calibri" panose="020F0502020204030204" pitchFamily="34" charset="0"/>
              <a:ea typeface="Calibri" panose="020F0502020204030204" pitchFamily="34" charset="0"/>
              <a:cs typeface="Times New Roman" panose="02020603050405020304" pitchFamily="18" charset="0"/>
            </a:rPr>
            <a:t>community </a:t>
          </a:r>
          <a:r>
            <a:rPr lang="en-GB" sz="1200" dirty="0">
              <a:latin typeface="Calibri" panose="020F0502020204030204" pitchFamily="34" charset="0"/>
              <a:ea typeface="Calibri" panose="020F0502020204030204" pitchFamily="34" charset="0"/>
              <a:cs typeface="Times New Roman" panose="02020603050405020304" pitchFamily="18" charset="0"/>
            </a:rPr>
            <a:t>level, local action and change is more important than introducing new services.</a:t>
          </a:r>
          <a:endParaRPr lang="nl-BE" sz="1200" dirty="0"/>
        </a:p>
      </dgm:t>
    </dgm:pt>
    <dgm:pt modelId="{35917C64-A8E0-45BD-8153-7398EA285D56}" type="parTrans" cxnId="{A57B969A-F4B8-43B5-838F-9CC24F7CFE05}">
      <dgm:prSet/>
      <dgm:spPr/>
      <dgm:t>
        <a:bodyPr/>
        <a:lstStyle/>
        <a:p>
          <a:endParaRPr lang="nl-BE"/>
        </a:p>
      </dgm:t>
    </dgm:pt>
    <dgm:pt modelId="{2657A0C3-DBC5-48CB-95D4-FE99CE15F96A}" type="sibTrans" cxnId="{A57B969A-F4B8-43B5-838F-9CC24F7CFE05}">
      <dgm:prSet/>
      <dgm:spPr/>
      <dgm:t>
        <a:bodyPr/>
        <a:lstStyle/>
        <a:p>
          <a:endParaRPr lang="nl-BE"/>
        </a:p>
      </dgm:t>
    </dgm:pt>
    <dgm:pt modelId="{7FE4E204-26C2-4349-86E3-A75B8BFFC47E}">
      <dgm:prSet phldrT="[Text]" custT="1"/>
      <dgm:spPr/>
      <dgm:t>
        <a:bodyPr/>
        <a:lstStyle/>
        <a:p>
          <a:r>
            <a:rPr lang="en-GB" sz="1200" dirty="0">
              <a:latin typeface="Calibri" panose="020F0502020204030204" pitchFamily="34" charset="0"/>
              <a:ea typeface="Calibri" panose="020F0502020204030204" pitchFamily="34" charset="0"/>
              <a:cs typeface="Times New Roman" panose="02020603050405020304" pitchFamily="18" charset="0"/>
            </a:rPr>
            <a:t>To understand the MHPSS field, we propose 3 different angles, ranging from humanitarian relief to social work.</a:t>
          </a:r>
          <a:endParaRPr lang="nl-BE" sz="1200" dirty="0"/>
        </a:p>
      </dgm:t>
    </dgm:pt>
    <dgm:pt modelId="{47BBEEDE-AF65-435D-80F6-0CAF056FAA7E}" type="parTrans" cxnId="{3A24DE62-0164-4099-8E0E-F57067FA1EAA}">
      <dgm:prSet/>
      <dgm:spPr/>
      <dgm:t>
        <a:bodyPr/>
        <a:lstStyle/>
        <a:p>
          <a:endParaRPr lang="nl-BE"/>
        </a:p>
      </dgm:t>
    </dgm:pt>
    <dgm:pt modelId="{EA0B1147-61B9-4DEA-A645-A97A086800D6}" type="sibTrans" cxnId="{3A24DE62-0164-4099-8E0E-F57067FA1EAA}">
      <dgm:prSet/>
      <dgm:spPr/>
      <dgm:t>
        <a:bodyPr/>
        <a:lstStyle/>
        <a:p>
          <a:endParaRPr lang="nl-BE"/>
        </a:p>
      </dgm:t>
    </dgm:pt>
    <dgm:pt modelId="{40DBB2DB-C868-4FB5-A181-A353A089922F}" type="pres">
      <dgm:prSet presAssocID="{A2CA8685-EF18-4AD7-BE32-A281E72B7431}" presName="rootnode" presStyleCnt="0">
        <dgm:presLayoutVars>
          <dgm:chMax/>
          <dgm:chPref/>
          <dgm:dir/>
          <dgm:animLvl val="lvl"/>
        </dgm:presLayoutVars>
      </dgm:prSet>
      <dgm:spPr/>
    </dgm:pt>
    <dgm:pt modelId="{513F6E05-80C2-475C-AA4C-55B205F373BC}" type="pres">
      <dgm:prSet presAssocID="{DD2945F7-55C1-458B-A1A4-79410B3F3D05}" presName="composite" presStyleCnt="0"/>
      <dgm:spPr/>
    </dgm:pt>
    <dgm:pt modelId="{19E88EB2-2C60-423D-935F-CA3E2CD8557C}" type="pres">
      <dgm:prSet presAssocID="{DD2945F7-55C1-458B-A1A4-79410B3F3D05}" presName="bentUpArrow1" presStyleLbl="alignImgPlace1" presStyleIdx="0" presStyleCnt="2" custScaleX="64509" custLinFactNeighborX="-48235" custLinFactNeighborY="269"/>
      <dgm:spPr/>
    </dgm:pt>
    <dgm:pt modelId="{44100AFA-64E6-4C03-B03F-539573B36B15}" type="pres">
      <dgm:prSet presAssocID="{DD2945F7-55C1-458B-A1A4-79410B3F3D05}" presName="ParentText" presStyleLbl="node1" presStyleIdx="0" presStyleCnt="3" custScaleX="131117" custScaleY="98468" custLinFactNeighborY="3622">
        <dgm:presLayoutVars>
          <dgm:chMax val="1"/>
          <dgm:chPref val="1"/>
          <dgm:bulletEnabled val="1"/>
        </dgm:presLayoutVars>
      </dgm:prSet>
      <dgm:spPr/>
    </dgm:pt>
    <dgm:pt modelId="{1907EBE4-4935-4499-B482-BD44019DD207}" type="pres">
      <dgm:prSet presAssocID="{DD2945F7-55C1-458B-A1A4-79410B3F3D05}" presName="ChildText" presStyleLbl="revTx" presStyleIdx="0" presStyleCnt="2">
        <dgm:presLayoutVars>
          <dgm:chMax val="0"/>
          <dgm:chPref val="0"/>
          <dgm:bulletEnabled val="1"/>
        </dgm:presLayoutVars>
      </dgm:prSet>
      <dgm:spPr/>
    </dgm:pt>
    <dgm:pt modelId="{1CC56735-3988-44BE-9EE8-4061E74B87E1}" type="pres">
      <dgm:prSet presAssocID="{4D8FE063-5AE1-4254-861B-572C2808EC59}" presName="sibTrans" presStyleCnt="0"/>
      <dgm:spPr/>
    </dgm:pt>
    <dgm:pt modelId="{64078F27-FB55-45D1-B668-FCE47292C633}" type="pres">
      <dgm:prSet presAssocID="{7607D158-C7CD-4D93-9C44-86008AC9FD9F}" presName="composite" presStyleCnt="0"/>
      <dgm:spPr/>
    </dgm:pt>
    <dgm:pt modelId="{6D87754A-B5A1-44D9-B71A-DF50DBA399B3}" type="pres">
      <dgm:prSet presAssocID="{7607D158-C7CD-4D93-9C44-86008AC9FD9F}" presName="bentUpArrow1" presStyleLbl="alignImgPlace1" presStyleIdx="1" presStyleCnt="2" custScaleX="67088" custLinFactX="-1610" custLinFactNeighborX="-100000" custLinFactNeighborY="1152"/>
      <dgm:spPr/>
    </dgm:pt>
    <dgm:pt modelId="{05BB9205-4A7E-4FAD-9C23-A483438DCFD8}" type="pres">
      <dgm:prSet presAssocID="{7607D158-C7CD-4D93-9C44-86008AC9FD9F}" presName="ParentText" presStyleLbl="node1" presStyleIdx="1" presStyleCnt="3" custScaleX="131117" custScaleY="98468" custLinFactNeighborX="-43078" custLinFactNeighborY="3193">
        <dgm:presLayoutVars>
          <dgm:chMax val="1"/>
          <dgm:chPref val="1"/>
          <dgm:bulletEnabled val="1"/>
        </dgm:presLayoutVars>
      </dgm:prSet>
      <dgm:spPr/>
    </dgm:pt>
    <dgm:pt modelId="{393BD970-0A9C-4759-A058-CCE97686B404}" type="pres">
      <dgm:prSet presAssocID="{7607D158-C7CD-4D93-9C44-86008AC9FD9F}" presName="ChildText" presStyleLbl="revTx" presStyleIdx="1" presStyleCnt="2">
        <dgm:presLayoutVars>
          <dgm:chMax val="0"/>
          <dgm:chPref val="0"/>
          <dgm:bulletEnabled val="1"/>
        </dgm:presLayoutVars>
      </dgm:prSet>
      <dgm:spPr/>
    </dgm:pt>
    <dgm:pt modelId="{CC75733D-A8C9-4EDA-8B72-D6116309B00A}" type="pres">
      <dgm:prSet presAssocID="{2657A0C3-DBC5-48CB-95D4-FE99CE15F96A}" presName="sibTrans" presStyleCnt="0"/>
      <dgm:spPr/>
    </dgm:pt>
    <dgm:pt modelId="{39AB3D29-D244-40E2-A802-D23955061D2F}" type="pres">
      <dgm:prSet presAssocID="{7FE4E204-26C2-4349-86E3-A75B8BFFC47E}" presName="composite" presStyleCnt="0"/>
      <dgm:spPr/>
    </dgm:pt>
    <dgm:pt modelId="{D8E64116-E144-46C3-A4CB-55921BDF64C2}" type="pres">
      <dgm:prSet presAssocID="{7FE4E204-26C2-4349-86E3-A75B8BFFC47E}" presName="ParentText" presStyleLbl="node1" presStyleIdx="2" presStyleCnt="3" custScaleX="131117" custScaleY="98468" custLinFactNeighborX="-77990" custLinFactNeighborY="-4285">
        <dgm:presLayoutVars>
          <dgm:chMax val="1"/>
          <dgm:chPref val="1"/>
          <dgm:bulletEnabled val="1"/>
        </dgm:presLayoutVars>
      </dgm:prSet>
      <dgm:spPr/>
    </dgm:pt>
  </dgm:ptLst>
  <dgm:cxnLst>
    <dgm:cxn modelId="{29851311-7C8F-40A4-A950-902EBF95CD34}" type="presOf" srcId="{7607D158-C7CD-4D93-9C44-86008AC9FD9F}" destId="{05BB9205-4A7E-4FAD-9C23-A483438DCFD8}" srcOrd="0" destOrd="0" presId="urn:microsoft.com/office/officeart/2005/8/layout/StepDownProcess"/>
    <dgm:cxn modelId="{EFFF352C-C0E1-419A-8FC2-1FE58C83913F}" type="presOf" srcId="{7FE4E204-26C2-4349-86E3-A75B8BFFC47E}" destId="{D8E64116-E144-46C3-A4CB-55921BDF64C2}" srcOrd="0" destOrd="0" presId="urn:microsoft.com/office/officeart/2005/8/layout/StepDownProcess"/>
    <dgm:cxn modelId="{EC1EA740-DF98-427B-B2C4-90256006E12F}" type="presOf" srcId="{DD2945F7-55C1-458B-A1A4-79410B3F3D05}" destId="{44100AFA-64E6-4C03-B03F-539573B36B15}" srcOrd="0" destOrd="0" presId="urn:microsoft.com/office/officeart/2005/8/layout/StepDownProcess"/>
    <dgm:cxn modelId="{3A24DE62-0164-4099-8E0E-F57067FA1EAA}" srcId="{A2CA8685-EF18-4AD7-BE32-A281E72B7431}" destId="{7FE4E204-26C2-4349-86E3-A75B8BFFC47E}" srcOrd="2" destOrd="0" parTransId="{47BBEEDE-AF65-435D-80F6-0CAF056FAA7E}" sibTransId="{EA0B1147-61B9-4DEA-A645-A97A086800D6}"/>
    <dgm:cxn modelId="{698B154C-0AB3-4E53-94C0-85BFBC2C462C}" type="presOf" srcId="{A2CA8685-EF18-4AD7-BE32-A281E72B7431}" destId="{40DBB2DB-C868-4FB5-A181-A353A089922F}" srcOrd="0" destOrd="0" presId="urn:microsoft.com/office/officeart/2005/8/layout/StepDownProcess"/>
    <dgm:cxn modelId="{67D8B14F-00DD-4267-AAE4-2F10A7C57E07}" srcId="{A2CA8685-EF18-4AD7-BE32-A281E72B7431}" destId="{DD2945F7-55C1-458B-A1A4-79410B3F3D05}" srcOrd="0" destOrd="0" parTransId="{5B60C2F5-F885-43E9-9E71-AC5D05E8E622}" sibTransId="{4D8FE063-5AE1-4254-861B-572C2808EC59}"/>
    <dgm:cxn modelId="{A57B969A-F4B8-43B5-838F-9CC24F7CFE05}" srcId="{A2CA8685-EF18-4AD7-BE32-A281E72B7431}" destId="{7607D158-C7CD-4D93-9C44-86008AC9FD9F}" srcOrd="1" destOrd="0" parTransId="{35917C64-A8E0-45BD-8153-7398EA285D56}" sibTransId="{2657A0C3-DBC5-48CB-95D4-FE99CE15F96A}"/>
    <dgm:cxn modelId="{48065302-A7B8-4EEE-B660-0B7BD855563C}" type="presParOf" srcId="{40DBB2DB-C868-4FB5-A181-A353A089922F}" destId="{513F6E05-80C2-475C-AA4C-55B205F373BC}" srcOrd="0" destOrd="0" presId="urn:microsoft.com/office/officeart/2005/8/layout/StepDownProcess"/>
    <dgm:cxn modelId="{314E897A-1277-43D4-8E70-64B36FF354D8}" type="presParOf" srcId="{513F6E05-80C2-475C-AA4C-55B205F373BC}" destId="{19E88EB2-2C60-423D-935F-CA3E2CD8557C}" srcOrd="0" destOrd="0" presId="urn:microsoft.com/office/officeart/2005/8/layout/StepDownProcess"/>
    <dgm:cxn modelId="{87773754-2FDC-4959-AC2E-E0A04E0194E6}" type="presParOf" srcId="{513F6E05-80C2-475C-AA4C-55B205F373BC}" destId="{44100AFA-64E6-4C03-B03F-539573B36B15}" srcOrd="1" destOrd="0" presId="urn:microsoft.com/office/officeart/2005/8/layout/StepDownProcess"/>
    <dgm:cxn modelId="{EEECDDAF-CD83-40D2-85D5-690D690BC9DF}" type="presParOf" srcId="{513F6E05-80C2-475C-AA4C-55B205F373BC}" destId="{1907EBE4-4935-4499-B482-BD44019DD207}" srcOrd="2" destOrd="0" presId="urn:microsoft.com/office/officeart/2005/8/layout/StepDownProcess"/>
    <dgm:cxn modelId="{9C466875-8C41-4175-86FF-C8BF5589250D}" type="presParOf" srcId="{40DBB2DB-C868-4FB5-A181-A353A089922F}" destId="{1CC56735-3988-44BE-9EE8-4061E74B87E1}" srcOrd="1" destOrd="0" presId="urn:microsoft.com/office/officeart/2005/8/layout/StepDownProcess"/>
    <dgm:cxn modelId="{C54BDDB4-AE94-4D17-B530-4EF3277AD3BE}" type="presParOf" srcId="{40DBB2DB-C868-4FB5-A181-A353A089922F}" destId="{64078F27-FB55-45D1-B668-FCE47292C633}" srcOrd="2" destOrd="0" presId="urn:microsoft.com/office/officeart/2005/8/layout/StepDownProcess"/>
    <dgm:cxn modelId="{E29F65A9-CA0C-4075-9CF0-284C16660677}" type="presParOf" srcId="{64078F27-FB55-45D1-B668-FCE47292C633}" destId="{6D87754A-B5A1-44D9-B71A-DF50DBA399B3}" srcOrd="0" destOrd="0" presId="urn:microsoft.com/office/officeart/2005/8/layout/StepDownProcess"/>
    <dgm:cxn modelId="{C13FBFFA-9C7D-4DF6-8665-B319D32AF183}" type="presParOf" srcId="{64078F27-FB55-45D1-B668-FCE47292C633}" destId="{05BB9205-4A7E-4FAD-9C23-A483438DCFD8}" srcOrd="1" destOrd="0" presId="urn:microsoft.com/office/officeart/2005/8/layout/StepDownProcess"/>
    <dgm:cxn modelId="{5F67F90F-BC07-4DDE-BFCE-2EB1403A418A}" type="presParOf" srcId="{64078F27-FB55-45D1-B668-FCE47292C633}" destId="{393BD970-0A9C-4759-A058-CCE97686B404}" srcOrd="2" destOrd="0" presId="urn:microsoft.com/office/officeart/2005/8/layout/StepDownProcess"/>
    <dgm:cxn modelId="{FF48028D-08DD-4133-852F-761C40E56CE3}" type="presParOf" srcId="{40DBB2DB-C868-4FB5-A181-A353A089922F}" destId="{CC75733D-A8C9-4EDA-8B72-D6116309B00A}" srcOrd="3" destOrd="0" presId="urn:microsoft.com/office/officeart/2005/8/layout/StepDownProcess"/>
    <dgm:cxn modelId="{FB879B27-9CC4-4834-ACF1-A66AE19E1665}" type="presParOf" srcId="{40DBB2DB-C868-4FB5-A181-A353A089922F}" destId="{39AB3D29-D244-40E2-A802-D23955061D2F}" srcOrd="4" destOrd="0" presId="urn:microsoft.com/office/officeart/2005/8/layout/StepDownProcess"/>
    <dgm:cxn modelId="{4BDFE107-FE55-4220-83C7-9B1114F52450}" type="presParOf" srcId="{39AB3D29-D244-40E2-A802-D23955061D2F}" destId="{D8E64116-E144-46C3-A4CB-55921BDF64C2}"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19F592-D19C-4B86-A93E-069340B25885}" type="doc">
      <dgm:prSet loTypeId="urn:microsoft.com/office/officeart/2005/8/layout/hierarchy2" loCatId="hierarchy" qsTypeId="urn:microsoft.com/office/officeart/2005/8/quickstyle/simple5" qsCatId="simple" csTypeId="urn:microsoft.com/office/officeart/2005/8/colors/accent3_1" csCatId="accent3" phldr="1"/>
      <dgm:spPr/>
      <dgm:t>
        <a:bodyPr/>
        <a:lstStyle/>
        <a:p>
          <a:endParaRPr lang="nl-NL"/>
        </a:p>
      </dgm:t>
    </dgm:pt>
    <dgm:pt modelId="{685680F2-1EDB-4A80-B005-4B9170E285C2}">
      <dgm:prSet phldrT="[Text]"/>
      <dgm:spPr/>
      <dgm:t>
        <a:bodyPr/>
        <a:lstStyle/>
        <a:p>
          <a:r>
            <a:rPr lang="nl-NL" dirty="0"/>
            <a:t>RMM</a:t>
          </a:r>
        </a:p>
      </dgm:t>
    </dgm:pt>
    <dgm:pt modelId="{5AE93950-B52A-491E-9069-C8B870D243FE}" type="parTrans" cxnId="{AB551A05-5F6D-46C8-BCE4-D0F2DB893E4D}">
      <dgm:prSet/>
      <dgm:spPr/>
      <dgm:t>
        <a:bodyPr/>
        <a:lstStyle/>
        <a:p>
          <a:endParaRPr lang="nl-NL"/>
        </a:p>
      </dgm:t>
    </dgm:pt>
    <dgm:pt modelId="{36A2B40B-3019-4682-BD5D-0366A708074F}" type="sibTrans" cxnId="{AB551A05-5F6D-46C8-BCE4-D0F2DB893E4D}">
      <dgm:prSet/>
      <dgm:spPr/>
      <dgm:t>
        <a:bodyPr/>
        <a:lstStyle/>
        <a:p>
          <a:endParaRPr lang="nl-NL"/>
        </a:p>
      </dgm:t>
    </dgm:pt>
    <dgm:pt modelId="{1EFE41F3-0F80-4062-8121-F3EC43BA7179}">
      <dgm:prSet phldrT="[Text]"/>
      <dgm:spPr/>
      <dgm:t>
        <a:bodyPr/>
        <a:lstStyle/>
        <a:p>
          <a:r>
            <a:rPr lang="nl-NL" dirty="0" err="1"/>
            <a:t>Psychiatry</a:t>
          </a:r>
          <a:r>
            <a:rPr lang="nl-NL" dirty="0"/>
            <a:t> &amp; </a:t>
          </a:r>
          <a:r>
            <a:rPr lang="nl-NL" dirty="0" err="1"/>
            <a:t>Psychology</a:t>
          </a:r>
          <a:endParaRPr lang="nl-NL" dirty="0"/>
        </a:p>
      </dgm:t>
    </dgm:pt>
    <dgm:pt modelId="{C0DBD9A6-1C28-41F1-9231-361265E9F20B}" type="parTrans" cxnId="{F7E9B7CD-4B98-46CC-A8AF-9CFDD0D6623F}">
      <dgm:prSet/>
      <dgm:spPr/>
      <dgm:t>
        <a:bodyPr/>
        <a:lstStyle/>
        <a:p>
          <a:endParaRPr lang="nl-NL"/>
        </a:p>
      </dgm:t>
    </dgm:pt>
    <dgm:pt modelId="{591A5432-3DD9-407E-A10B-58D8D27A25A7}" type="sibTrans" cxnId="{F7E9B7CD-4B98-46CC-A8AF-9CFDD0D6623F}">
      <dgm:prSet/>
      <dgm:spPr/>
      <dgm:t>
        <a:bodyPr/>
        <a:lstStyle/>
        <a:p>
          <a:endParaRPr lang="nl-NL"/>
        </a:p>
      </dgm:t>
    </dgm:pt>
    <dgm:pt modelId="{218358FA-BF36-4BDA-A5D3-51D5227B9763}">
      <dgm:prSet phldrT="[Text]"/>
      <dgm:spPr/>
      <dgm:t>
        <a:bodyPr/>
        <a:lstStyle/>
        <a:p>
          <a:r>
            <a:rPr lang="nl-NL" dirty="0" err="1"/>
            <a:t>Clinical</a:t>
          </a:r>
          <a:r>
            <a:rPr lang="nl-NL" dirty="0"/>
            <a:t> MH </a:t>
          </a:r>
          <a:r>
            <a:rPr lang="nl-NL" dirty="0" err="1"/>
            <a:t>integration</a:t>
          </a:r>
          <a:r>
            <a:rPr lang="nl-NL" dirty="0"/>
            <a:t> </a:t>
          </a:r>
          <a:r>
            <a:rPr lang="nl-NL" dirty="0" err="1"/>
            <a:t>health</a:t>
          </a:r>
          <a:r>
            <a:rPr lang="nl-NL" dirty="0"/>
            <a:t> system</a:t>
          </a:r>
        </a:p>
      </dgm:t>
    </dgm:pt>
    <dgm:pt modelId="{DABEFD8B-1872-4AD6-87BF-7C4A7342FA66}" type="parTrans" cxnId="{C9CEFC77-8BD9-49F5-A994-2AB1FEE9443A}">
      <dgm:prSet/>
      <dgm:spPr/>
      <dgm:t>
        <a:bodyPr/>
        <a:lstStyle/>
        <a:p>
          <a:endParaRPr lang="nl-NL"/>
        </a:p>
      </dgm:t>
    </dgm:pt>
    <dgm:pt modelId="{D34C2BC3-A28D-4DA7-824F-C7E6FCB07D09}" type="sibTrans" cxnId="{C9CEFC77-8BD9-49F5-A994-2AB1FEE9443A}">
      <dgm:prSet/>
      <dgm:spPr/>
      <dgm:t>
        <a:bodyPr/>
        <a:lstStyle/>
        <a:p>
          <a:endParaRPr lang="nl-NL"/>
        </a:p>
      </dgm:t>
    </dgm:pt>
    <dgm:pt modelId="{1BE0BEDC-2CBB-4529-942D-6D68B809D97A}">
      <dgm:prSet phldrT="[Text]"/>
      <dgm:spPr/>
      <dgm:t>
        <a:bodyPr/>
        <a:lstStyle/>
        <a:p>
          <a:r>
            <a:rPr lang="nl-NL" dirty="0" err="1"/>
            <a:t>Psychosocial</a:t>
          </a:r>
          <a:r>
            <a:rPr lang="nl-NL" dirty="0"/>
            <a:t> </a:t>
          </a:r>
          <a:r>
            <a:rPr lang="nl-NL" dirty="0" err="1"/>
            <a:t>outreach</a:t>
          </a:r>
          <a:r>
            <a:rPr lang="nl-NL" dirty="0"/>
            <a:t> (</a:t>
          </a:r>
          <a:r>
            <a:rPr lang="nl-NL" dirty="0" err="1"/>
            <a:t>social</a:t>
          </a:r>
          <a:r>
            <a:rPr lang="nl-NL" dirty="0"/>
            <a:t> </a:t>
          </a:r>
          <a:r>
            <a:rPr lang="nl-NL" dirty="0" err="1"/>
            <a:t>psychiatry</a:t>
          </a:r>
          <a:r>
            <a:rPr lang="nl-NL" dirty="0"/>
            <a:t>)</a:t>
          </a:r>
        </a:p>
      </dgm:t>
    </dgm:pt>
    <dgm:pt modelId="{A0B91757-9EAF-4F78-B0D9-16E7A9231540}" type="parTrans" cxnId="{5C57A92A-7B00-49CC-A211-E6A93B6EEFDC}">
      <dgm:prSet/>
      <dgm:spPr/>
      <dgm:t>
        <a:bodyPr/>
        <a:lstStyle/>
        <a:p>
          <a:endParaRPr lang="nl-NL"/>
        </a:p>
      </dgm:t>
    </dgm:pt>
    <dgm:pt modelId="{D1796FC7-88C3-4CC6-80F8-DC62B5FDA128}" type="sibTrans" cxnId="{5C57A92A-7B00-49CC-A211-E6A93B6EEFDC}">
      <dgm:prSet/>
      <dgm:spPr/>
      <dgm:t>
        <a:bodyPr/>
        <a:lstStyle/>
        <a:p>
          <a:endParaRPr lang="nl-NL"/>
        </a:p>
      </dgm:t>
    </dgm:pt>
    <dgm:pt modelId="{67ED28F2-C129-478A-8FE9-4DC3B99BBA3C}">
      <dgm:prSet phldrT="[Text]"/>
      <dgm:spPr/>
      <dgm:t>
        <a:bodyPr/>
        <a:lstStyle/>
        <a:p>
          <a:r>
            <a:rPr lang="nl-NL" dirty="0" err="1"/>
            <a:t>Social</a:t>
          </a:r>
          <a:r>
            <a:rPr lang="nl-NL" dirty="0"/>
            <a:t> </a:t>
          </a:r>
          <a:r>
            <a:rPr lang="nl-NL" dirty="0" err="1"/>
            <a:t>Work</a:t>
          </a:r>
          <a:endParaRPr lang="nl-NL" dirty="0"/>
        </a:p>
      </dgm:t>
    </dgm:pt>
    <dgm:pt modelId="{13A39AF5-1CA3-4E70-B6FE-2AAF67D90134}" type="parTrans" cxnId="{E3C9A0C8-C00D-4D2F-8329-2382138CEF6C}">
      <dgm:prSet/>
      <dgm:spPr/>
      <dgm:t>
        <a:bodyPr/>
        <a:lstStyle/>
        <a:p>
          <a:endParaRPr lang="nl-NL"/>
        </a:p>
      </dgm:t>
    </dgm:pt>
    <dgm:pt modelId="{F2822B18-4CCF-4E94-B89D-8E3A9742547F}" type="sibTrans" cxnId="{E3C9A0C8-C00D-4D2F-8329-2382138CEF6C}">
      <dgm:prSet/>
      <dgm:spPr/>
      <dgm:t>
        <a:bodyPr/>
        <a:lstStyle/>
        <a:p>
          <a:endParaRPr lang="nl-NL"/>
        </a:p>
      </dgm:t>
    </dgm:pt>
    <dgm:pt modelId="{C9CD2718-0550-438F-8E6F-198D403D64A0}">
      <dgm:prSet phldrT="[Text]"/>
      <dgm:spPr/>
      <dgm:t>
        <a:bodyPr/>
        <a:lstStyle/>
        <a:p>
          <a:r>
            <a:rPr lang="nl-NL" dirty="0" err="1"/>
            <a:t>Consequences</a:t>
          </a:r>
          <a:r>
            <a:rPr lang="nl-NL" dirty="0"/>
            <a:t> </a:t>
          </a:r>
          <a:r>
            <a:rPr lang="nl-NL" dirty="0" err="1"/>
            <a:t>violence</a:t>
          </a:r>
          <a:r>
            <a:rPr lang="nl-NL" dirty="0"/>
            <a:t>, war, disaster</a:t>
          </a:r>
        </a:p>
      </dgm:t>
    </dgm:pt>
    <dgm:pt modelId="{E07408DE-3B69-4DC0-8454-9C27C74A56A2}" type="parTrans" cxnId="{5497ACAC-8C29-4F3F-9C10-6ACA349F5041}">
      <dgm:prSet/>
      <dgm:spPr/>
      <dgm:t>
        <a:bodyPr/>
        <a:lstStyle/>
        <a:p>
          <a:endParaRPr lang="nl-NL"/>
        </a:p>
      </dgm:t>
    </dgm:pt>
    <dgm:pt modelId="{3BAB606B-5C73-4AAD-BFE8-75E02F7BB109}" type="sibTrans" cxnId="{5497ACAC-8C29-4F3F-9C10-6ACA349F5041}">
      <dgm:prSet/>
      <dgm:spPr/>
      <dgm:t>
        <a:bodyPr/>
        <a:lstStyle/>
        <a:p>
          <a:endParaRPr lang="nl-NL"/>
        </a:p>
      </dgm:t>
    </dgm:pt>
    <dgm:pt modelId="{C9FD82AB-E614-4F80-A9AF-5070B3B72A65}">
      <dgm:prSet/>
      <dgm:spPr/>
      <dgm:t>
        <a:bodyPr/>
        <a:lstStyle/>
        <a:p>
          <a:r>
            <a:rPr lang="nl-NL" dirty="0" err="1"/>
            <a:t>Social</a:t>
          </a:r>
          <a:r>
            <a:rPr lang="nl-NL" dirty="0"/>
            <a:t> </a:t>
          </a:r>
          <a:r>
            <a:rPr lang="nl-NL" dirty="0" err="1"/>
            <a:t>determinants</a:t>
          </a:r>
          <a:r>
            <a:rPr lang="nl-NL" dirty="0"/>
            <a:t> of </a:t>
          </a:r>
          <a:r>
            <a:rPr lang="nl-NL" dirty="0" err="1"/>
            <a:t>well-being</a:t>
          </a:r>
          <a:endParaRPr lang="nl-NL" dirty="0"/>
        </a:p>
      </dgm:t>
    </dgm:pt>
    <dgm:pt modelId="{750E7860-97A3-41E5-9E5D-86808EB599A1}" type="parTrans" cxnId="{F7F9F55D-1129-4529-9D9F-780536CA1C9A}">
      <dgm:prSet/>
      <dgm:spPr/>
      <dgm:t>
        <a:bodyPr/>
        <a:lstStyle/>
        <a:p>
          <a:endParaRPr lang="nl-NL"/>
        </a:p>
      </dgm:t>
    </dgm:pt>
    <dgm:pt modelId="{A1BAF9A8-A4B9-40DE-B9B7-976B31F47C69}" type="sibTrans" cxnId="{F7F9F55D-1129-4529-9D9F-780536CA1C9A}">
      <dgm:prSet/>
      <dgm:spPr/>
      <dgm:t>
        <a:bodyPr/>
        <a:lstStyle/>
        <a:p>
          <a:endParaRPr lang="nl-NL"/>
        </a:p>
      </dgm:t>
    </dgm:pt>
    <dgm:pt modelId="{8C2C8BA2-FA3B-4934-A6F9-DE9693360303}" type="pres">
      <dgm:prSet presAssocID="{3A19F592-D19C-4B86-A93E-069340B25885}" presName="diagram" presStyleCnt="0">
        <dgm:presLayoutVars>
          <dgm:chPref val="1"/>
          <dgm:dir/>
          <dgm:animOne val="branch"/>
          <dgm:animLvl val="lvl"/>
          <dgm:resizeHandles val="exact"/>
        </dgm:presLayoutVars>
      </dgm:prSet>
      <dgm:spPr/>
    </dgm:pt>
    <dgm:pt modelId="{9D403062-9C60-48C4-9AFB-AA7E06F87BF6}" type="pres">
      <dgm:prSet presAssocID="{685680F2-1EDB-4A80-B005-4B9170E285C2}" presName="root1" presStyleCnt="0"/>
      <dgm:spPr/>
    </dgm:pt>
    <dgm:pt modelId="{43DDA64A-C5D9-467C-8BBB-0E16EED955C0}" type="pres">
      <dgm:prSet presAssocID="{685680F2-1EDB-4A80-B005-4B9170E285C2}" presName="LevelOneTextNode" presStyleLbl="node0" presStyleIdx="0" presStyleCnt="1">
        <dgm:presLayoutVars>
          <dgm:chPref val="3"/>
        </dgm:presLayoutVars>
      </dgm:prSet>
      <dgm:spPr/>
    </dgm:pt>
    <dgm:pt modelId="{05A46DF4-4771-4419-BD7C-805BF080F979}" type="pres">
      <dgm:prSet presAssocID="{685680F2-1EDB-4A80-B005-4B9170E285C2}" presName="level2hierChild" presStyleCnt="0"/>
      <dgm:spPr/>
    </dgm:pt>
    <dgm:pt modelId="{E4082D22-5716-473A-9076-2166DC5684E3}" type="pres">
      <dgm:prSet presAssocID="{C0DBD9A6-1C28-41F1-9231-361265E9F20B}" presName="conn2-1" presStyleLbl="parChTrans1D2" presStyleIdx="0" presStyleCnt="2"/>
      <dgm:spPr/>
    </dgm:pt>
    <dgm:pt modelId="{1A4DA481-4D15-45ED-AB19-06B973597C62}" type="pres">
      <dgm:prSet presAssocID="{C0DBD9A6-1C28-41F1-9231-361265E9F20B}" presName="connTx" presStyleLbl="parChTrans1D2" presStyleIdx="0" presStyleCnt="2"/>
      <dgm:spPr/>
    </dgm:pt>
    <dgm:pt modelId="{854CA5AB-410D-4D9F-8DEA-B659D30803F7}" type="pres">
      <dgm:prSet presAssocID="{1EFE41F3-0F80-4062-8121-F3EC43BA7179}" presName="root2" presStyleCnt="0"/>
      <dgm:spPr/>
    </dgm:pt>
    <dgm:pt modelId="{94CD112F-6149-4DD7-A60F-FA548526F574}" type="pres">
      <dgm:prSet presAssocID="{1EFE41F3-0F80-4062-8121-F3EC43BA7179}" presName="LevelTwoTextNode" presStyleLbl="node2" presStyleIdx="0" presStyleCnt="2">
        <dgm:presLayoutVars>
          <dgm:chPref val="3"/>
        </dgm:presLayoutVars>
      </dgm:prSet>
      <dgm:spPr/>
    </dgm:pt>
    <dgm:pt modelId="{AF761C0F-1408-4984-81D5-08EFD7FAD89E}" type="pres">
      <dgm:prSet presAssocID="{1EFE41F3-0F80-4062-8121-F3EC43BA7179}" presName="level3hierChild" presStyleCnt="0"/>
      <dgm:spPr/>
    </dgm:pt>
    <dgm:pt modelId="{C0817508-EABE-4083-A91A-0B8C1FF82688}" type="pres">
      <dgm:prSet presAssocID="{DABEFD8B-1872-4AD6-87BF-7C4A7342FA66}" presName="conn2-1" presStyleLbl="parChTrans1D3" presStyleIdx="0" presStyleCnt="4"/>
      <dgm:spPr/>
    </dgm:pt>
    <dgm:pt modelId="{7DF579B2-40D7-4B06-BFF4-19A33DFC95CF}" type="pres">
      <dgm:prSet presAssocID="{DABEFD8B-1872-4AD6-87BF-7C4A7342FA66}" presName="connTx" presStyleLbl="parChTrans1D3" presStyleIdx="0" presStyleCnt="4"/>
      <dgm:spPr/>
    </dgm:pt>
    <dgm:pt modelId="{09889714-9DA9-45E2-97D8-C63764E39BD7}" type="pres">
      <dgm:prSet presAssocID="{218358FA-BF36-4BDA-A5D3-51D5227B9763}" presName="root2" presStyleCnt="0"/>
      <dgm:spPr/>
    </dgm:pt>
    <dgm:pt modelId="{6ACC7AC1-02D0-47C9-A70B-925E76A3AD93}" type="pres">
      <dgm:prSet presAssocID="{218358FA-BF36-4BDA-A5D3-51D5227B9763}" presName="LevelTwoTextNode" presStyleLbl="node3" presStyleIdx="0" presStyleCnt="4">
        <dgm:presLayoutVars>
          <dgm:chPref val="3"/>
        </dgm:presLayoutVars>
      </dgm:prSet>
      <dgm:spPr/>
    </dgm:pt>
    <dgm:pt modelId="{5D7DF782-750B-448B-A436-D2458D350F7D}" type="pres">
      <dgm:prSet presAssocID="{218358FA-BF36-4BDA-A5D3-51D5227B9763}" presName="level3hierChild" presStyleCnt="0"/>
      <dgm:spPr/>
    </dgm:pt>
    <dgm:pt modelId="{1869EE06-7F21-427D-B1E4-560F2732FB23}" type="pres">
      <dgm:prSet presAssocID="{A0B91757-9EAF-4F78-B0D9-16E7A9231540}" presName="conn2-1" presStyleLbl="parChTrans1D3" presStyleIdx="1" presStyleCnt="4"/>
      <dgm:spPr/>
    </dgm:pt>
    <dgm:pt modelId="{FCE53690-B7E2-43B7-9282-AF2F79CE797F}" type="pres">
      <dgm:prSet presAssocID="{A0B91757-9EAF-4F78-B0D9-16E7A9231540}" presName="connTx" presStyleLbl="parChTrans1D3" presStyleIdx="1" presStyleCnt="4"/>
      <dgm:spPr/>
    </dgm:pt>
    <dgm:pt modelId="{F4376320-4CCA-4AFA-A569-14DDA160DA67}" type="pres">
      <dgm:prSet presAssocID="{1BE0BEDC-2CBB-4529-942D-6D68B809D97A}" presName="root2" presStyleCnt="0"/>
      <dgm:spPr/>
    </dgm:pt>
    <dgm:pt modelId="{82A96E49-5219-449A-B26A-A5B81B7152DB}" type="pres">
      <dgm:prSet presAssocID="{1BE0BEDC-2CBB-4529-942D-6D68B809D97A}" presName="LevelTwoTextNode" presStyleLbl="node3" presStyleIdx="1" presStyleCnt="4">
        <dgm:presLayoutVars>
          <dgm:chPref val="3"/>
        </dgm:presLayoutVars>
      </dgm:prSet>
      <dgm:spPr/>
    </dgm:pt>
    <dgm:pt modelId="{B471B13F-629D-450E-806E-30A52092A088}" type="pres">
      <dgm:prSet presAssocID="{1BE0BEDC-2CBB-4529-942D-6D68B809D97A}" presName="level3hierChild" presStyleCnt="0"/>
      <dgm:spPr/>
    </dgm:pt>
    <dgm:pt modelId="{B84E5D8C-1084-4C2F-95B2-C084AFAB17DC}" type="pres">
      <dgm:prSet presAssocID="{13A39AF5-1CA3-4E70-B6FE-2AAF67D90134}" presName="conn2-1" presStyleLbl="parChTrans1D2" presStyleIdx="1" presStyleCnt="2"/>
      <dgm:spPr/>
    </dgm:pt>
    <dgm:pt modelId="{8CDD3F8F-6FB4-42CA-A220-CA60AEC7C4E7}" type="pres">
      <dgm:prSet presAssocID="{13A39AF5-1CA3-4E70-B6FE-2AAF67D90134}" presName="connTx" presStyleLbl="parChTrans1D2" presStyleIdx="1" presStyleCnt="2"/>
      <dgm:spPr/>
    </dgm:pt>
    <dgm:pt modelId="{BC149274-11DA-49B7-B3EC-8674A1DCB950}" type="pres">
      <dgm:prSet presAssocID="{67ED28F2-C129-478A-8FE9-4DC3B99BBA3C}" presName="root2" presStyleCnt="0"/>
      <dgm:spPr/>
    </dgm:pt>
    <dgm:pt modelId="{6505B5A4-18ED-4B35-8853-E89BE3AB53EB}" type="pres">
      <dgm:prSet presAssocID="{67ED28F2-C129-478A-8FE9-4DC3B99BBA3C}" presName="LevelTwoTextNode" presStyleLbl="node2" presStyleIdx="1" presStyleCnt="2" custLinFactNeighborX="-1178" custLinFactNeighborY="5601">
        <dgm:presLayoutVars>
          <dgm:chPref val="3"/>
        </dgm:presLayoutVars>
      </dgm:prSet>
      <dgm:spPr/>
    </dgm:pt>
    <dgm:pt modelId="{CD110D1E-F34B-4C73-8898-ABA7D0AC43A6}" type="pres">
      <dgm:prSet presAssocID="{67ED28F2-C129-478A-8FE9-4DC3B99BBA3C}" presName="level3hierChild" presStyleCnt="0"/>
      <dgm:spPr/>
    </dgm:pt>
    <dgm:pt modelId="{6D7323D0-3015-4087-BB8E-C65790C267D4}" type="pres">
      <dgm:prSet presAssocID="{E07408DE-3B69-4DC0-8454-9C27C74A56A2}" presName="conn2-1" presStyleLbl="parChTrans1D3" presStyleIdx="2" presStyleCnt="4"/>
      <dgm:spPr/>
    </dgm:pt>
    <dgm:pt modelId="{5756A924-52FA-4C67-BD31-30BA3CC9FA7E}" type="pres">
      <dgm:prSet presAssocID="{E07408DE-3B69-4DC0-8454-9C27C74A56A2}" presName="connTx" presStyleLbl="parChTrans1D3" presStyleIdx="2" presStyleCnt="4"/>
      <dgm:spPr/>
    </dgm:pt>
    <dgm:pt modelId="{AF2B7E94-A8CF-4EB8-B6FF-B062634C385B}" type="pres">
      <dgm:prSet presAssocID="{C9CD2718-0550-438F-8E6F-198D403D64A0}" presName="root2" presStyleCnt="0"/>
      <dgm:spPr/>
    </dgm:pt>
    <dgm:pt modelId="{330A88F0-89D4-48AE-859F-C4285AE665F3}" type="pres">
      <dgm:prSet presAssocID="{C9CD2718-0550-438F-8E6F-198D403D64A0}" presName="LevelTwoTextNode" presStyleLbl="node3" presStyleIdx="2" presStyleCnt="4">
        <dgm:presLayoutVars>
          <dgm:chPref val="3"/>
        </dgm:presLayoutVars>
      </dgm:prSet>
      <dgm:spPr/>
    </dgm:pt>
    <dgm:pt modelId="{53741A90-92B8-4174-B420-74D6E052FD4E}" type="pres">
      <dgm:prSet presAssocID="{C9CD2718-0550-438F-8E6F-198D403D64A0}" presName="level3hierChild" presStyleCnt="0"/>
      <dgm:spPr/>
    </dgm:pt>
    <dgm:pt modelId="{5C8E3CBF-AE70-445B-83CA-5C360ED9EEB2}" type="pres">
      <dgm:prSet presAssocID="{750E7860-97A3-41E5-9E5D-86808EB599A1}" presName="conn2-1" presStyleLbl="parChTrans1D3" presStyleIdx="3" presStyleCnt="4"/>
      <dgm:spPr/>
    </dgm:pt>
    <dgm:pt modelId="{8E608F63-D82F-4994-92D1-13EDD1A897DC}" type="pres">
      <dgm:prSet presAssocID="{750E7860-97A3-41E5-9E5D-86808EB599A1}" presName="connTx" presStyleLbl="parChTrans1D3" presStyleIdx="3" presStyleCnt="4"/>
      <dgm:spPr/>
    </dgm:pt>
    <dgm:pt modelId="{D79A4953-DA9A-461F-97DA-726D397F4963}" type="pres">
      <dgm:prSet presAssocID="{C9FD82AB-E614-4F80-A9AF-5070B3B72A65}" presName="root2" presStyleCnt="0"/>
      <dgm:spPr/>
    </dgm:pt>
    <dgm:pt modelId="{EC0CA719-982F-47CF-8D22-68F99B0FB875}" type="pres">
      <dgm:prSet presAssocID="{C9FD82AB-E614-4F80-A9AF-5070B3B72A65}" presName="LevelTwoTextNode" presStyleLbl="node3" presStyleIdx="3" presStyleCnt="4">
        <dgm:presLayoutVars>
          <dgm:chPref val="3"/>
        </dgm:presLayoutVars>
      </dgm:prSet>
      <dgm:spPr/>
    </dgm:pt>
    <dgm:pt modelId="{8B5EC50F-8961-4E81-A3A7-244DCF93DE04}" type="pres">
      <dgm:prSet presAssocID="{C9FD82AB-E614-4F80-A9AF-5070B3B72A65}" presName="level3hierChild" presStyleCnt="0"/>
      <dgm:spPr/>
    </dgm:pt>
  </dgm:ptLst>
  <dgm:cxnLst>
    <dgm:cxn modelId="{AB551A05-5F6D-46C8-BCE4-D0F2DB893E4D}" srcId="{3A19F592-D19C-4B86-A93E-069340B25885}" destId="{685680F2-1EDB-4A80-B005-4B9170E285C2}" srcOrd="0" destOrd="0" parTransId="{5AE93950-B52A-491E-9069-C8B870D243FE}" sibTransId="{36A2B40B-3019-4682-BD5D-0366A708074F}"/>
    <dgm:cxn modelId="{36C78611-11BD-4245-B6F7-9DC797C63269}" type="presOf" srcId="{750E7860-97A3-41E5-9E5D-86808EB599A1}" destId="{8E608F63-D82F-4994-92D1-13EDD1A897DC}" srcOrd="1" destOrd="0" presId="urn:microsoft.com/office/officeart/2005/8/layout/hierarchy2"/>
    <dgm:cxn modelId="{F6F6871D-379D-428E-9250-FAC58F915063}" type="presOf" srcId="{13A39AF5-1CA3-4E70-B6FE-2AAF67D90134}" destId="{B84E5D8C-1084-4C2F-95B2-C084AFAB17DC}" srcOrd="0" destOrd="0" presId="urn:microsoft.com/office/officeart/2005/8/layout/hierarchy2"/>
    <dgm:cxn modelId="{6DCC6427-A173-4E08-8002-2362DC036DE7}" type="presOf" srcId="{A0B91757-9EAF-4F78-B0D9-16E7A9231540}" destId="{FCE53690-B7E2-43B7-9282-AF2F79CE797F}" srcOrd="1" destOrd="0" presId="urn:microsoft.com/office/officeart/2005/8/layout/hierarchy2"/>
    <dgm:cxn modelId="{DCD11E28-F907-4DFA-938F-B353A22414A1}" type="presOf" srcId="{3A19F592-D19C-4B86-A93E-069340B25885}" destId="{8C2C8BA2-FA3B-4934-A6F9-DE9693360303}" srcOrd="0" destOrd="0" presId="urn:microsoft.com/office/officeart/2005/8/layout/hierarchy2"/>
    <dgm:cxn modelId="{E825E728-4E08-443A-9E1C-602672F9414C}" type="presOf" srcId="{DABEFD8B-1872-4AD6-87BF-7C4A7342FA66}" destId="{C0817508-EABE-4083-A91A-0B8C1FF82688}" srcOrd="0" destOrd="0" presId="urn:microsoft.com/office/officeart/2005/8/layout/hierarchy2"/>
    <dgm:cxn modelId="{5C57A92A-7B00-49CC-A211-E6A93B6EEFDC}" srcId="{1EFE41F3-0F80-4062-8121-F3EC43BA7179}" destId="{1BE0BEDC-2CBB-4529-942D-6D68B809D97A}" srcOrd="1" destOrd="0" parTransId="{A0B91757-9EAF-4F78-B0D9-16E7A9231540}" sibTransId="{D1796FC7-88C3-4CC6-80F8-DC62B5FDA128}"/>
    <dgm:cxn modelId="{F577EF31-8CE5-4EEE-9017-447159393427}" type="presOf" srcId="{67ED28F2-C129-478A-8FE9-4DC3B99BBA3C}" destId="{6505B5A4-18ED-4B35-8853-E89BE3AB53EB}" srcOrd="0" destOrd="0" presId="urn:microsoft.com/office/officeart/2005/8/layout/hierarchy2"/>
    <dgm:cxn modelId="{17E47A32-3292-457A-BA89-B148DA72A0B3}" type="presOf" srcId="{E07408DE-3B69-4DC0-8454-9C27C74A56A2}" destId="{6D7323D0-3015-4087-BB8E-C65790C267D4}" srcOrd="0" destOrd="0" presId="urn:microsoft.com/office/officeart/2005/8/layout/hierarchy2"/>
    <dgm:cxn modelId="{47E3FC38-DBCE-4D2D-8A38-38C7C8F8F896}" type="presOf" srcId="{C0DBD9A6-1C28-41F1-9231-361265E9F20B}" destId="{E4082D22-5716-473A-9076-2166DC5684E3}" srcOrd="0" destOrd="0" presId="urn:microsoft.com/office/officeart/2005/8/layout/hierarchy2"/>
    <dgm:cxn modelId="{25052540-91DF-4C92-905E-B4FDAC1CC6CF}" type="presOf" srcId="{A0B91757-9EAF-4F78-B0D9-16E7A9231540}" destId="{1869EE06-7F21-427D-B1E4-560F2732FB23}" srcOrd="0" destOrd="0" presId="urn:microsoft.com/office/officeart/2005/8/layout/hierarchy2"/>
    <dgm:cxn modelId="{F7F9F55D-1129-4529-9D9F-780536CA1C9A}" srcId="{67ED28F2-C129-478A-8FE9-4DC3B99BBA3C}" destId="{C9FD82AB-E614-4F80-A9AF-5070B3B72A65}" srcOrd="1" destOrd="0" parTransId="{750E7860-97A3-41E5-9E5D-86808EB599A1}" sibTransId="{A1BAF9A8-A4B9-40DE-B9B7-976B31F47C69}"/>
    <dgm:cxn modelId="{5B757E41-73AA-45F1-B7DD-B434C391FD4D}" type="presOf" srcId="{1BE0BEDC-2CBB-4529-942D-6D68B809D97A}" destId="{82A96E49-5219-449A-B26A-A5B81B7152DB}" srcOrd="0" destOrd="0" presId="urn:microsoft.com/office/officeart/2005/8/layout/hierarchy2"/>
    <dgm:cxn modelId="{E867D063-18FC-4BF1-B92A-7008A42703AA}" type="presOf" srcId="{1EFE41F3-0F80-4062-8121-F3EC43BA7179}" destId="{94CD112F-6149-4DD7-A60F-FA548526F574}" srcOrd="0" destOrd="0" presId="urn:microsoft.com/office/officeart/2005/8/layout/hierarchy2"/>
    <dgm:cxn modelId="{53CE6845-1D43-4112-AE73-EF91ABB809D9}" type="presOf" srcId="{13A39AF5-1CA3-4E70-B6FE-2AAF67D90134}" destId="{8CDD3F8F-6FB4-42CA-A220-CA60AEC7C4E7}" srcOrd="1" destOrd="0" presId="urn:microsoft.com/office/officeart/2005/8/layout/hierarchy2"/>
    <dgm:cxn modelId="{C5695467-E2DD-487C-9737-83753ADDEA91}" type="presOf" srcId="{E07408DE-3B69-4DC0-8454-9C27C74A56A2}" destId="{5756A924-52FA-4C67-BD31-30BA3CC9FA7E}" srcOrd="1" destOrd="0" presId="urn:microsoft.com/office/officeart/2005/8/layout/hierarchy2"/>
    <dgm:cxn modelId="{CFE5A247-FDA6-46E1-8BFC-9F568E650F91}" type="presOf" srcId="{218358FA-BF36-4BDA-A5D3-51D5227B9763}" destId="{6ACC7AC1-02D0-47C9-A70B-925E76A3AD93}" srcOrd="0" destOrd="0" presId="urn:microsoft.com/office/officeart/2005/8/layout/hierarchy2"/>
    <dgm:cxn modelId="{19555253-09D0-47C7-845B-8F3D0F32D9A8}" type="presOf" srcId="{685680F2-1EDB-4A80-B005-4B9170E285C2}" destId="{43DDA64A-C5D9-467C-8BBB-0E16EED955C0}" srcOrd="0" destOrd="0" presId="urn:microsoft.com/office/officeart/2005/8/layout/hierarchy2"/>
    <dgm:cxn modelId="{C9CEFC77-8BD9-49F5-A994-2AB1FEE9443A}" srcId="{1EFE41F3-0F80-4062-8121-F3EC43BA7179}" destId="{218358FA-BF36-4BDA-A5D3-51D5227B9763}" srcOrd="0" destOrd="0" parTransId="{DABEFD8B-1872-4AD6-87BF-7C4A7342FA66}" sibTransId="{D34C2BC3-A28D-4DA7-824F-C7E6FCB07D09}"/>
    <dgm:cxn modelId="{690CE982-34C6-4332-9F0C-FADFBA74FF8C}" type="presOf" srcId="{750E7860-97A3-41E5-9E5D-86808EB599A1}" destId="{5C8E3CBF-AE70-445B-83CA-5C360ED9EEB2}" srcOrd="0" destOrd="0" presId="urn:microsoft.com/office/officeart/2005/8/layout/hierarchy2"/>
    <dgm:cxn modelId="{2EDAAD8E-2C20-449B-AE46-4E8D07D8C48A}" type="presOf" srcId="{DABEFD8B-1872-4AD6-87BF-7C4A7342FA66}" destId="{7DF579B2-40D7-4B06-BFF4-19A33DFC95CF}" srcOrd="1" destOrd="0" presId="urn:microsoft.com/office/officeart/2005/8/layout/hierarchy2"/>
    <dgm:cxn modelId="{1CEB0DA2-93E6-4A9D-8603-6D1CD30DAE2A}" type="presOf" srcId="{C9FD82AB-E614-4F80-A9AF-5070B3B72A65}" destId="{EC0CA719-982F-47CF-8D22-68F99B0FB875}" srcOrd="0" destOrd="0" presId="urn:microsoft.com/office/officeart/2005/8/layout/hierarchy2"/>
    <dgm:cxn modelId="{5497ACAC-8C29-4F3F-9C10-6ACA349F5041}" srcId="{67ED28F2-C129-478A-8FE9-4DC3B99BBA3C}" destId="{C9CD2718-0550-438F-8E6F-198D403D64A0}" srcOrd="0" destOrd="0" parTransId="{E07408DE-3B69-4DC0-8454-9C27C74A56A2}" sibTransId="{3BAB606B-5C73-4AAD-BFE8-75E02F7BB109}"/>
    <dgm:cxn modelId="{EFEE09C6-8BD2-4CD4-BBAA-D27D199A7B7E}" type="presOf" srcId="{C0DBD9A6-1C28-41F1-9231-361265E9F20B}" destId="{1A4DA481-4D15-45ED-AB19-06B973597C62}" srcOrd="1" destOrd="0" presId="urn:microsoft.com/office/officeart/2005/8/layout/hierarchy2"/>
    <dgm:cxn modelId="{E3C9A0C8-C00D-4D2F-8329-2382138CEF6C}" srcId="{685680F2-1EDB-4A80-B005-4B9170E285C2}" destId="{67ED28F2-C129-478A-8FE9-4DC3B99BBA3C}" srcOrd="1" destOrd="0" parTransId="{13A39AF5-1CA3-4E70-B6FE-2AAF67D90134}" sibTransId="{F2822B18-4CCF-4E94-B89D-8E3A9742547F}"/>
    <dgm:cxn modelId="{FE3979C9-4F65-441E-A99B-69810531C36D}" type="presOf" srcId="{C9CD2718-0550-438F-8E6F-198D403D64A0}" destId="{330A88F0-89D4-48AE-859F-C4285AE665F3}" srcOrd="0" destOrd="0" presId="urn:microsoft.com/office/officeart/2005/8/layout/hierarchy2"/>
    <dgm:cxn modelId="{F7E9B7CD-4B98-46CC-A8AF-9CFDD0D6623F}" srcId="{685680F2-1EDB-4A80-B005-4B9170E285C2}" destId="{1EFE41F3-0F80-4062-8121-F3EC43BA7179}" srcOrd="0" destOrd="0" parTransId="{C0DBD9A6-1C28-41F1-9231-361265E9F20B}" sibTransId="{591A5432-3DD9-407E-A10B-58D8D27A25A7}"/>
    <dgm:cxn modelId="{05B48A85-BDEF-4736-AAD0-6746D04BD6F4}" type="presParOf" srcId="{8C2C8BA2-FA3B-4934-A6F9-DE9693360303}" destId="{9D403062-9C60-48C4-9AFB-AA7E06F87BF6}" srcOrd="0" destOrd="0" presId="urn:microsoft.com/office/officeart/2005/8/layout/hierarchy2"/>
    <dgm:cxn modelId="{7538F956-F664-4DF3-B9A8-4A718AAF5AA4}" type="presParOf" srcId="{9D403062-9C60-48C4-9AFB-AA7E06F87BF6}" destId="{43DDA64A-C5D9-467C-8BBB-0E16EED955C0}" srcOrd="0" destOrd="0" presId="urn:microsoft.com/office/officeart/2005/8/layout/hierarchy2"/>
    <dgm:cxn modelId="{C4AD53D8-6BB0-45B3-81EC-612DE28AA9E9}" type="presParOf" srcId="{9D403062-9C60-48C4-9AFB-AA7E06F87BF6}" destId="{05A46DF4-4771-4419-BD7C-805BF080F979}" srcOrd="1" destOrd="0" presId="urn:microsoft.com/office/officeart/2005/8/layout/hierarchy2"/>
    <dgm:cxn modelId="{02E3300B-C5C0-4D76-9BFA-02E4C7473735}" type="presParOf" srcId="{05A46DF4-4771-4419-BD7C-805BF080F979}" destId="{E4082D22-5716-473A-9076-2166DC5684E3}" srcOrd="0" destOrd="0" presId="urn:microsoft.com/office/officeart/2005/8/layout/hierarchy2"/>
    <dgm:cxn modelId="{BE336A19-B758-4F9B-A9FD-0352F6F2D10C}" type="presParOf" srcId="{E4082D22-5716-473A-9076-2166DC5684E3}" destId="{1A4DA481-4D15-45ED-AB19-06B973597C62}" srcOrd="0" destOrd="0" presId="urn:microsoft.com/office/officeart/2005/8/layout/hierarchy2"/>
    <dgm:cxn modelId="{9DEA7CB7-8FB0-473D-B32F-2551BEEC9939}" type="presParOf" srcId="{05A46DF4-4771-4419-BD7C-805BF080F979}" destId="{854CA5AB-410D-4D9F-8DEA-B659D30803F7}" srcOrd="1" destOrd="0" presId="urn:microsoft.com/office/officeart/2005/8/layout/hierarchy2"/>
    <dgm:cxn modelId="{41DCB4BF-3AA2-4970-B690-0B57FD5E385D}" type="presParOf" srcId="{854CA5AB-410D-4D9F-8DEA-B659D30803F7}" destId="{94CD112F-6149-4DD7-A60F-FA548526F574}" srcOrd="0" destOrd="0" presId="urn:microsoft.com/office/officeart/2005/8/layout/hierarchy2"/>
    <dgm:cxn modelId="{2BBBCDB9-F97E-461E-A978-1BA03654FF3D}" type="presParOf" srcId="{854CA5AB-410D-4D9F-8DEA-B659D30803F7}" destId="{AF761C0F-1408-4984-81D5-08EFD7FAD89E}" srcOrd="1" destOrd="0" presId="urn:microsoft.com/office/officeart/2005/8/layout/hierarchy2"/>
    <dgm:cxn modelId="{274492CF-3CC6-4C33-8664-9CB1637ACB6F}" type="presParOf" srcId="{AF761C0F-1408-4984-81D5-08EFD7FAD89E}" destId="{C0817508-EABE-4083-A91A-0B8C1FF82688}" srcOrd="0" destOrd="0" presId="urn:microsoft.com/office/officeart/2005/8/layout/hierarchy2"/>
    <dgm:cxn modelId="{C36C8032-BEF3-44E0-8FCA-B6BCEB063EEB}" type="presParOf" srcId="{C0817508-EABE-4083-A91A-0B8C1FF82688}" destId="{7DF579B2-40D7-4B06-BFF4-19A33DFC95CF}" srcOrd="0" destOrd="0" presId="urn:microsoft.com/office/officeart/2005/8/layout/hierarchy2"/>
    <dgm:cxn modelId="{FE4078A0-2A4B-480D-9158-BA6A20ACBCED}" type="presParOf" srcId="{AF761C0F-1408-4984-81D5-08EFD7FAD89E}" destId="{09889714-9DA9-45E2-97D8-C63764E39BD7}" srcOrd="1" destOrd="0" presId="urn:microsoft.com/office/officeart/2005/8/layout/hierarchy2"/>
    <dgm:cxn modelId="{9492E4D2-254F-4247-BE83-6C8D816C276C}" type="presParOf" srcId="{09889714-9DA9-45E2-97D8-C63764E39BD7}" destId="{6ACC7AC1-02D0-47C9-A70B-925E76A3AD93}" srcOrd="0" destOrd="0" presId="urn:microsoft.com/office/officeart/2005/8/layout/hierarchy2"/>
    <dgm:cxn modelId="{2D941DB1-8A9E-428E-BC26-16BF66BF7251}" type="presParOf" srcId="{09889714-9DA9-45E2-97D8-C63764E39BD7}" destId="{5D7DF782-750B-448B-A436-D2458D350F7D}" srcOrd="1" destOrd="0" presId="urn:microsoft.com/office/officeart/2005/8/layout/hierarchy2"/>
    <dgm:cxn modelId="{5DA88674-1F3C-40F5-AA3D-FB5F3E21836A}" type="presParOf" srcId="{AF761C0F-1408-4984-81D5-08EFD7FAD89E}" destId="{1869EE06-7F21-427D-B1E4-560F2732FB23}" srcOrd="2" destOrd="0" presId="urn:microsoft.com/office/officeart/2005/8/layout/hierarchy2"/>
    <dgm:cxn modelId="{1BE9C7BF-12BF-4625-A7B4-74D1A84C3735}" type="presParOf" srcId="{1869EE06-7F21-427D-B1E4-560F2732FB23}" destId="{FCE53690-B7E2-43B7-9282-AF2F79CE797F}" srcOrd="0" destOrd="0" presId="urn:microsoft.com/office/officeart/2005/8/layout/hierarchy2"/>
    <dgm:cxn modelId="{F2BCEF59-3ECF-4C6F-8671-2331F13135CB}" type="presParOf" srcId="{AF761C0F-1408-4984-81D5-08EFD7FAD89E}" destId="{F4376320-4CCA-4AFA-A569-14DDA160DA67}" srcOrd="3" destOrd="0" presId="urn:microsoft.com/office/officeart/2005/8/layout/hierarchy2"/>
    <dgm:cxn modelId="{0C879552-65F1-4A94-A5D7-85A7B7E633B3}" type="presParOf" srcId="{F4376320-4CCA-4AFA-A569-14DDA160DA67}" destId="{82A96E49-5219-449A-B26A-A5B81B7152DB}" srcOrd="0" destOrd="0" presId="urn:microsoft.com/office/officeart/2005/8/layout/hierarchy2"/>
    <dgm:cxn modelId="{719783A0-B0D7-4E7F-BEE1-3E5B7FCC41A8}" type="presParOf" srcId="{F4376320-4CCA-4AFA-A569-14DDA160DA67}" destId="{B471B13F-629D-450E-806E-30A52092A088}" srcOrd="1" destOrd="0" presId="urn:microsoft.com/office/officeart/2005/8/layout/hierarchy2"/>
    <dgm:cxn modelId="{A1A2E5D1-F16D-49CB-BDA1-4105E11209F3}" type="presParOf" srcId="{05A46DF4-4771-4419-BD7C-805BF080F979}" destId="{B84E5D8C-1084-4C2F-95B2-C084AFAB17DC}" srcOrd="2" destOrd="0" presId="urn:microsoft.com/office/officeart/2005/8/layout/hierarchy2"/>
    <dgm:cxn modelId="{79804D10-5243-42AE-AB9C-533D76B9CEA9}" type="presParOf" srcId="{B84E5D8C-1084-4C2F-95B2-C084AFAB17DC}" destId="{8CDD3F8F-6FB4-42CA-A220-CA60AEC7C4E7}" srcOrd="0" destOrd="0" presId="urn:microsoft.com/office/officeart/2005/8/layout/hierarchy2"/>
    <dgm:cxn modelId="{BC972425-F5F8-44C1-9086-6D384EB9644D}" type="presParOf" srcId="{05A46DF4-4771-4419-BD7C-805BF080F979}" destId="{BC149274-11DA-49B7-B3EC-8674A1DCB950}" srcOrd="3" destOrd="0" presId="urn:microsoft.com/office/officeart/2005/8/layout/hierarchy2"/>
    <dgm:cxn modelId="{D17266E6-791D-44BD-A136-5044065134BC}" type="presParOf" srcId="{BC149274-11DA-49B7-B3EC-8674A1DCB950}" destId="{6505B5A4-18ED-4B35-8853-E89BE3AB53EB}" srcOrd="0" destOrd="0" presId="urn:microsoft.com/office/officeart/2005/8/layout/hierarchy2"/>
    <dgm:cxn modelId="{08645158-2621-454E-994F-AEF995205881}" type="presParOf" srcId="{BC149274-11DA-49B7-B3EC-8674A1DCB950}" destId="{CD110D1E-F34B-4C73-8898-ABA7D0AC43A6}" srcOrd="1" destOrd="0" presId="urn:microsoft.com/office/officeart/2005/8/layout/hierarchy2"/>
    <dgm:cxn modelId="{53B0262D-3554-40A5-A76B-FBE37513CFE5}" type="presParOf" srcId="{CD110D1E-F34B-4C73-8898-ABA7D0AC43A6}" destId="{6D7323D0-3015-4087-BB8E-C65790C267D4}" srcOrd="0" destOrd="0" presId="urn:microsoft.com/office/officeart/2005/8/layout/hierarchy2"/>
    <dgm:cxn modelId="{AB12F9E0-F888-4E2C-B961-8ABE7BB9A7D2}" type="presParOf" srcId="{6D7323D0-3015-4087-BB8E-C65790C267D4}" destId="{5756A924-52FA-4C67-BD31-30BA3CC9FA7E}" srcOrd="0" destOrd="0" presId="urn:microsoft.com/office/officeart/2005/8/layout/hierarchy2"/>
    <dgm:cxn modelId="{292DB6BF-8CAE-4524-9D09-A3B641B3DA38}" type="presParOf" srcId="{CD110D1E-F34B-4C73-8898-ABA7D0AC43A6}" destId="{AF2B7E94-A8CF-4EB8-B6FF-B062634C385B}" srcOrd="1" destOrd="0" presId="urn:microsoft.com/office/officeart/2005/8/layout/hierarchy2"/>
    <dgm:cxn modelId="{107AFFF8-E6C0-43F3-AA5E-30E55133BC59}" type="presParOf" srcId="{AF2B7E94-A8CF-4EB8-B6FF-B062634C385B}" destId="{330A88F0-89D4-48AE-859F-C4285AE665F3}" srcOrd="0" destOrd="0" presId="urn:microsoft.com/office/officeart/2005/8/layout/hierarchy2"/>
    <dgm:cxn modelId="{BD49AB94-BA2C-4D49-A4BF-98CA085DF56F}" type="presParOf" srcId="{AF2B7E94-A8CF-4EB8-B6FF-B062634C385B}" destId="{53741A90-92B8-4174-B420-74D6E052FD4E}" srcOrd="1" destOrd="0" presId="urn:microsoft.com/office/officeart/2005/8/layout/hierarchy2"/>
    <dgm:cxn modelId="{7F14674F-417B-4E2B-AE1C-3E42FFDE2C3F}" type="presParOf" srcId="{CD110D1E-F34B-4C73-8898-ABA7D0AC43A6}" destId="{5C8E3CBF-AE70-445B-83CA-5C360ED9EEB2}" srcOrd="2" destOrd="0" presId="urn:microsoft.com/office/officeart/2005/8/layout/hierarchy2"/>
    <dgm:cxn modelId="{4CC19B27-B5E2-49E3-B0F0-DB637044E4A8}" type="presParOf" srcId="{5C8E3CBF-AE70-445B-83CA-5C360ED9EEB2}" destId="{8E608F63-D82F-4994-92D1-13EDD1A897DC}" srcOrd="0" destOrd="0" presId="urn:microsoft.com/office/officeart/2005/8/layout/hierarchy2"/>
    <dgm:cxn modelId="{F12075F7-095A-47EB-9DE4-4ECDB1BCCC50}" type="presParOf" srcId="{CD110D1E-F34B-4C73-8898-ABA7D0AC43A6}" destId="{D79A4953-DA9A-461F-97DA-726D397F4963}" srcOrd="3" destOrd="0" presId="urn:microsoft.com/office/officeart/2005/8/layout/hierarchy2"/>
    <dgm:cxn modelId="{2EA17A93-BD80-44BD-A390-83B3B339F9D5}" type="presParOf" srcId="{D79A4953-DA9A-461F-97DA-726D397F4963}" destId="{EC0CA719-982F-47CF-8D22-68F99B0FB875}" srcOrd="0" destOrd="0" presId="urn:microsoft.com/office/officeart/2005/8/layout/hierarchy2"/>
    <dgm:cxn modelId="{55FE5924-74E5-4800-AD0E-ED9710C5573D}" type="presParOf" srcId="{D79A4953-DA9A-461F-97DA-726D397F4963}" destId="{8B5EC50F-8961-4E81-A3A7-244DCF93DE04}" srcOrd="1" destOrd="0" presId="urn:microsoft.com/office/officeart/2005/8/layout/hierarchy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19F592-D19C-4B86-A93E-069340B25885}" type="doc">
      <dgm:prSet loTypeId="urn:microsoft.com/office/officeart/2005/8/layout/hierarchy2" loCatId="hierarchy" qsTypeId="urn:microsoft.com/office/officeart/2005/8/quickstyle/simple5" qsCatId="simple" csTypeId="urn:microsoft.com/office/officeart/2005/8/colors/accent3_1" csCatId="accent3" phldr="1"/>
      <dgm:spPr/>
      <dgm:t>
        <a:bodyPr/>
        <a:lstStyle/>
        <a:p>
          <a:endParaRPr lang="nl-NL"/>
        </a:p>
      </dgm:t>
    </dgm:pt>
    <dgm:pt modelId="{685680F2-1EDB-4A80-B005-4B9170E285C2}">
      <dgm:prSet phldrT="[Text]"/>
      <dgm:spPr/>
      <dgm:t>
        <a:bodyPr/>
        <a:lstStyle/>
        <a:p>
          <a:r>
            <a:rPr lang="nl-NL" dirty="0"/>
            <a:t>RMM</a:t>
          </a:r>
        </a:p>
      </dgm:t>
    </dgm:pt>
    <dgm:pt modelId="{5AE93950-B52A-491E-9069-C8B870D243FE}" type="parTrans" cxnId="{AB551A05-5F6D-46C8-BCE4-D0F2DB893E4D}">
      <dgm:prSet/>
      <dgm:spPr/>
      <dgm:t>
        <a:bodyPr/>
        <a:lstStyle/>
        <a:p>
          <a:endParaRPr lang="nl-NL"/>
        </a:p>
      </dgm:t>
    </dgm:pt>
    <dgm:pt modelId="{36A2B40B-3019-4682-BD5D-0366A708074F}" type="sibTrans" cxnId="{AB551A05-5F6D-46C8-BCE4-D0F2DB893E4D}">
      <dgm:prSet/>
      <dgm:spPr/>
      <dgm:t>
        <a:bodyPr/>
        <a:lstStyle/>
        <a:p>
          <a:endParaRPr lang="nl-NL"/>
        </a:p>
      </dgm:t>
    </dgm:pt>
    <dgm:pt modelId="{1EFE41F3-0F80-4062-8121-F3EC43BA7179}">
      <dgm:prSet phldrT="[Text]"/>
      <dgm:spPr/>
      <dgm:t>
        <a:bodyPr/>
        <a:lstStyle/>
        <a:p>
          <a:r>
            <a:rPr lang="nl-NL" dirty="0" err="1"/>
            <a:t>Psychiatry</a:t>
          </a:r>
          <a:r>
            <a:rPr lang="nl-NL" dirty="0"/>
            <a:t> &amp; </a:t>
          </a:r>
          <a:r>
            <a:rPr lang="nl-NL" dirty="0" err="1"/>
            <a:t>Psychology</a:t>
          </a:r>
          <a:endParaRPr lang="nl-NL" dirty="0"/>
        </a:p>
      </dgm:t>
    </dgm:pt>
    <dgm:pt modelId="{C0DBD9A6-1C28-41F1-9231-361265E9F20B}" type="parTrans" cxnId="{F7E9B7CD-4B98-46CC-A8AF-9CFDD0D6623F}">
      <dgm:prSet/>
      <dgm:spPr/>
      <dgm:t>
        <a:bodyPr/>
        <a:lstStyle/>
        <a:p>
          <a:endParaRPr lang="nl-NL"/>
        </a:p>
      </dgm:t>
    </dgm:pt>
    <dgm:pt modelId="{591A5432-3DD9-407E-A10B-58D8D27A25A7}" type="sibTrans" cxnId="{F7E9B7CD-4B98-46CC-A8AF-9CFDD0D6623F}">
      <dgm:prSet/>
      <dgm:spPr/>
      <dgm:t>
        <a:bodyPr/>
        <a:lstStyle/>
        <a:p>
          <a:endParaRPr lang="nl-NL"/>
        </a:p>
      </dgm:t>
    </dgm:pt>
    <dgm:pt modelId="{218358FA-BF36-4BDA-A5D3-51D5227B9763}">
      <dgm:prSet phldrT="[Text]"/>
      <dgm:spPr/>
      <dgm:t>
        <a:bodyPr/>
        <a:lstStyle/>
        <a:p>
          <a:r>
            <a:rPr lang="nl-NL" dirty="0" err="1"/>
            <a:t>Clinical</a:t>
          </a:r>
          <a:r>
            <a:rPr lang="nl-NL" dirty="0"/>
            <a:t> MH </a:t>
          </a:r>
          <a:r>
            <a:rPr lang="nl-NL" dirty="0" err="1"/>
            <a:t>integration</a:t>
          </a:r>
          <a:r>
            <a:rPr lang="nl-NL" dirty="0"/>
            <a:t> </a:t>
          </a:r>
          <a:r>
            <a:rPr lang="nl-NL" dirty="0" err="1"/>
            <a:t>health</a:t>
          </a:r>
          <a:r>
            <a:rPr lang="nl-NL" dirty="0"/>
            <a:t> system</a:t>
          </a:r>
        </a:p>
      </dgm:t>
    </dgm:pt>
    <dgm:pt modelId="{DABEFD8B-1872-4AD6-87BF-7C4A7342FA66}" type="parTrans" cxnId="{C9CEFC77-8BD9-49F5-A994-2AB1FEE9443A}">
      <dgm:prSet/>
      <dgm:spPr/>
      <dgm:t>
        <a:bodyPr/>
        <a:lstStyle/>
        <a:p>
          <a:endParaRPr lang="nl-NL"/>
        </a:p>
      </dgm:t>
    </dgm:pt>
    <dgm:pt modelId="{D34C2BC3-A28D-4DA7-824F-C7E6FCB07D09}" type="sibTrans" cxnId="{C9CEFC77-8BD9-49F5-A994-2AB1FEE9443A}">
      <dgm:prSet/>
      <dgm:spPr/>
      <dgm:t>
        <a:bodyPr/>
        <a:lstStyle/>
        <a:p>
          <a:endParaRPr lang="nl-NL"/>
        </a:p>
      </dgm:t>
    </dgm:pt>
    <dgm:pt modelId="{1BE0BEDC-2CBB-4529-942D-6D68B809D97A}">
      <dgm:prSet phldrT="[Text]"/>
      <dgm:spPr/>
      <dgm:t>
        <a:bodyPr/>
        <a:lstStyle/>
        <a:p>
          <a:r>
            <a:rPr lang="nl-NL" dirty="0" err="1"/>
            <a:t>Psychosocial</a:t>
          </a:r>
          <a:r>
            <a:rPr lang="nl-NL" dirty="0"/>
            <a:t> </a:t>
          </a:r>
          <a:r>
            <a:rPr lang="nl-NL" dirty="0" err="1"/>
            <a:t>outreach</a:t>
          </a:r>
          <a:r>
            <a:rPr lang="nl-NL" dirty="0"/>
            <a:t> (</a:t>
          </a:r>
          <a:r>
            <a:rPr lang="nl-NL" dirty="0" err="1"/>
            <a:t>social</a:t>
          </a:r>
          <a:r>
            <a:rPr lang="nl-NL" dirty="0"/>
            <a:t> </a:t>
          </a:r>
          <a:r>
            <a:rPr lang="nl-NL" dirty="0" err="1"/>
            <a:t>psychiatry</a:t>
          </a:r>
          <a:r>
            <a:rPr lang="nl-NL" dirty="0"/>
            <a:t>)</a:t>
          </a:r>
        </a:p>
      </dgm:t>
    </dgm:pt>
    <dgm:pt modelId="{A0B91757-9EAF-4F78-B0D9-16E7A9231540}" type="parTrans" cxnId="{5C57A92A-7B00-49CC-A211-E6A93B6EEFDC}">
      <dgm:prSet/>
      <dgm:spPr/>
      <dgm:t>
        <a:bodyPr/>
        <a:lstStyle/>
        <a:p>
          <a:endParaRPr lang="nl-NL"/>
        </a:p>
      </dgm:t>
    </dgm:pt>
    <dgm:pt modelId="{D1796FC7-88C3-4CC6-80F8-DC62B5FDA128}" type="sibTrans" cxnId="{5C57A92A-7B00-49CC-A211-E6A93B6EEFDC}">
      <dgm:prSet/>
      <dgm:spPr/>
      <dgm:t>
        <a:bodyPr/>
        <a:lstStyle/>
        <a:p>
          <a:endParaRPr lang="nl-NL"/>
        </a:p>
      </dgm:t>
    </dgm:pt>
    <dgm:pt modelId="{67ED28F2-C129-478A-8FE9-4DC3B99BBA3C}">
      <dgm:prSet phldrT="[Text]"/>
      <dgm:spPr/>
      <dgm:t>
        <a:bodyPr/>
        <a:lstStyle/>
        <a:p>
          <a:r>
            <a:rPr lang="nl-NL" dirty="0" err="1"/>
            <a:t>Social</a:t>
          </a:r>
          <a:r>
            <a:rPr lang="nl-NL" dirty="0"/>
            <a:t> </a:t>
          </a:r>
          <a:r>
            <a:rPr lang="nl-NL" dirty="0" err="1"/>
            <a:t>Work</a:t>
          </a:r>
          <a:endParaRPr lang="nl-NL" dirty="0"/>
        </a:p>
      </dgm:t>
    </dgm:pt>
    <dgm:pt modelId="{13A39AF5-1CA3-4E70-B6FE-2AAF67D90134}" type="parTrans" cxnId="{E3C9A0C8-C00D-4D2F-8329-2382138CEF6C}">
      <dgm:prSet/>
      <dgm:spPr/>
      <dgm:t>
        <a:bodyPr/>
        <a:lstStyle/>
        <a:p>
          <a:endParaRPr lang="nl-NL"/>
        </a:p>
      </dgm:t>
    </dgm:pt>
    <dgm:pt modelId="{F2822B18-4CCF-4E94-B89D-8E3A9742547F}" type="sibTrans" cxnId="{E3C9A0C8-C00D-4D2F-8329-2382138CEF6C}">
      <dgm:prSet/>
      <dgm:spPr/>
      <dgm:t>
        <a:bodyPr/>
        <a:lstStyle/>
        <a:p>
          <a:endParaRPr lang="nl-NL"/>
        </a:p>
      </dgm:t>
    </dgm:pt>
    <dgm:pt modelId="{C9CD2718-0550-438F-8E6F-198D403D64A0}">
      <dgm:prSet phldrT="[Text]"/>
      <dgm:spPr/>
      <dgm:t>
        <a:bodyPr/>
        <a:lstStyle/>
        <a:p>
          <a:r>
            <a:rPr lang="nl-NL" dirty="0" err="1"/>
            <a:t>Consequences</a:t>
          </a:r>
          <a:r>
            <a:rPr lang="nl-NL" dirty="0"/>
            <a:t> </a:t>
          </a:r>
          <a:r>
            <a:rPr lang="nl-NL" dirty="0" err="1"/>
            <a:t>violence</a:t>
          </a:r>
          <a:r>
            <a:rPr lang="nl-NL" dirty="0"/>
            <a:t>, war, disaster</a:t>
          </a:r>
        </a:p>
      </dgm:t>
    </dgm:pt>
    <dgm:pt modelId="{E07408DE-3B69-4DC0-8454-9C27C74A56A2}" type="parTrans" cxnId="{5497ACAC-8C29-4F3F-9C10-6ACA349F5041}">
      <dgm:prSet/>
      <dgm:spPr/>
      <dgm:t>
        <a:bodyPr/>
        <a:lstStyle/>
        <a:p>
          <a:endParaRPr lang="nl-NL"/>
        </a:p>
      </dgm:t>
    </dgm:pt>
    <dgm:pt modelId="{3BAB606B-5C73-4AAD-BFE8-75E02F7BB109}" type="sibTrans" cxnId="{5497ACAC-8C29-4F3F-9C10-6ACA349F5041}">
      <dgm:prSet/>
      <dgm:spPr/>
      <dgm:t>
        <a:bodyPr/>
        <a:lstStyle/>
        <a:p>
          <a:endParaRPr lang="nl-NL"/>
        </a:p>
      </dgm:t>
    </dgm:pt>
    <dgm:pt modelId="{C9FD82AB-E614-4F80-A9AF-5070B3B72A65}">
      <dgm:prSet/>
      <dgm:spPr/>
      <dgm:t>
        <a:bodyPr/>
        <a:lstStyle/>
        <a:p>
          <a:r>
            <a:rPr lang="nl-NL" dirty="0" err="1"/>
            <a:t>Social</a:t>
          </a:r>
          <a:r>
            <a:rPr lang="nl-NL" dirty="0"/>
            <a:t> </a:t>
          </a:r>
          <a:r>
            <a:rPr lang="nl-NL" dirty="0" err="1"/>
            <a:t>determinants</a:t>
          </a:r>
          <a:r>
            <a:rPr lang="nl-NL" dirty="0"/>
            <a:t> of </a:t>
          </a:r>
          <a:r>
            <a:rPr lang="nl-NL" dirty="0" err="1"/>
            <a:t>well-being</a:t>
          </a:r>
          <a:endParaRPr lang="nl-NL" dirty="0"/>
        </a:p>
      </dgm:t>
    </dgm:pt>
    <dgm:pt modelId="{750E7860-97A3-41E5-9E5D-86808EB599A1}" type="parTrans" cxnId="{F7F9F55D-1129-4529-9D9F-780536CA1C9A}">
      <dgm:prSet/>
      <dgm:spPr/>
      <dgm:t>
        <a:bodyPr/>
        <a:lstStyle/>
        <a:p>
          <a:endParaRPr lang="nl-NL"/>
        </a:p>
      </dgm:t>
    </dgm:pt>
    <dgm:pt modelId="{A1BAF9A8-A4B9-40DE-B9B7-976B31F47C69}" type="sibTrans" cxnId="{F7F9F55D-1129-4529-9D9F-780536CA1C9A}">
      <dgm:prSet/>
      <dgm:spPr/>
      <dgm:t>
        <a:bodyPr/>
        <a:lstStyle/>
        <a:p>
          <a:endParaRPr lang="nl-NL"/>
        </a:p>
      </dgm:t>
    </dgm:pt>
    <dgm:pt modelId="{8C2C8BA2-FA3B-4934-A6F9-DE9693360303}" type="pres">
      <dgm:prSet presAssocID="{3A19F592-D19C-4B86-A93E-069340B25885}" presName="diagram" presStyleCnt="0">
        <dgm:presLayoutVars>
          <dgm:chPref val="1"/>
          <dgm:dir/>
          <dgm:animOne val="branch"/>
          <dgm:animLvl val="lvl"/>
          <dgm:resizeHandles val="exact"/>
        </dgm:presLayoutVars>
      </dgm:prSet>
      <dgm:spPr/>
    </dgm:pt>
    <dgm:pt modelId="{9D403062-9C60-48C4-9AFB-AA7E06F87BF6}" type="pres">
      <dgm:prSet presAssocID="{685680F2-1EDB-4A80-B005-4B9170E285C2}" presName="root1" presStyleCnt="0"/>
      <dgm:spPr/>
    </dgm:pt>
    <dgm:pt modelId="{43DDA64A-C5D9-467C-8BBB-0E16EED955C0}" type="pres">
      <dgm:prSet presAssocID="{685680F2-1EDB-4A80-B005-4B9170E285C2}" presName="LevelOneTextNode" presStyleLbl="node0" presStyleIdx="0" presStyleCnt="1">
        <dgm:presLayoutVars>
          <dgm:chPref val="3"/>
        </dgm:presLayoutVars>
      </dgm:prSet>
      <dgm:spPr/>
    </dgm:pt>
    <dgm:pt modelId="{05A46DF4-4771-4419-BD7C-805BF080F979}" type="pres">
      <dgm:prSet presAssocID="{685680F2-1EDB-4A80-B005-4B9170E285C2}" presName="level2hierChild" presStyleCnt="0"/>
      <dgm:spPr/>
    </dgm:pt>
    <dgm:pt modelId="{E4082D22-5716-473A-9076-2166DC5684E3}" type="pres">
      <dgm:prSet presAssocID="{C0DBD9A6-1C28-41F1-9231-361265E9F20B}" presName="conn2-1" presStyleLbl="parChTrans1D2" presStyleIdx="0" presStyleCnt="2"/>
      <dgm:spPr/>
    </dgm:pt>
    <dgm:pt modelId="{1A4DA481-4D15-45ED-AB19-06B973597C62}" type="pres">
      <dgm:prSet presAssocID="{C0DBD9A6-1C28-41F1-9231-361265E9F20B}" presName="connTx" presStyleLbl="parChTrans1D2" presStyleIdx="0" presStyleCnt="2"/>
      <dgm:spPr/>
    </dgm:pt>
    <dgm:pt modelId="{854CA5AB-410D-4D9F-8DEA-B659D30803F7}" type="pres">
      <dgm:prSet presAssocID="{1EFE41F3-0F80-4062-8121-F3EC43BA7179}" presName="root2" presStyleCnt="0"/>
      <dgm:spPr/>
    </dgm:pt>
    <dgm:pt modelId="{94CD112F-6149-4DD7-A60F-FA548526F574}" type="pres">
      <dgm:prSet presAssocID="{1EFE41F3-0F80-4062-8121-F3EC43BA7179}" presName="LevelTwoTextNode" presStyleLbl="node2" presStyleIdx="0" presStyleCnt="2">
        <dgm:presLayoutVars>
          <dgm:chPref val="3"/>
        </dgm:presLayoutVars>
      </dgm:prSet>
      <dgm:spPr/>
    </dgm:pt>
    <dgm:pt modelId="{AF761C0F-1408-4984-81D5-08EFD7FAD89E}" type="pres">
      <dgm:prSet presAssocID="{1EFE41F3-0F80-4062-8121-F3EC43BA7179}" presName="level3hierChild" presStyleCnt="0"/>
      <dgm:spPr/>
    </dgm:pt>
    <dgm:pt modelId="{C0817508-EABE-4083-A91A-0B8C1FF82688}" type="pres">
      <dgm:prSet presAssocID="{DABEFD8B-1872-4AD6-87BF-7C4A7342FA66}" presName="conn2-1" presStyleLbl="parChTrans1D3" presStyleIdx="0" presStyleCnt="4"/>
      <dgm:spPr/>
    </dgm:pt>
    <dgm:pt modelId="{7DF579B2-40D7-4B06-BFF4-19A33DFC95CF}" type="pres">
      <dgm:prSet presAssocID="{DABEFD8B-1872-4AD6-87BF-7C4A7342FA66}" presName="connTx" presStyleLbl="parChTrans1D3" presStyleIdx="0" presStyleCnt="4"/>
      <dgm:spPr/>
    </dgm:pt>
    <dgm:pt modelId="{09889714-9DA9-45E2-97D8-C63764E39BD7}" type="pres">
      <dgm:prSet presAssocID="{218358FA-BF36-4BDA-A5D3-51D5227B9763}" presName="root2" presStyleCnt="0"/>
      <dgm:spPr/>
    </dgm:pt>
    <dgm:pt modelId="{6ACC7AC1-02D0-47C9-A70B-925E76A3AD93}" type="pres">
      <dgm:prSet presAssocID="{218358FA-BF36-4BDA-A5D3-51D5227B9763}" presName="LevelTwoTextNode" presStyleLbl="node3" presStyleIdx="0" presStyleCnt="4">
        <dgm:presLayoutVars>
          <dgm:chPref val="3"/>
        </dgm:presLayoutVars>
      </dgm:prSet>
      <dgm:spPr/>
    </dgm:pt>
    <dgm:pt modelId="{5D7DF782-750B-448B-A436-D2458D350F7D}" type="pres">
      <dgm:prSet presAssocID="{218358FA-BF36-4BDA-A5D3-51D5227B9763}" presName="level3hierChild" presStyleCnt="0"/>
      <dgm:spPr/>
    </dgm:pt>
    <dgm:pt modelId="{1869EE06-7F21-427D-B1E4-560F2732FB23}" type="pres">
      <dgm:prSet presAssocID="{A0B91757-9EAF-4F78-B0D9-16E7A9231540}" presName="conn2-1" presStyleLbl="parChTrans1D3" presStyleIdx="1" presStyleCnt="4"/>
      <dgm:spPr/>
    </dgm:pt>
    <dgm:pt modelId="{FCE53690-B7E2-43B7-9282-AF2F79CE797F}" type="pres">
      <dgm:prSet presAssocID="{A0B91757-9EAF-4F78-B0D9-16E7A9231540}" presName="connTx" presStyleLbl="parChTrans1D3" presStyleIdx="1" presStyleCnt="4"/>
      <dgm:spPr/>
    </dgm:pt>
    <dgm:pt modelId="{F4376320-4CCA-4AFA-A569-14DDA160DA67}" type="pres">
      <dgm:prSet presAssocID="{1BE0BEDC-2CBB-4529-942D-6D68B809D97A}" presName="root2" presStyleCnt="0"/>
      <dgm:spPr/>
    </dgm:pt>
    <dgm:pt modelId="{82A96E49-5219-449A-B26A-A5B81B7152DB}" type="pres">
      <dgm:prSet presAssocID="{1BE0BEDC-2CBB-4529-942D-6D68B809D97A}" presName="LevelTwoTextNode" presStyleLbl="node3" presStyleIdx="1" presStyleCnt="4">
        <dgm:presLayoutVars>
          <dgm:chPref val="3"/>
        </dgm:presLayoutVars>
      </dgm:prSet>
      <dgm:spPr/>
    </dgm:pt>
    <dgm:pt modelId="{B471B13F-629D-450E-806E-30A52092A088}" type="pres">
      <dgm:prSet presAssocID="{1BE0BEDC-2CBB-4529-942D-6D68B809D97A}" presName="level3hierChild" presStyleCnt="0"/>
      <dgm:spPr/>
    </dgm:pt>
    <dgm:pt modelId="{B84E5D8C-1084-4C2F-95B2-C084AFAB17DC}" type="pres">
      <dgm:prSet presAssocID="{13A39AF5-1CA3-4E70-B6FE-2AAF67D90134}" presName="conn2-1" presStyleLbl="parChTrans1D2" presStyleIdx="1" presStyleCnt="2"/>
      <dgm:spPr/>
    </dgm:pt>
    <dgm:pt modelId="{8CDD3F8F-6FB4-42CA-A220-CA60AEC7C4E7}" type="pres">
      <dgm:prSet presAssocID="{13A39AF5-1CA3-4E70-B6FE-2AAF67D90134}" presName="connTx" presStyleLbl="parChTrans1D2" presStyleIdx="1" presStyleCnt="2"/>
      <dgm:spPr/>
    </dgm:pt>
    <dgm:pt modelId="{BC149274-11DA-49B7-B3EC-8674A1DCB950}" type="pres">
      <dgm:prSet presAssocID="{67ED28F2-C129-478A-8FE9-4DC3B99BBA3C}" presName="root2" presStyleCnt="0"/>
      <dgm:spPr/>
    </dgm:pt>
    <dgm:pt modelId="{6505B5A4-18ED-4B35-8853-E89BE3AB53EB}" type="pres">
      <dgm:prSet presAssocID="{67ED28F2-C129-478A-8FE9-4DC3B99BBA3C}" presName="LevelTwoTextNode" presStyleLbl="node2" presStyleIdx="1" presStyleCnt="2" custLinFactNeighborX="-1178" custLinFactNeighborY="5601">
        <dgm:presLayoutVars>
          <dgm:chPref val="3"/>
        </dgm:presLayoutVars>
      </dgm:prSet>
      <dgm:spPr/>
    </dgm:pt>
    <dgm:pt modelId="{CD110D1E-F34B-4C73-8898-ABA7D0AC43A6}" type="pres">
      <dgm:prSet presAssocID="{67ED28F2-C129-478A-8FE9-4DC3B99BBA3C}" presName="level3hierChild" presStyleCnt="0"/>
      <dgm:spPr/>
    </dgm:pt>
    <dgm:pt modelId="{6D7323D0-3015-4087-BB8E-C65790C267D4}" type="pres">
      <dgm:prSet presAssocID="{E07408DE-3B69-4DC0-8454-9C27C74A56A2}" presName="conn2-1" presStyleLbl="parChTrans1D3" presStyleIdx="2" presStyleCnt="4"/>
      <dgm:spPr/>
    </dgm:pt>
    <dgm:pt modelId="{5756A924-52FA-4C67-BD31-30BA3CC9FA7E}" type="pres">
      <dgm:prSet presAssocID="{E07408DE-3B69-4DC0-8454-9C27C74A56A2}" presName="connTx" presStyleLbl="parChTrans1D3" presStyleIdx="2" presStyleCnt="4"/>
      <dgm:spPr/>
    </dgm:pt>
    <dgm:pt modelId="{AF2B7E94-A8CF-4EB8-B6FF-B062634C385B}" type="pres">
      <dgm:prSet presAssocID="{C9CD2718-0550-438F-8E6F-198D403D64A0}" presName="root2" presStyleCnt="0"/>
      <dgm:spPr/>
    </dgm:pt>
    <dgm:pt modelId="{330A88F0-89D4-48AE-859F-C4285AE665F3}" type="pres">
      <dgm:prSet presAssocID="{C9CD2718-0550-438F-8E6F-198D403D64A0}" presName="LevelTwoTextNode" presStyleLbl="node3" presStyleIdx="2" presStyleCnt="4">
        <dgm:presLayoutVars>
          <dgm:chPref val="3"/>
        </dgm:presLayoutVars>
      </dgm:prSet>
      <dgm:spPr/>
    </dgm:pt>
    <dgm:pt modelId="{53741A90-92B8-4174-B420-74D6E052FD4E}" type="pres">
      <dgm:prSet presAssocID="{C9CD2718-0550-438F-8E6F-198D403D64A0}" presName="level3hierChild" presStyleCnt="0"/>
      <dgm:spPr/>
    </dgm:pt>
    <dgm:pt modelId="{5C8E3CBF-AE70-445B-83CA-5C360ED9EEB2}" type="pres">
      <dgm:prSet presAssocID="{750E7860-97A3-41E5-9E5D-86808EB599A1}" presName="conn2-1" presStyleLbl="parChTrans1D3" presStyleIdx="3" presStyleCnt="4"/>
      <dgm:spPr/>
    </dgm:pt>
    <dgm:pt modelId="{8E608F63-D82F-4994-92D1-13EDD1A897DC}" type="pres">
      <dgm:prSet presAssocID="{750E7860-97A3-41E5-9E5D-86808EB599A1}" presName="connTx" presStyleLbl="parChTrans1D3" presStyleIdx="3" presStyleCnt="4"/>
      <dgm:spPr/>
    </dgm:pt>
    <dgm:pt modelId="{D79A4953-DA9A-461F-97DA-726D397F4963}" type="pres">
      <dgm:prSet presAssocID="{C9FD82AB-E614-4F80-A9AF-5070B3B72A65}" presName="root2" presStyleCnt="0"/>
      <dgm:spPr/>
    </dgm:pt>
    <dgm:pt modelId="{EC0CA719-982F-47CF-8D22-68F99B0FB875}" type="pres">
      <dgm:prSet presAssocID="{C9FD82AB-E614-4F80-A9AF-5070B3B72A65}" presName="LevelTwoTextNode" presStyleLbl="node3" presStyleIdx="3" presStyleCnt="4">
        <dgm:presLayoutVars>
          <dgm:chPref val="3"/>
        </dgm:presLayoutVars>
      </dgm:prSet>
      <dgm:spPr/>
    </dgm:pt>
    <dgm:pt modelId="{8B5EC50F-8961-4E81-A3A7-244DCF93DE04}" type="pres">
      <dgm:prSet presAssocID="{C9FD82AB-E614-4F80-A9AF-5070B3B72A65}" presName="level3hierChild" presStyleCnt="0"/>
      <dgm:spPr/>
    </dgm:pt>
  </dgm:ptLst>
  <dgm:cxnLst>
    <dgm:cxn modelId="{AB551A05-5F6D-46C8-BCE4-D0F2DB893E4D}" srcId="{3A19F592-D19C-4B86-A93E-069340B25885}" destId="{685680F2-1EDB-4A80-B005-4B9170E285C2}" srcOrd="0" destOrd="0" parTransId="{5AE93950-B52A-491E-9069-C8B870D243FE}" sibTransId="{36A2B40B-3019-4682-BD5D-0366A708074F}"/>
    <dgm:cxn modelId="{913D9F0B-B096-42DC-80EF-6C095835BA00}" type="presOf" srcId="{E07408DE-3B69-4DC0-8454-9C27C74A56A2}" destId="{5756A924-52FA-4C67-BD31-30BA3CC9FA7E}" srcOrd="1" destOrd="0" presId="urn:microsoft.com/office/officeart/2005/8/layout/hierarchy2"/>
    <dgm:cxn modelId="{C3257E0D-FAF2-4F9D-8D00-0C345C86A352}" type="presOf" srcId="{218358FA-BF36-4BDA-A5D3-51D5227B9763}" destId="{6ACC7AC1-02D0-47C9-A70B-925E76A3AD93}" srcOrd="0" destOrd="0" presId="urn:microsoft.com/office/officeart/2005/8/layout/hierarchy2"/>
    <dgm:cxn modelId="{5C57A92A-7B00-49CC-A211-E6A93B6EEFDC}" srcId="{1EFE41F3-0F80-4062-8121-F3EC43BA7179}" destId="{1BE0BEDC-2CBB-4529-942D-6D68B809D97A}" srcOrd="1" destOrd="0" parTransId="{A0B91757-9EAF-4F78-B0D9-16E7A9231540}" sibTransId="{D1796FC7-88C3-4CC6-80F8-DC62B5FDA128}"/>
    <dgm:cxn modelId="{ACDCB430-B8C6-4ADA-8AD0-6E8D8B88B369}" type="presOf" srcId="{750E7860-97A3-41E5-9E5D-86808EB599A1}" destId="{8E608F63-D82F-4994-92D1-13EDD1A897DC}" srcOrd="1" destOrd="0" presId="urn:microsoft.com/office/officeart/2005/8/layout/hierarchy2"/>
    <dgm:cxn modelId="{F7F9F55D-1129-4529-9D9F-780536CA1C9A}" srcId="{67ED28F2-C129-478A-8FE9-4DC3B99BBA3C}" destId="{C9FD82AB-E614-4F80-A9AF-5070B3B72A65}" srcOrd="1" destOrd="0" parTransId="{750E7860-97A3-41E5-9E5D-86808EB599A1}" sibTransId="{A1BAF9A8-A4B9-40DE-B9B7-976B31F47C69}"/>
    <dgm:cxn modelId="{350E9E42-8ABE-433C-86F0-3F71845E55FF}" type="presOf" srcId="{A0B91757-9EAF-4F78-B0D9-16E7A9231540}" destId="{1869EE06-7F21-427D-B1E4-560F2732FB23}" srcOrd="0" destOrd="0" presId="urn:microsoft.com/office/officeart/2005/8/layout/hierarchy2"/>
    <dgm:cxn modelId="{02BDCF4B-0DC1-4A0D-8F81-378BECC818CE}" type="presOf" srcId="{3A19F592-D19C-4B86-A93E-069340B25885}" destId="{8C2C8BA2-FA3B-4934-A6F9-DE9693360303}" srcOrd="0" destOrd="0" presId="urn:microsoft.com/office/officeart/2005/8/layout/hierarchy2"/>
    <dgm:cxn modelId="{D668756E-DEE0-4508-82F3-5080CEC26CB1}" type="presOf" srcId="{1BE0BEDC-2CBB-4529-942D-6D68B809D97A}" destId="{82A96E49-5219-449A-B26A-A5B81B7152DB}" srcOrd="0" destOrd="0" presId="urn:microsoft.com/office/officeart/2005/8/layout/hierarchy2"/>
    <dgm:cxn modelId="{3BFC1870-4762-4C03-B4F4-2D49E1F973C9}" type="presOf" srcId="{C9CD2718-0550-438F-8E6F-198D403D64A0}" destId="{330A88F0-89D4-48AE-859F-C4285AE665F3}" srcOrd="0" destOrd="0" presId="urn:microsoft.com/office/officeart/2005/8/layout/hierarchy2"/>
    <dgm:cxn modelId="{48FCE452-50C9-4329-B40B-56F1ED5CD667}" type="presOf" srcId="{1EFE41F3-0F80-4062-8121-F3EC43BA7179}" destId="{94CD112F-6149-4DD7-A60F-FA548526F574}" srcOrd="0" destOrd="0" presId="urn:microsoft.com/office/officeart/2005/8/layout/hierarchy2"/>
    <dgm:cxn modelId="{C9CEFC77-8BD9-49F5-A994-2AB1FEE9443A}" srcId="{1EFE41F3-0F80-4062-8121-F3EC43BA7179}" destId="{218358FA-BF36-4BDA-A5D3-51D5227B9763}" srcOrd="0" destOrd="0" parTransId="{DABEFD8B-1872-4AD6-87BF-7C4A7342FA66}" sibTransId="{D34C2BC3-A28D-4DA7-824F-C7E6FCB07D09}"/>
    <dgm:cxn modelId="{B853F058-8E7F-403C-B58A-A4E68AEDF347}" type="presOf" srcId="{E07408DE-3B69-4DC0-8454-9C27C74A56A2}" destId="{6D7323D0-3015-4087-BB8E-C65790C267D4}" srcOrd="0" destOrd="0" presId="urn:microsoft.com/office/officeart/2005/8/layout/hierarchy2"/>
    <dgm:cxn modelId="{6985E179-74B6-4215-A655-8542AE5F84AF}" type="presOf" srcId="{13A39AF5-1CA3-4E70-B6FE-2AAF67D90134}" destId="{B84E5D8C-1084-4C2F-95B2-C084AFAB17DC}" srcOrd="0" destOrd="0" presId="urn:microsoft.com/office/officeart/2005/8/layout/hierarchy2"/>
    <dgm:cxn modelId="{8B0E7480-1CFF-4BB4-B4F8-7B813DEB0D9F}" type="presOf" srcId="{13A39AF5-1CA3-4E70-B6FE-2AAF67D90134}" destId="{8CDD3F8F-6FB4-42CA-A220-CA60AEC7C4E7}" srcOrd="1" destOrd="0" presId="urn:microsoft.com/office/officeart/2005/8/layout/hierarchy2"/>
    <dgm:cxn modelId="{679A8D86-43E9-450A-B58A-DF0FAA0A57D0}" type="presOf" srcId="{A0B91757-9EAF-4F78-B0D9-16E7A9231540}" destId="{FCE53690-B7E2-43B7-9282-AF2F79CE797F}" srcOrd="1" destOrd="0" presId="urn:microsoft.com/office/officeart/2005/8/layout/hierarchy2"/>
    <dgm:cxn modelId="{42391A97-07D5-494D-AC8F-8AB6EBC294DB}" type="presOf" srcId="{C9FD82AB-E614-4F80-A9AF-5070B3B72A65}" destId="{EC0CA719-982F-47CF-8D22-68F99B0FB875}" srcOrd="0" destOrd="0" presId="urn:microsoft.com/office/officeart/2005/8/layout/hierarchy2"/>
    <dgm:cxn modelId="{0B1A2098-435F-407D-B1A2-649A655FA351}" type="presOf" srcId="{750E7860-97A3-41E5-9E5D-86808EB599A1}" destId="{5C8E3CBF-AE70-445B-83CA-5C360ED9EEB2}" srcOrd="0" destOrd="0" presId="urn:microsoft.com/office/officeart/2005/8/layout/hierarchy2"/>
    <dgm:cxn modelId="{FCE3719D-1436-4A6A-A257-9C25DD7AB635}" type="presOf" srcId="{685680F2-1EDB-4A80-B005-4B9170E285C2}" destId="{43DDA64A-C5D9-467C-8BBB-0E16EED955C0}" srcOrd="0" destOrd="0" presId="urn:microsoft.com/office/officeart/2005/8/layout/hierarchy2"/>
    <dgm:cxn modelId="{0C3BB9A8-F7F8-4EA5-9527-28BF0C97D42F}" type="presOf" srcId="{C0DBD9A6-1C28-41F1-9231-361265E9F20B}" destId="{E4082D22-5716-473A-9076-2166DC5684E3}" srcOrd="0" destOrd="0" presId="urn:microsoft.com/office/officeart/2005/8/layout/hierarchy2"/>
    <dgm:cxn modelId="{5497ACAC-8C29-4F3F-9C10-6ACA349F5041}" srcId="{67ED28F2-C129-478A-8FE9-4DC3B99BBA3C}" destId="{C9CD2718-0550-438F-8E6F-198D403D64A0}" srcOrd="0" destOrd="0" parTransId="{E07408DE-3B69-4DC0-8454-9C27C74A56A2}" sibTransId="{3BAB606B-5C73-4AAD-BFE8-75E02F7BB109}"/>
    <dgm:cxn modelId="{B87961BA-27B8-40FB-8F1B-87434187F24E}" type="presOf" srcId="{C0DBD9A6-1C28-41F1-9231-361265E9F20B}" destId="{1A4DA481-4D15-45ED-AB19-06B973597C62}" srcOrd="1" destOrd="0" presId="urn:microsoft.com/office/officeart/2005/8/layout/hierarchy2"/>
    <dgm:cxn modelId="{C0063EC6-BDFC-4EC9-9DD4-4A4A01BFC07D}" type="presOf" srcId="{DABEFD8B-1872-4AD6-87BF-7C4A7342FA66}" destId="{C0817508-EABE-4083-A91A-0B8C1FF82688}" srcOrd="0" destOrd="0" presId="urn:microsoft.com/office/officeart/2005/8/layout/hierarchy2"/>
    <dgm:cxn modelId="{E3C9A0C8-C00D-4D2F-8329-2382138CEF6C}" srcId="{685680F2-1EDB-4A80-B005-4B9170E285C2}" destId="{67ED28F2-C129-478A-8FE9-4DC3B99BBA3C}" srcOrd="1" destOrd="0" parTransId="{13A39AF5-1CA3-4E70-B6FE-2AAF67D90134}" sibTransId="{F2822B18-4CCF-4E94-B89D-8E3A9742547F}"/>
    <dgm:cxn modelId="{F7E9B7CD-4B98-46CC-A8AF-9CFDD0D6623F}" srcId="{685680F2-1EDB-4A80-B005-4B9170E285C2}" destId="{1EFE41F3-0F80-4062-8121-F3EC43BA7179}" srcOrd="0" destOrd="0" parTransId="{C0DBD9A6-1C28-41F1-9231-361265E9F20B}" sibTransId="{591A5432-3DD9-407E-A10B-58D8D27A25A7}"/>
    <dgm:cxn modelId="{C6F777E3-8472-4BE4-BF43-621FD4F7A451}" type="presOf" srcId="{67ED28F2-C129-478A-8FE9-4DC3B99BBA3C}" destId="{6505B5A4-18ED-4B35-8853-E89BE3AB53EB}" srcOrd="0" destOrd="0" presId="urn:microsoft.com/office/officeart/2005/8/layout/hierarchy2"/>
    <dgm:cxn modelId="{9E33ACF9-897A-4B2E-A4B5-EC9106F41C26}" type="presOf" srcId="{DABEFD8B-1872-4AD6-87BF-7C4A7342FA66}" destId="{7DF579B2-40D7-4B06-BFF4-19A33DFC95CF}" srcOrd="1" destOrd="0" presId="urn:microsoft.com/office/officeart/2005/8/layout/hierarchy2"/>
    <dgm:cxn modelId="{8198C0BE-6774-4D05-8326-4619F17979F6}" type="presParOf" srcId="{8C2C8BA2-FA3B-4934-A6F9-DE9693360303}" destId="{9D403062-9C60-48C4-9AFB-AA7E06F87BF6}" srcOrd="0" destOrd="0" presId="urn:microsoft.com/office/officeart/2005/8/layout/hierarchy2"/>
    <dgm:cxn modelId="{B5AD2961-765E-417F-BED2-74FF620C4084}" type="presParOf" srcId="{9D403062-9C60-48C4-9AFB-AA7E06F87BF6}" destId="{43DDA64A-C5D9-467C-8BBB-0E16EED955C0}" srcOrd="0" destOrd="0" presId="urn:microsoft.com/office/officeart/2005/8/layout/hierarchy2"/>
    <dgm:cxn modelId="{E084B81A-9AE1-4B97-A180-44A7A27AF431}" type="presParOf" srcId="{9D403062-9C60-48C4-9AFB-AA7E06F87BF6}" destId="{05A46DF4-4771-4419-BD7C-805BF080F979}" srcOrd="1" destOrd="0" presId="urn:microsoft.com/office/officeart/2005/8/layout/hierarchy2"/>
    <dgm:cxn modelId="{8C23DF3D-4312-4322-A97C-3391B60A58C6}" type="presParOf" srcId="{05A46DF4-4771-4419-BD7C-805BF080F979}" destId="{E4082D22-5716-473A-9076-2166DC5684E3}" srcOrd="0" destOrd="0" presId="urn:microsoft.com/office/officeart/2005/8/layout/hierarchy2"/>
    <dgm:cxn modelId="{1B05714F-32F0-46C6-B8E7-1B1C789E9E3C}" type="presParOf" srcId="{E4082D22-5716-473A-9076-2166DC5684E3}" destId="{1A4DA481-4D15-45ED-AB19-06B973597C62}" srcOrd="0" destOrd="0" presId="urn:microsoft.com/office/officeart/2005/8/layout/hierarchy2"/>
    <dgm:cxn modelId="{DD55D4A8-3E9F-47C9-82E5-5A188B427A79}" type="presParOf" srcId="{05A46DF4-4771-4419-BD7C-805BF080F979}" destId="{854CA5AB-410D-4D9F-8DEA-B659D30803F7}" srcOrd="1" destOrd="0" presId="urn:microsoft.com/office/officeart/2005/8/layout/hierarchy2"/>
    <dgm:cxn modelId="{E8595C2B-FF13-47E0-BC03-FF0074900D0B}" type="presParOf" srcId="{854CA5AB-410D-4D9F-8DEA-B659D30803F7}" destId="{94CD112F-6149-4DD7-A60F-FA548526F574}" srcOrd="0" destOrd="0" presId="urn:microsoft.com/office/officeart/2005/8/layout/hierarchy2"/>
    <dgm:cxn modelId="{0D7EA5CB-AA64-4178-A8AC-7E7DB35CC2C0}" type="presParOf" srcId="{854CA5AB-410D-4D9F-8DEA-B659D30803F7}" destId="{AF761C0F-1408-4984-81D5-08EFD7FAD89E}" srcOrd="1" destOrd="0" presId="urn:microsoft.com/office/officeart/2005/8/layout/hierarchy2"/>
    <dgm:cxn modelId="{4842106C-09FD-4EB8-8668-4DD1E370C25C}" type="presParOf" srcId="{AF761C0F-1408-4984-81D5-08EFD7FAD89E}" destId="{C0817508-EABE-4083-A91A-0B8C1FF82688}" srcOrd="0" destOrd="0" presId="urn:microsoft.com/office/officeart/2005/8/layout/hierarchy2"/>
    <dgm:cxn modelId="{09C5C795-D046-4773-8D97-0256E07C21D2}" type="presParOf" srcId="{C0817508-EABE-4083-A91A-0B8C1FF82688}" destId="{7DF579B2-40D7-4B06-BFF4-19A33DFC95CF}" srcOrd="0" destOrd="0" presId="urn:microsoft.com/office/officeart/2005/8/layout/hierarchy2"/>
    <dgm:cxn modelId="{4F615E71-D9AA-4C2A-9DA4-7AE0916C9428}" type="presParOf" srcId="{AF761C0F-1408-4984-81D5-08EFD7FAD89E}" destId="{09889714-9DA9-45E2-97D8-C63764E39BD7}" srcOrd="1" destOrd="0" presId="urn:microsoft.com/office/officeart/2005/8/layout/hierarchy2"/>
    <dgm:cxn modelId="{2C05533C-EBD8-42DC-856C-D5817746D5E9}" type="presParOf" srcId="{09889714-9DA9-45E2-97D8-C63764E39BD7}" destId="{6ACC7AC1-02D0-47C9-A70B-925E76A3AD93}" srcOrd="0" destOrd="0" presId="urn:microsoft.com/office/officeart/2005/8/layout/hierarchy2"/>
    <dgm:cxn modelId="{0FE39662-2218-4FAE-AD29-3B55106620E4}" type="presParOf" srcId="{09889714-9DA9-45E2-97D8-C63764E39BD7}" destId="{5D7DF782-750B-448B-A436-D2458D350F7D}" srcOrd="1" destOrd="0" presId="urn:microsoft.com/office/officeart/2005/8/layout/hierarchy2"/>
    <dgm:cxn modelId="{5FF5FD65-0B29-4DCE-938E-888A86E20DA5}" type="presParOf" srcId="{AF761C0F-1408-4984-81D5-08EFD7FAD89E}" destId="{1869EE06-7F21-427D-B1E4-560F2732FB23}" srcOrd="2" destOrd="0" presId="urn:microsoft.com/office/officeart/2005/8/layout/hierarchy2"/>
    <dgm:cxn modelId="{756A2C25-0756-4926-B7A9-73CF85E9D3FF}" type="presParOf" srcId="{1869EE06-7F21-427D-B1E4-560F2732FB23}" destId="{FCE53690-B7E2-43B7-9282-AF2F79CE797F}" srcOrd="0" destOrd="0" presId="urn:microsoft.com/office/officeart/2005/8/layout/hierarchy2"/>
    <dgm:cxn modelId="{C46B74F4-88CF-4620-ADDC-BB21F014A9FD}" type="presParOf" srcId="{AF761C0F-1408-4984-81D5-08EFD7FAD89E}" destId="{F4376320-4CCA-4AFA-A569-14DDA160DA67}" srcOrd="3" destOrd="0" presId="urn:microsoft.com/office/officeart/2005/8/layout/hierarchy2"/>
    <dgm:cxn modelId="{DA42BEF1-FEC7-4801-92FA-49800498EE7C}" type="presParOf" srcId="{F4376320-4CCA-4AFA-A569-14DDA160DA67}" destId="{82A96E49-5219-449A-B26A-A5B81B7152DB}" srcOrd="0" destOrd="0" presId="urn:microsoft.com/office/officeart/2005/8/layout/hierarchy2"/>
    <dgm:cxn modelId="{1F8221A2-D62B-4545-B99A-C8C50FA15AE1}" type="presParOf" srcId="{F4376320-4CCA-4AFA-A569-14DDA160DA67}" destId="{B471B13F-629D-450E-806E-30A52092A088}" srcOrd="1" destOrd="0" presId="urn:microsoft.com/office/officeart/2005/8/layout/hierarchy2"/>
    <dgm:cxn modelId="{CD75E831-C406-4EDB-815D-4386A07F93EA}" type="presParOf" srcId="{05A46DF4-4771-4419-BD7C-805BF080F979}" destId="{B84E5D8C-1084-4C2F-95B2-C084AFAB17DC}" srcOrd="2" destOrd="0" presId="urn:microsoft.com/office/officeart/2005/8/layout/hierarchy2"/>
    <dgm:cxn modelId="{483C0622-E63F-40CB-A0CE-226C87CF630C}" type="presParOf" srcId="{B84E5D8C-1084-4C2F-95B2-C084AFAB17DC}" destId="{8CDD3F8F-6FB4-42CA-A220-CA60AEC7C4E7}" srcOrd="0" destOrd="0" presId="urn:microsoft.com/office/officeart/2005/8/layout/hierarchy2"/>
    <dgm:cxn modelId="{20D050FB-860F-4C55-9E46-671AC2171C36}" type="presParOf" srcId="{05A46DF4-4771-4419-BD7C-805BF080F979}" destId="{BC149274-11DA-49B7-B3EC-8674A1DCB950}" srcOrd="3" destOrd="0" presId="urn:microsoft.com/office/officeart/2005/8/layout/hierarchy2"/>
    <dgm:cxn modelId="{753232BE-45E5-4A86-ACAF-F38BA16538D1}" type="presParOf" srcId="{BC149274-11DA-49B7-B3EC-8674A1DCB950}" destId="{6505B5A4-18ED-4B35-8853-E89BE3AB53EB}" srcOrd="0" destOrd="0" presId="urn:microsoft.com/office/officeart/2005/8/layout/hierarchy2"/>
    <dgm:cxn modelId="{826B9911-01DA-4E0F-A79C-D8EED6ABF5BA}" type="presParOf" srcId="{BC149274-11DA-49B7-B3EC-8674A1DCB950}" destId="{CD110D1E-F34B-4C73-8898-ABA7D0AC43A6}" srcOrd="1" destOrd="0" presId="urn:microsoft.com/office/officeart/2005/8/layout/hierarchy2"/>
    <dgm:cxn modelId="{8809A5DE-767B-47E9-9E92-AEBF1145607A}" type="presParOf" srcId="{CD110D1E-F34B-4C73-8898-ABA7D0AC43A6}" destId="{6D7323D0-3015-4087-BB8E-C65790C267D4}" srcOrd="0" destOrd="0" presId="urn:microsoft.com/office/officeart/2005/8/layout/hierarchy2"/>
    <dgm:cxn modelId="{38B31AD6-B9A2-4B74-A153-2BADAB7A2FAA}" type="presParOf" srcId="{6D7323D0-3015-4087-BB8E-C65790C267D4}" destId="{5756A924-52FA-4C67-BD31-30BA3CC9FA7E}" srcOrd="0" destOrd="0" presId="urn:microsoft.com/office/officeart/2005/8/layout/hierarchy2"/>
    <dgm:cxn modelId="{70CF4A9B-F72C-4A50-B650-497EDC94F82E}" type="presParOf" srcId="{CD110D1E-F34B-4C73-8898-ABA7D0AC43A6}" destId="{AF2B7E94-A8CF-4EB8-B6FF-B062634C385B}" srcOrd="1" destOrd="0" presId="urn:microsoft.com/office/officeart/2005/8/layout/hierarchy2"/>
    <dgm:cxn modelId="{2039336D-4E77-435B-8C85-B589E885962D}" type="presParOf" srcId="{AF2B7E94-A8CF-4EB8-B6FF-B062634C385B}" destId="{330A88F0-89D4-48AE-859F-C4285AE665F3}" srcOrd="0" destOrd="0" presId="urn:microsoft.com/office/officeart/2005/8/layout/hierarchy2"/>
    <dgm:cxn modelId="{485EAD99-ADAF-4CA0-819F-75A3CF6FCC2E}" type="presParOf" srcId="{AF2B7E94-A8CF-4EB8-B6FF-B062634C385B}" destId="{53741A90-92B8-4174-B420-74D6E052FD4E}" srcOrd="1" destOrd="0" presId="urn:microsoft.com/office/officeart/2005/8/layout/hierarchy2"/>
    <dgm:cxn modelId="{CE2113D6-F3DD-49C1-B5D0-CEA044D31E70}" type="presParOf" srcId="{CD110D1E-F34B-4C73-8898-ABA7D0AC43A6}" destId="{5C8E3CBF-AE70-445B-83CA-5C360ED9EEB2}" srcOrd="2" destOrd="0" presId="urn:microsoft.com/office/officeart/2005/8/layout/hierarchy2"/>
    <dgm:cxn modelId="{83A56F41-58C3-403B-95D8-0032604769E2}" type="presParOf" srcId="{5C8E3CBF-AE70-445B-83CA-5C360ED9EEB2}" destId="{8E608F63-D82F-4994-92D1-13EDD1A897DC}" srcOrd="0" destOrd="0" presId="urn:microsoft.com/office/officeart/2005/8/layout/hierarchy2"/>
    <dgm:cxn modelId="{300F1ABA-0B6A-4254-A17D-5FCC5BA2C8B1}" type="presParOf" srcId="{CD110D1E-F34B-4C73-8898-ABA7D0AC43A6}" destId="{D79A4953-DA9A-461F-97DA-726D397F4963}" srcOrd="3" destOrd="0" presId="urn:microsoft.com/office/officeart/2005/8/layout/hierarchy2"/>
    <dgm:cxn modelId="{7BFB4AF7-47A6-4667-8648-40B90CC574B6}" type="presParOf" srcId="{D79A4953-DA9A-461F-97DA-726D397F4963}" destId="{EC0CA719-982F-47CF-8D22-68F99B0FB875}" srcOrd="0" destOrd="0" presId="urn:microsoft.com/office/officeart/2005/8/layout/hierarchy2"/>
    <dgm:cxn modelId="{9297E0C2-C730-44A3-9E8A-A35DDAC638D8}" type="presParOf" srcId="{D79A4953-DA9A-461F-97DA-726D397F4963}" destId="{8B5EC50F-8961-4E81-A3A7-244DCF93DE04}" srcOrd="1" destOrd="0" presId="urn:microsoft.com/office/officeart/2005/8/layout/hierarchy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E88EB2-2C60-423D-935F-CA3E2CD8557C}">
      <dsp:nvSpPr>
        <dsp:cNvPr id="0" name=""/>
        <dsp:cNvSpPr/>
      </dsp:nvSpPr>
      <dsp:spPr>
        <a:xfrm rot="5400000">
          <a:off x="284952" y="1243333"/>
          <a:ext cx="937530" cy="688533"/>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100AFA-64E6-4C03-B03F-539573B36B15}">
      <dsp:nvSpPr>
        <dsp:cNvPr id="0" name=""/>
        <dsp:cNvSpPr/>
      </dsp:nvSpPr>
      <dsp:spPr>
        <a:xfrm>
          <a:off x="305845" y="60610"/>
          <a:ext cx="2069352" cy="1087798"/>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GB" sz="1200" kern="12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GB" sz="1200" kern="1200" dirty="0">
              <a:latin typeface="Calibri" panose="020F0502020204030204" pitchFamily="34" charset="0"/>
              <a:ea typeface="Calibri" panose="020F0502020204030204" pitchFamily="34" charset="0"/>
              <a:cs typeface="Times New Roman" panose="02020603050405020304" pitchFamily="18" charset="0"/>
            </a:rPr>
            <a:t>The ‘mental health’ condition of individuals </a:t>
          </a:r>
          <a:r>
            <a:rPr lang="en-GB" sz="1200" b="1" i="1" kern="1200" dirty="0">
              <a:latin typeface="Calibri" panose="020F0502020204030204" pitchFamily="34" charset="0"/>
              <a:ea typeface="Calibri" panose="020F0502020204030204" pitchFamily="34" charset="0"/>
              <a:cs typeface="Times New Roman" panose="02020603050405020304" pitchFamily="18" charset="0"/>
            </a:rPr>
            <a:t>and the community </a:t>
          </a:r>
          <a:r>
            <a:rPr lang="en-GB" sz="1200" kern="1200" dirty="0">
              <a:latin typeface="Calibri" panose="020F0502020204030204" pitchFamily="34" charset="0"/>
              <a:ea typeface="Calibri" panose="020F0502020204030204" pitchFamily="34" charset="0"/>
              <a:cs typeface="Times New Roman" panose="02020603050405020304" pitchFamily="18" charset="0"/>
            </a:rPr>
            <a:t>is still mostly ignored in aid and development programmes. </a:t>
          </a:r>
        </a:p>
        <a:p>
          <a:pPr marL="0" lvl="0" algn="ctr" defTabSz="2000250">
            <a:spcBef>
              <a:spcPct val="0"/>
            </a:spcBef>
            <a:buNone/>
          </a:pPr>
          <a:endParaRPr lang="nl-BE" sz="1200" kern="1200" dirty="0"/>
        </a:p>
      </dsp:txBody>
      <dsp:txXfrm>
        <a:off x="358956" y="113721"/>
        <a:ext cx="1963130" cy="981576"/>
      </dsp:txXfrm>
    </dsp:sp>
    <dsp:sp modelId="{1907EBE4-4935-4499-B482-BD44019DD207}">
      <dsp:nvSpPr>
        <dsp:cNvPr id="0" name=""/>
        <dsp:cNvSpPr/>
      </dsp:nvSpPr>
      <dsp:spPr>
        <a:xfrm>
          <a:off x="2129646" y="117495"/>
          <a:ext cx="1147867" cy="892885"/>
        </a:xfrm>
        <a:prstGeom prst="rect">
          <a:avLst/>
        </a:prstGeom>
        <a:noFill/>
        <a:ln>
          <a:noFill/>
        </a:ln>
        <a:effectLst/>
      </dsp:spPr>
      <dsp:style>
        <a:lnRef idx="0">
          <a:scrgbClr r="0" g="0" b="0"/>
        </a:lnRef>
        <a:fillRef idx="0">
          <a:scrgbClr r="0" g="0" b="0"/>
        </a:fillRef>
        <a:effectRef idx="0">
          <a:scrgbClr r="0" g="0" b="0"/>
        </a:effectRef>
        <a:fontRef idx="minor"/>
      </dsp:style>
    </dsp:sp>
    <dsp:sp modelId="{6D87754A-B5A1-44D9-B71A-DF50DBA399B3}">
      <dsp:nvSpPr>
        <dsp:cNvPr id="0" name=""/>
        <dsp:cNvSpPr/>
      </dsp:nvSpPr>
      <dsp:spPr>
        <a:xfrm rot="5400000">
          <a:off x="1141657" y="2470355"/>
          <a:ext cx="937530" cy="716060"/>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BB9205-4A7E-4FAD-9C23-A483438DCFD8}">
      <dsp:nvSpPr>
        <dsp:cNvPr id="0" name=""/>
        <dsp:cNvSpPr/>
      </dsp:nvSpPr>
      <dsp:spPr>
        <a:xfrm>
          <a:off x="1052368" y="1288377"/>
          <a:ext cx="2069352" cy="1087798"/>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Calibri" panose="020F0502020204030204" pitchFamily="34" charset="0"/>
              <a:ea typeface="Calibri" panose="020F0502020204030204" pitchFamily="34" charset="0"/>
              <a:cs typeface="Times New Roman" panose="02020603050405020304" pitchFamily="18" charset="0"/>
            </a:rPr>
            <a:t>At the </a:t>
          </a:r>
          <a:r>
            <a:rPr lang="en-GB" sz="1200" b="1" kern="1200" dirty="0">
              <a:latin typeface="Calibri" panose="020F0502020204030204" pitchFamily="34" charset="0"/>
              <a:ea typeface="Calibri" panose="020F0502020204030204" pitchFamily="34" charset="0"/>
              <a:cs typeface="Times New Roman" panose="02020603050405020304" pitchFamily="18" charset="0"/>
            </a:rPr>
            <a:t>community </a:t>
          </a:r>
          <a:r>
            <a:rPr lang="en-GB" sz="1200" kern="1200" dirty="0">
              <a:latin typeface="Calibri" panose="020F0502020204030204" pitchFamily="34" charset="0"/>
              <a:ea typeface="Calibri" panose="020F0502020204030204" pitchFamily="34" charset="0"/>
              <a:cs typeface="Times New Roman" panose="02020603050405020304" pitchFamily="18" charset="0"/>
            </a:rPr>
            <a:t>level, local action and change is more important than introducing new services.</a:t>
          </a:r>
          <a:endParaRPr lang="nl-BE" sz="1200" kern="1200" dirty="0"/>
        </a:p>
      </dsp:txBody>
      <dsp:txXfrm>
        <a:off x="1105479" y="1341488"/>
        <a:ext cx="1963130" cy="981576"/>
      </dsp:txXfrm>
    </dsp:sp>
    <dsp:sp modelId="{393BD970-0A9C-4759-A058-CCE97686B404}">
      <dsp:nvSpPr>
        <dsp:cNvPr id="0" name=""/>
        <dsp:cNvSpPr/>
      </dsp:nvSpPr>
      <dsp:spPr>
        <a:xfrm>
          <a:off x="3556047" y="1350002"/>
          <a:ext cx="1147867" cy="892885"/>
        </a:xfrm>
        <a:prstGeom prst="rect">
          <a:avLst/>
        </a:prstGeom>
        <a:noFill/>
        <a:ln>
          <a:noFill/>
        </a:ln>
        <a:effectLst/>
      </dsp:spPr>
      <dsp:style>
        <a:lnRef idx="0">
          <a:scrgbClr r="0" g="0" b="0"/>
        </a:lnRef>
        <a:fillRef idx="0">
          <a:scrgbClr r="0" g="0" b="0"/>
        </a:fillRef>
        <a:effectRef idx="0">
          <a:scrgbClr r="0" g="0" b="0"/>
        </a:effectRef>
        <a:fontRef idx="minor"/>
      </dsp:style>
    </dsp:sp>
    <dsp:sp modelId="{D8E64116-E144-46C3-A4CB-55921BDF64C2}">
      <dsp:nvSpPr>
        <dsp:cNvPr id="0" name=""/>
        <dsp:cNvSpPr/>
      </dsp:nvSpPr>
      <dsp:spPr>
        <a:xfrm>
          <a:off x="1927771" y="2438272"/>
          <a:ext cx="2069352" cy="1087798"/>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Calibri" panose="020F0502020204030204" pitchFamily="34" charset="0"/>
              <a:ea typeface="Calibri" panose="020F0502020204030204" pitchFamily="34" charset="0"/>
              <a:cs typeface="Times New Roman" panose="02020603050405020304" pitchFamily="18" charset="0"/>
            </a:rPr>
            <a:t>To understand the MHPSS field, we propose 3 different angles, ranging from humanitarian relief to social work.</a:t>
          </a:r>
          <a:endParaRPr lang="nl-BE" sz="1200" kern="1200" dirty="0"/>
        </a:p>
      </dsp:txBody>
      <dsp:txXfrm>
        <a:off x="1980882" y="2491383"/>
        <a:ext cx="1963130" cy="9815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DA64A-C5D9-467C-8BBB-0E16EED955C0}">
      <dsp:nvSpPr>
        <dsp:cNvPr id="0" name=""/>
        <dsp:cNvSpPr/>
      </dsp:nvSpPr>
      <dsp:spPr>
        <a:xfrm>
          <a:off x="1872" y="1542513"/>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RMM</a:t>
          </a:r>
        </a:p>
      </dsp:txBody>
      <dsp:txXfrm>
        <a:off x="20658" y="1561299"/>
        <a:ext cx="1245202" cy="603815"/>
      </dsp:txXfrm>
    </dsp:sp>
    <dsp:sp modelId="{E4082D22-5716-473A-9076-2166DC5684E3}">
      <dsp:nvSpPr>
        <dsp:cNvPr id="0" name=""/>
        <dsp:cNvSpPr/>
      </dsp:nvSpPr>
      <dsp:spPr>
        <a:xfrm rot="18289469">
          <a:off x="1091944" y="1478918"/>
          <a:ext cx="898514" cy="30981"/>
        </a:xfrm>
        <a:custGeom>
          <a:avLst/>
          <a:gdLst/>
          <a:ahLst/>
          <a:cxnLst/>
          <a:rect l="0" t="0" r="0" b="0"/>
          <a:pathLst>
            <a:path>
              <a:moveTo>
                <a:pt x="0" y="15490"/>
              </a:moveTo>
              <a:lnTo>
                <a:pt x="898514" y="15490"/>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518739" y="1471946"/>
        <a:ext cx="44925" cy="44925"/>
      </dsp:txXfrm>
    </dsp:sp>
    <dsp:sp modelId="{94CD112F-6149-4DD7-A60F-FA548526F574}">
      <dsp:nvSpPr>
        <dsp:cNvPr id="0" name=""/>
        <dsp:cNvSpPr/>
      </dsp:nvSpPr>
      <dsp:spPr>
        <a:xfrm>
          <a:off x="1797756" y="804918"/>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Psychiatry</a:t>
          </a:r>
          <a:r>
            <a:rPr lang="nl-NL" sz="1400" kern="1200" dirty="0"/>
            <a:t> &amp; </a:t>
          </a:r>
          <a:r>
            <a:rPr lang="nl-NL" sz="1400" kern="1200" dirty="0" err="1"/>
            <a:t>Psychology</a:t>
          </a:r>
          <a:endParaRPr lang="nl-NL" sz="1400" kern="1200" dirty="0"/>
        </a:p>
      </dsp:txBody>
      <dsp:txXfrm>
        <a:off x="1816542" y="823704"/>
        <a:ext cx="1245202" cy="603815"/>
      </dsp:txXfrm>
    </dsp:sp>
    <dsp:sp modelId="{C0817508-EABE-4083-A91A-0B8C1FF82688}">
      <dsp:nvSpPr>
        <dsp:cNvPr id="0" name=""/>
        <dsp:cNvSpPr/>
      </dsp:nvSpPr>
      <dsp:spPr>
        <a:xfrm rot="19457599">
          <a:off x="3021137" y="925722"/>
          <a:ext cx="631896" cy="30981"/>
        </a:xfrm>
        <a:custGeom>
          <a:avLst/>
          <a:gdLst/>
          <a:ahLst/>
          <a:cxnLst/>
          <a:rect l="0" t="0" r="0" b="0"/>
          <a:pathLst>
            <a:path>
              <a:moveTo>
                <a:pt x="0" y="15490"/>
              </a:moveTo>
              <a:lnTo>
                <a:pt x="631896" y="15490"/>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21288" y="925415"/>
        <a:ext cx="31594" cy="31594"/>
      </dsp:txXfrm>
    </dsp:sp>
    <dsp:sp modelId="{6ACC7AC1-02D0-47C9-A70B-925E76A3AD93}">
      <dsp:nvSpPr>
        <dsp:cNvPr id="0" name=""/>
        <dsp:cNvSpPr/>
      </dsp:nvSpPr>
      <dsp:spPr>
        <a:xfrm>
          <a:off x="3593640" y="436120"/>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Clinical</a:t>
          </a:r>
          <a:r>
            <a:rPr lang="nl-NL" sz="1400" kern="1200" dirty="0"/>
            <a:t> MH </a:t>
          </a:r>
          <a:r>
            <a:rPr lang="nl-NL" sz="1400" kern="1200" dirty="0" err="1"/>
            <a:t>integration</a:t>
          </a:r>
          <a:r>
            <a:rPr lang="nl-NL" sz="1400" kern="1200" dirty="0"/>
            <a:t> </a:t>
          </a:r>
          <a:r>
            <a:rPr lang="nl-NL" sz="1400" kern="1200" dirty="0" err="1"/>
            <a:t>health</a:t>
          </a:r>
          <a:r>
            <a:rPr lang="nl-NL" sz="1400" kern="1200" dirty="0"/>
            <a:t> system</a:t>
          </a:r>
        </a:p>
      </dsp:txBody>
      <dsp:txXfrm>
        <a:off x="3612426" y="454906"/>
        <a:ext cx="1245202" cy="603815"/>
      </dsp:txXfrm>
    </dsp:sp>
    <dsp:sp modelId="{1869EE06-7F21-427D-B1E4-560F2732FB23}">
      <dsp:nvSpPr>
        <dsp:cNvPr id="0" name=""/>
        <dsp:cNvSpPr/>
      </dsp:nvSpPr>
      <dsp:spPr>
        <a:xfrm rot="2142401">
          <a:off x="3021137" y="1294519"/>
          <a:ext cx="631896" cy="30981"/>
        </a:xfrm>
        <a:custGeom>
          <a:avLst/>
          <a:gdLst/>
          <a:ahLst/>
          <a:cxnLst/>
          <a:rect l="0" t="0" r="0" b="0"/>
          <a:pathLst>
            <a:path>
              <a:moveTo>
                <a:pt x="0" y="15490"/>
              </a:moveTo>
              <a:lnTo>
                <a:pt x="631896" y="15490"/>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21288" y="1294213"/>
        <a:ext cx="31594" cy="31594"/>
      </dsp:txXfrm>
    </dsp:sp>
    <dsp:sp modelId="{82A96E49-5219-449A-B26A-A5B81B7152DB}">
      <dsp:nvSpPr>
        <dsp:cNvPr id="0" name=""/>
        <dsp:cNvSpPr/>
      </dsp:nvSpPr>
      <dsp:spPr>
        <a:xfrm>
          <a:off x="3593640" y="1173715"/>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Psychosocial</a:t>
          </a:r>
          <a:r>
            <a:rPr lang="nl-NL" sz="1400" kern="1200" dirty="0"/>
            <a:t> </a:t>
          </a:r>
          <a:r>
            <a:rPr lang="nl-NL" sz="1400" kern="1200" dirty="0" err="1"/>
            <a:t>outreach</a:t>
          </a:r>
          <a:r>
            <a:rPr lang="nl-NL" sz="1400" kern="1200" dirty="0"/>
            <a:t> (</a:t>
          </a:r>
          <a:r>
            <a:rPr lang="nl-NL" sz="1400" kern="1200" dirty="0" err="1"/>
            <a:t>social</a:t>
          </a:r>
          <a:r>
            <a:rPr lang="nl-NL" sz="1400" kern="1200" dirty="0"/>
            <a:t> </a:t>
          </a:r>
          <a:r>
            <a:rPr lang="nl-NL" sz="1400" kern="1200" dirty="0" err="1"/>
            <a:t>psychiatry</a:t>
          </a:r>
          <a:r>
            <a:rPr lang="nl-NL" sz="1400" kern="1200" dirty="0"/>
            <a:t>)</a:t>
          </a:r>
        </a:p>
      </dsp:txBody>
      <dsp:txXfrm>
        <a:off x="3612426" y="1192501"/>
        <a:ext cx="1245202" cy="603815"/>
      </dsp:txXfrm>
    </dsp:sp>
    <dsp:sp modelId="{B84E5D8C-1084-4C2F-95B2-C084AFAB17DC}">
      <dsp:nvSpPr>
        <dsp:cNvPr id="0" name=""/>
        <dsp:cNvSpPr/>
      </dsp:nvSpPr>
      <dsp:spPr>
        <a:xfrm rot="3433572">
          <a:off x="1073664" y="2234475"/>
          <a:ext cx="919964" cy="30981"/>
        </a:xfrm>
        <a:custGeom>
          <a:avLst/>
          <a:gdLst/>
          <a:ahLst/>
          <a:cxnLst/>
          <a:rect l="0" t="0" r="0" b="0"/>
          <a:pathLst>
            <a:path>
              <a:moveTo>
                <a:pt x="0" y="15490"/>
              </a:moveTo>
              <a:lnTo>
                <a:pt x="919964" y="15490"/>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510647" y="2226967"/>
        <a:ext cx="45998" cy="45998"/>
      </dsp:txXfrm>
    </dsp:sp>
    <dsp:sp modelId="{6505B5A4-18ED-4B35-8853-E89BE3AB53EB}">
      <dsp:nvSpPr>
        <dsp:cNvPr id="0" name=""/>
        <dsp:cNvSpPr/>
      </dsp:nvSpPr>
      <dsp:spPr>
        <a:xfrm>
          <a:off x="1782645" y="2316032"/>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Social</a:t>
          </a:r>
          <a:r>
            <a:rPr lang="nl-NL" sz="1400" kern="1200" dirty="0"/>
            <a:t> </a:t>
          </a:r>
          <a:r>
            <a:rPr lang="nl-NL" sz="1400" kern="1200" dirty="0" err="1"/>
            <a:t>Work</a:t>
          </a:r>
          <a:endParaRPr lang="nl-NL" sz="1400" kern="1200" dirty="0"/>
        </a:p>
      </dsp:txBody>
      <dsp:txXfrm>
        <a:off x="1801431" y="2334818"/>
        <a:ext cx="1245202" cy="603815"/>
      </dsp:txXfrm>
    </dsp:sp>
    <dsp:sp modelId="{6D7323D0-3015-4087-BB8E-C65790C267D4}">
      <dsp:nvSpPr>
        <dsp:cNvPr id="0" name=""/>
        <dsp:cNvSpPr/>
      </dsp:nvSpPr>
      <dsp:spPr>
        <a:xfrm rot="19352444">
          <a:off x="2996808" y="2418874"/>
          <a:ext cx="665444" cy="30981"/>
        </a:xfrm>
        <a:custGeom>
          <a:avLst/>
          <a:gdLst/>
          <a:ahLst/>
          <a:cxnLst/>
          <a:rect l="0" t="0" r="0" b="0"/>
          <a:pathLst>
            <a:path>
              <a:moveTo>
                <a:pt x="0" y="15490"/>
              </a:moveTo>
              <a:lnTo>
                <a:pt x="665444" y="15490"/>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12894" y="2417729"/>
        <a:ext cx="33272" cy="33272"/>
      </dsp:txXfrm>
    </dsp:sp>
    <dsp:sp modelId="{330A88F0-89D4-48AE-859F-C4285AE665F3}">
      <dsp:nvSpPr>
        <dsp:cNvPr id="0" name=""/>
        <dsp:cNvSpPr/>
      </dsp:nvSpPr>
      <dsp:spPr>
        <a:xfrm>
          <a:off x="3593640" y="1911311"/>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Consequences</a:t>
          </a:r>
          <a:r>
            <a:rPr lang="nl-NL" sz="1400" kern="1200" dirty="0"/>
            <a:t> </a:t>
          </a:r>
          <a:r>
            <a:rPr lang="nl-NL" sz="1400" kern="1200" dirty="0" err="1"/>
            <a:t>violence</a:t>
          </a:r>
          <a:r>
            <a:rPr lang="nl-NL" sz="1400" kern="1200" dirty="0"/>
            <a:t>, war, disaster</a:t>
          </a:r>
        </a:p>
      </dsp:txBody>
      <dsp:txXfrm>
        <a:off x="3612426" y="1930097"/>
        <a:ext cx="1245202" cy="603815"/>
      </dsp:txXfrm>
    </dsp:sp>
    <dsp:sp modelId="{5C8E3CBF-AE70-445B-83CA-5C360ED9EEB2}">
      <dsp:nvSpPr>
        <dsp:cNvPr id="0" name=""/>
        <dsp:cNvSpPr/>
      </dsp:nvSpPr>
      <dsp:spPr>
        <a:xfrm rot="1933095">
          <a:off x="3017351" y="2787672"/>
          <a:ext cx="624357" cy="30981"/>
        </a:xfrm>
        <a:custGeom>
          <a:avLst/>
          <a:gdLst/>
          <a:ahLst/>
          <a:cxnLst/>
          <a:rect l="0" t="0" r="0" b="0"/>
          <a:pathLst>
            <a:path>
              <a:moveTo>
                <a:pt x="0" y="15490"/>
              </a:moveTo>
              <a:lnTo>
                <a:pt x="624357" y="15490"/>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13921" y="2787554"/>
        <a:ext cx="31217" cy="31217"/>
      </dsp:txXfrm>
    </dsp:sp>
    <dsp:sp modelId="{EC0CA719-982F-47CF-8D22-68F99B0FB875}">
      <dsp:nvSpPr>
        <dsp:cNvPr id="0" name=""/>
        <dsp:cNvSpPr/>
      </dsp:nvSpPr>
      <dsp:spPr>
        <a:xfrm>
          <a:off x="3593640" y="2648906"/>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Social</a:t>
          </a:r>
          <a:r>
            <a:rPr lang="nl-NL" sz="1400" kern="1200" dirty="0"/>
            <a:t> </a:t>
          </a:r>
          <a:r>
            <a:rPr lang="nl-NL" sz="1400" kern="1200" dirty="0" err="1"/>
            <a:t>determinants</a:t>
          </a:r>
          <a:r>
            <a:rPr lang="nl-NL" sz="1400" kern="1200" dirty="0"/>
            <a:t> of </a:t>
          </a:r>
          <a:r>
            <a:rPr lang="nl-NL" sz="1400" kern="1200" dirty="0" err="1"/>
            <a:t>well-being</a:t>
          </a:r>
          <a:endParaRPr lang="nl-NL" sz="1400" kern="1200" dirty="0"/>
        </a:p>
      </dsp:txBody>
      <dsp:txXfrm>
        <a:off x="3612426" y="2667692"/>
        <a:ext cx="1245202" cy="6038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DA64A-C5D9-467C-8BBB-0E16EED955C0}">
      <dsp:nvSpPr>
        <dsp:cNvPr id="0" name=""/>
        <dsp:cNvSpPr/>
      </dsp:nvSpPr>
      <dsp:spPr>
        <a:xfrm>
          <a:off x="1872" y="1542513"/>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RMM</a:t>
          </a:r>
        </a:p>
      </dsp:txBody>
      <dsp:txXfrm>
        <a:off x="20658" y="1561299"/>
        <a:ext cx="1245202" cy="603815"/>
      </dsp:txXfrm>
    </dsp:sp>
    <dsp:sp modelId="{E4082D22-5716-473A-9076-2166DC5684E3}">
      <dsp:nvSpPr>
        <dsp:cNvPr id="0" name=""/>
        <dsp:cNvSpPr/>
      </dsp:nvSpPr>
      <dsp:spPr>
        <a:xfrm rot="18289469">
          <a:off x="1091944" y="1478918"/>
          <a:ext cx="898514" cy="30981"/>
        </a:xfrm>
        <a:custGeom>
          <a:avLst/>
          <a:gdLst/>
          <a:ahLst/>
          <a:cxnLst/>
          <a:rect l="0" t="0" r="0" b="0"/>
          <a:pathLst>
            <a:path>
              <a:moveTo>
                <a:pt x="0" y="15490"/>
              </a:moveTo>
              <a:lnTo>
                <a:pt x="898514" y="15490"/>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518739" y="1471946"/>
        <a:ext cx="44925" cy="44925"/>
      </dsp:txXfrm>
    </dsp:sp>
    <dsp:sp modelId="{94CD112F-6149-4DD7-A60F-FA548526F574}">
      <dsp:nvSpPr>
        <dsp:cNvPr id="0" name=""/>
        <dsp:cNvSpPr/>
      </dsp:nvSpPr>
      <dsp:spPr>
        <a:xfrm>
          <a:off x="1797756" y="804918"/>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Psychiatry</a:t>
          </a:r>
          <a:r>
            <a:rPr lang="nl-NL" sz="1400" kern="1200" dirty="0"/>
            <a:t> &amp; </a:t>
          </a:r>
          <a:r>
            <a:rPr lang="nl-NL" sz="1400" kern="1200" dirty="0" err="1"/>
            <a:t>Psychology</a:t>
          </a:r>
          <a:endParaRPr lang="nl-NL" sz="1400" kern="1200" dirty="0"/>
        </a:p>
      </dsp:txBody>
      <dsp:txXfrm>
        <a:off x="1816542" y="823704"/>
        <a:ext cx="1245202" cy="603815"/>
      </dsp:txXfrm>
    </dsp:sp>
    <dsp:sp modelId="{C0817508-EABE-4083-A91A-0B8C1FF82688}">
      <dsp:nvSpPr>
        <dsp:cNvPr id="0" name=""/>
        <dsp:cNvSpPr/>
      </dsp:nvSpPr>
      <dsp:spPr>
        <a:xfrm rot="19457599">
          <a:off x="3021137" y="925722"/>
          <a:ext cx="631896" cy="30981"/>
        </a:xfrm>
        <a:custGeom>
          <a:avLst/>
          <a:gdLst/>
          <a:ahLst/>
          <a:cxnLst/>
          <a:rect l="0" t="0" r="0" b="0"/>
          <a:pathLst>
            <a:path>
              <a:moveTo>
                <a:pt x="0" y="15490"/>
              </a:moveTo>
              <a:lnTo>
                <a:pt x="631896" y="15490"/>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21288" y="925415"/>
        <a:ext cx="31594" cy="31594"/>
      </dsp:txXfrm>
    </dsp:sp>
    <dsp:sp modelId="{6ACC7AC1-02D0-47C9-A70B-925E76A3AD93}">
      <dsp:nvSpPr>
        <dsp:cNvPr id="0" name=""/>
        <dsp:cNvSpPr/>
      </dsp:nvSpPr>
      <dsp:spPr>
        <a:xfrm>
          <a:off x="3593640" y="436120"/>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Clinical</a:t>
          </a:r>
          <a:r>
            <a:rPr lang="nl-NL" sz="1400" kern="1200" dirty="0"/>
            <a:t> MH </a:t>
          </a:r>
          <a:r>
            <a:rPr lang="nl-NL" sz="1400" kern="1200" dirty="0" err="1"/>
            <a:t>integration</a:t>
          </a:r>
          <a:r>
            <a:rPr lang="nl-NL" sz="1400" kern="1200" dirty="0"/>
            <a:t> </a:t>
          </a:r>
          <a:r>
            <a:rPr lang="nl-NL" sz="1400" kern="1200" dirty="0" err="1"/>
            <a:t>health</a:t>
          </a:r>
          <a:r>
            <a:rPr lang="nl-NL" sz="1400" kern="1200" dirty="0"/>
            <a:t> system</a:t>
          </a:r>
        </a:p>
      </dsp:txBody>
      <dsp:txXfrm>
        <a:off x="3612426" y="454906"/>
        <a:ext cx="1245202" cy="603815"/>
      </dsp:txXfrm>
    </dsp:sp>
    <dsp:sp modelId="{1869EE06-7F21-427D-B1E4-560F2732FB23}">
      <dsp:nvSpPr>
        <dsp:cNvPr id="0" name=""/>
        <dsp:cNvSpPr/>
      </dsp:nvSpPr>
      <dsp:spPr>
        <a:xfrm rot="2142401">
          <a:off x="3021137" y="1294519"/>
          <a:ext cx="631896" cy="30981"/>
        </a:xfrm>
        <a:custGeom>
          <a:avLst/>
          <a:gdLst/>
          <a:ahLst/>
          <a:cxnLst/>
          <a:rect l="0" t="0" r="0" b="0"/>
          <a:pathLst>
            <a:path>
              <a:moveTo>
                <a:pt x="0" y="15490"/>
              </a:moveTo>
              <a:lnTo>
                <a:pt x="631896" y="15490"/>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21288" y="1294213"/>
        <a:ext cx="31594" cy="31594"/>
      </dsp:txXfrm>
    </dsp:sp>
    <dsp:sp modelId="{82A96E49-5219-449A-B26A-A5B81B7152DB}">
      <dsp:nvSpPr>
        <dsp:cNvPr id="0" name=""/>
        <dsp:cNvSpPr/>
      </dsp:nvSpPr>
      <dsp:spPr>
        <a:xfrm>
          <a:off x="3593640" y="1173715"/>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Psychosocial</a:t>
          </a:r>
          <a:r>
            <a:rPr lang="nl-NL" sz="1400" kern="1200" dirty="0"/>
            <a:t> </a:t>
          </a:r>
          <a:r>
            <a:rPr lang="nl-NL" sz="1400" kern="1200" dirty="0" err="1"/>
            <a:t>outreach</a:t>
          </a:r>
          <a:r>
            <a:rPr lang="nl-NL" sz="1400" kern="1200" dirty="0"/>
            <a:t> (</a:t>
          </a:r>
          <a:r>
            <a:rPr lang="nl-NL" sz="1400" kern="1200" dirty="0" err="1"/>
            <a:t>social</a:t>
          </a:r>
          <a:r>
            <a:rPr lang="nl-NL" sz="1400" kern="1200" dirty="0"/>
            <a:t> </a:t>
          </a:r>
          <a:r>
            <a:rPr lang="nl-NL" sz="1400" kern="1200" dirty="0" err="1"/>
            <a:t>psychiatry</a:t>
          </a:r>
          <a:r>
            <a:rPr lang="nl-NL" sz="1400" kern="1200" dirty="0"/>
            <a:t>)</a:t>
          </a:r>
        </a:p>
      </dsp:txBody>
      <dsp:txXfrm>
        <a:off x="3612426" y="1192501"/>
        <a:ext cx="1245202" cy="603815"/>
      </dsp:txXfrm>
    </dsp:sp>
    <dsp:sp modelId="{B84E5D8C-1084-4C2F-95B2-C084AFAB17DC}">
      <dsp:nvSpPr>
        <dsp:cNvPr id="0" name=""/>
        <dsp:cNvSpPr/>
      </dsp:nvSpPr>
      <dsp:spPr>
        <a:xfrm rot="3433572">
          <a:off x="1073664" y="2234475"/>
          <a:ext cx="919964" cy="30981"/>
        </a:xfrm>
        <a:custGeom>
          <a:avLst/>
          <a:gdLst/>
          <a:ahLst/>
          <a:cxnLst/>
          <a:rect l="0" t="0" r="0" b="0"/>
          <a:pathLst>
            <a:path>
              <a:moveTo>
                <a:pt x="0" y="15490"/>
              </a:moveTo>
              <a:lnTo>
                <a:pt x="919964" y="15490"/>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510647" y="2226967"/>
        <a:ext cx="45998" cy="45998"/>
      </dsp:txXfrm>
    </dsp:sp>
    <dsp:sp modelId="{6505B5A4-18ED-4B35-8853-E89BE3AB53EB}">
      <dsp:nvSpPr>
        <dsp:cNvPr id="0" name=""/>
        <dsp:cNvSpPr/>
      </dsp:nvSpPr>
      <dsp:spPr>
        <a:xfrm>
          <a:off x="1782645" y="2316032"/>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Social</a:t>
          </a:r>
          <a:r>
            <a:rPr lang="nl-NL" sz="1400" kern="1200" dirty="0"/>
            <a:t> </a:t>
          </a:r>
          <a:r>
            <a:rPr lang="nl-NL" sz="1400" kern="1200" dirty="0" err="1"/>
            <a:t>Work</a:t>
          </a:r>
          <a:endParaRPr lang="nl-NL" sz="1400" kern="1200" dirty="0"/>
        </a:p>
      </dsp:txBody>
      <dsp:txXfrm>
        <a:off x="1801431" y="2334818"/>
        <a:ext cx="1245202" cy="603815"/>
      </dsp:txXfrm>
    </dsp:sp>
    <dsp:sp modelId="{6D7323D0-3015-4087-BB8E-C65790C267D4}">
      <dsp:nvSpPr>
        <dsp:cNvPr id="0" name=""/>
        <dsp:cNvSpPr/>
      </dsp:nvSpPr>
      <dsp:spPr>
        <a:xfrm rot="19352444">
          <a:off x="2996808" y="2418874"/>
          <a:ext cx="665444" cy="30981"/>
        </a:xfrm>
        <a:custGeom>
          <a:avLst/>
          <a:gdLst/>
          <a:ahLst/>
          <a:cxnLst/>
          <a:rect l="0" t="0" r="0" b="0"/>
          <a:pathLst>
            <a:path>
              <a:moveTo>
                <a:pt x="0" y="15490"/>
              </a:moveTo>
              <a:lnTo>
                <a:pt x="665444" y="15490"/>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12894" y="2417729"/>
        <a:ext cx="33272" cy="33272"/>
      </dsp:txXfrm>
    </dsp:sp>
    <dsp:sp modelId="{330A88F0-89D4-48AE-859F-C4285AE665F3}">
      <dsp:nvSpPr>
        <dsp:cNvPr id="0" name=""/>
        <dsp:cNvSpPr/>
      </dsp:nvSpPr>
      <dsp:spPr>
        <a:xfrm>
          <a:off x="3593640" y="1911311"/>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Consequences</a:t>
          </a:r>
          <a:r>
            <a:rPr lang="nl-NL" sz="1400" kern="1200" dirty="0"/>
            <a:t> </a:t>
          </a:r>
          <a:r>
            <a:rPr lang="nl-NL" sz="1400" kern="1200" dirty="0" err="1"/>
            <a:t>violence</a:t>
          </a:r>
          <a:r>
            <a:rPr lang="nl-NL" sz="1400" kern="1200" dirty="0"/>
            <a:t>, war, disaster</a:t>
          </a:r>
        </a:p>
      </dsp:txBody>
      <dsp:txXfrm>
        <a:off x="3612426" y="1930097"/>
        <a:ext cx="1245202" cy="603815"/>
      </dsp:txXfrm>
    </dsp:sp>
    <dsp:sp modelId="{5C8E3CBF-AE70-445B-83CA-5C360ED9EEB2}">
      <dsp:nvSpPr>
        <dsp:cNvPr id="0" name=""/>
        <dsp:cNvSpPr/>
      </dsp:nvSpPr>
      <dsp:spPr>
        <a:xfrm rot="1933095">
          <a:off x="3017351" y="2787672"/>
          <a:ext cx="624357" cy="30981"/>
        </a:xfrm>
        <a:custGeom>
          <a:avLst/>
          <a:gdLst/>
          <a:ahLst/>
          <a:cxnLst/>
          <a:rect l="0" t="0" r="0" b="0"/>
          <a:pathLst>
            <a:path>
              <a:moveTo>
                <a:pt x="0" y="15490"/>
              </a:moveTo>
              <a:lnTo>
                <a:pt x="624357" y="15490"/>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13921" y="2787554"/>
        <a:ext cx="31217" cy="31217"/>
      </dsp:txXfrm>
    </dsp:sp>
    <dsp:sp modelId="{EC0CA719-982F-47CF-8D22-68F99B0FB875}">
      <dsp:nvSpPr>
        <dsp:cNvPr id="0" name=""/>
        <dsp:cNvSpPr/>
      </dsp:nvSpPr>
      <dsp:spPr>
        <a:xfrm>
          <a:off x="3593640" y="2648906"/>
          <a:ext cx="1282774" cy="64138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err="1"/>
            <a:t>Social</a:t>
          </a:r>
          <a:r>
            <a:rPr lang="nl-NL" sz="1400" kern="1200" dirty="0"/>
            <a:t> </a:t>
          </a:r>
          <a:r>
            <a:rPr lang="nl-NL" sz="1400" kern="1200" dirty="0" err="1"/>
            <a:t>determinants</a:t>
          </a:r>
          <a:r>
            <a:rPr lang="nl-NL" sz="1400" kern="1200" dirty="0"/>
            <a:t> of </a:t>
          </a:r>
          <a:r>
            <a:rPr lang="nl-NL" sz="1400" kern="1200" dirty="0" err="1"/>
            <a:t>well-being</a:t>
          </a:r>
          <a:endParaRPr lang="nl-NL" sz="1400" kern="1200" dirty="0"/>
        </a:p>
      </dsp:txBody>
      <dsp:txXfrm>
        <a:off x="3612426" y="2667692"/>
        <a:ext cx="1245202" cy="60381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2F1A70-18F4-488E-9654-60CC5CDFC8E7}" type="datetimeFigureOut">
              <a:rPr lang="en-GB" smtClean="0"/>
              <a:t>12/11/2018</a:t>
            </a:fld>
            <a:endParaRPr lang="en-GB"/>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902B01-CDFC-434D-B0DC-BC1689EE159F}" type="slidenum">
              <a:rPr lang="en-GB" smtClean="0"/>
              <a:t>‹#›</a:t>
            </a:fld>
            <a:endParaRPr lang="en-GB"/>
          </a:p>
        </p:txBody>
      </p:sp>
    </p:spTree>
    <p:extLst>
      <p:ext uri="{BB962C8B-B14F-4D97-AF65-F5344CB8AC3E}">
        <p14:creationId xmlns:p14="http://schemas.microsoft.com/office/powerpoint/2010/main" val="2960042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bjp.rcpsych.org.proxy.library.uu.nl/content/201/4/268.ful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nl-NL"/>
              <a:t>This is the range of interventions we have designed: </a:t>
            </a:r>
          </a:p>
          <a:p>
            <a:r>
              <a:rPr lang="en-US" altLang="nl-NL"/>
              <a:t>The upper part are interventions in the health sector, where we adhere to principles of public health and social psychiatry. Outreach into communities and psycho-education are part of interventions here. We are sometimes part of the overall health sector, and we are fully aware that here we are seen as such. In other words, the medicalization of the effects of war and violence needs to be controlled. </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AC3B30C-E6B7-4E98-B219-E3C1C648EBB6}" type="slidenum">
              <a:rPr lang="nl-NL" altLang="nl-NL" smtClean="0"/>
              <a:pPr eaLnBrk="1" hangingPunct="1"/>
              <a:t>12</a:t>
            </a:fld>
            <a:endParaRPr lang="nl-NL" altLang="nl-NL"/>
          </a:p>
        </p:txBody>
      </p:sp>
    </p:spTree>
    <p:extLst>
      <p:ext uri="{BB962C8B-B14F-4D97-AF65-F5344CB8AC3E}">
        <p14:creationId xmlns:p14="http://schemas.microsoft.com/office/powerpoint/2010/main" val="4108724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nl-NL" altLang="nl-NL"/>
              <a:t>Below the line are community interventions. These aim to address the consequences of warfare and conflict in the community, and to address socio-economic determinants of well being – or a state of total wellbeing as the WHO defines health.</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9968BCB-92F7-4C30-AD02-58BB301A7847}" type="slidenum">
              <a:rPr lang="nl-NL" altLang="nl-NL" smtClean="0"/>
              <a:pPr eaLnBrk="1" hangingPunct="1"/>
              <a:t>13</a:t>
            </a:fld>
            <a:endParaRPr lang="nl-NL" altLang="nl-NL"/>
          </a:p>
        </p:txBody>
      </p:sp>
    </p:spTree>
    <p:extLst>
      <p:ext uri="{BB962C8B-B14F-4D97-AF65-F5344CB8AC3E}">
        <p14:creationId xmlns:p14="http://schemas.microsoft.com/office/powerpoint/2010/main" val="3592058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xfrm>
            <a:off x="382588"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2" tIns="45716" rIns="91432" bIns="45716" numCol="1" anchor="t" anchorCtr="0" compatLnSpc="1">
            <a:prstTxWarp prst="textNoShape">
              <a:avLst/>
            </a:prstTxWarp>
          </a:bodyPr>
          <a:lstStyle/>
          <a:p>
            <a:pPr eaLnBrk="1" hangingPunct="1">
              <a:spcBef>
                <a:spcPct val="0"/>
              </a:spcBef>
            </a:pPr>
            <a:r>
              <a:rPr lang="en-US" altLang="nl-NL"/>
              <a:t>Mounting evidence suggests that the impact on mental health of war is not inevitable, but rather intimately related to the social, economic and cultural conditions that precede and follow violent conflict.</a:t>
            </a:r>
            <a:r>
              <a:rPr lang="en-US" altLang="nl-NL" baseline="30000">
                <a:hlinkClick r:id="rId3"/>
              </a:rPr>
              <a:t>5</a:t>
            </a:r>
            <a:r>
              <a:rPr lang="en-US" altLang="nl-NL" baseline="30000"/>
              <a:t>,</a:t>
            </a:r>
            <a:r>
              <a:rPr lang="en-US" altLang="nl-NL" baseline="30000">
                <a:hlinkClick r:id="rId3"/>
              </a:rPr>
              <a:t>38</a:t>
            </a:r>
            <a:r>
              <a:rPr lang="en-US" altLang="nl-NL" baseline="30000"/>
              <a:t>,</a:t>
            </a:r>
            <a:r>
              <a:rPr lang="en-US" altLang="nl-NL" baseline="30000">
                <a:hlinkClick r:id="rId3"/>
              </a:rPr>
              <a:t>39</a:t>
            </a:r>
            <a:r>
              <a:rPr lang="en-US" altLang="nl-NL" baseline="30000"/>
              <a:t>,</a:t>
            </a:r>
            <a:r>
              <a:rPr lang="en-US" altLang="nl-NL" baseline="30000">
                <a:hlinkClick r:id="rId3"/>
              </a:rPr>
              <a:t>41</a:t>
            </a:r>
            <a:r>
              <a:rPr lang="en-US" altLang="nl-NL"/>
              <a:t> </a:t>
            </a:r>
          </a:p>
          <a:p>
            <a:pPr eaLnBrk="1" hangingPunct="1">
              <a:spcBef>
                <a:spcPct val="0"/>
              </a:spcBef>
            </a:pPr>
            <a:r>
              <a:rPr lang="en-US" altLang="nl-NL"/>
              <a:t>The goal is to increase attention to the equally damaging forces of chronic injustice in the form of ongoing financial, social and health-related threats that erode everyday mental health. </a:t>
            </a:r>
          </a:p>
          <a:p>
            <a:pPr eaLnBrk="1" hangingPunct="1">
              <a:spcBef>
                <a:spcPct val="0"/>
              </a:spcBef>
            </a:pPr>
            <a:r>
              <a:rPr lang="en-US" altLang="nl-NL"/>
              <a:t>Moreover, pre-conflict marginalisation may increase vulnerability to exploitation by militant groups. Maoists used the promise of eradicating social inequities to recruit adults and children into their military.</a:t>
            </a:r>
            <a:r>
              <a:rPr lang="en-US" altLang="nl-NL" baseline="30000">
                <a:hlinkClick r:id="rId3"/>
              </a:rPr>
              <a:t>14</a:t>
            </a:r>
            <a:r>
              <a:rPr lang="en-US" altLang="nl-NL" baseline="30000"/>
              <a:t>,</a:t>
            </a:r>
            <a:r>
              <a:rPr lang="en-US" altLang="nl-NL" baseline="30000">
                <a:hlinkClick r:id="rId3"/>
              </a:rPr>
              <a:t>42</a:t>
            </a:r>
            <a:r>
              <a:rPr lang="en-US" altLang="nl-NL"/>
              <a:t> </a:t>
            </a:r>
          </a:p>
          <a:p>
            <a:pPr eaLnBrk="1" hangingPunct="1">
              <a:spcBef>
                <a:spcPct val="0"/>
              </a:spcBef>
            </a:pPr>
            <a:r>
              <a:rPr lang="en-US" altLang="nl-NL"/>
              <a:t>This leads to a final important observation of this study: psychiatric morbidity did not</a:t>
            </a:r>
            <a:r>
              <a:rPr lang="en-US" altLang="nl-NL" i="1"/>
              <a:t>decrease</a:t>
            </a:r>
            <a:r>
              <a:rPr lang="en-US" altLang="nl-NL"/>
              <a:t> for any demographic group. This challenges suggestions, such as those proffered by militant revolutionary movements, that violent uprising is a form of psychological emancipation. Ultimately, addressing risk factors for poor mental health such as poverty, lack of education, inadequate healthcare and gender- and ethnic/caste-based discrimination, in addition to trauma healing, may not only ameliorate mental health problems, but also help to reduce vulnerability to exploitation and involvement in political violence.</a:t>
            </a:r>
          </a:p>
        </p:txBody>
      </p:sp>
    </p:spTree>
    <p:extLst>
      <p:ext uri="{BB962C8B-B14F-4D97-AF65-F5344CB8AC3E}">
        <p14:creationId xmlns:p14="http://schemas.microsoft.com/office/powerpoint/2010/main" val="28486532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ntro">
    <p:bg>
      <p:bgPr>
        <a:solidFill>
          <a:schemeClr val="accent1"/>
        </a:solidFill>
        <a:effectLst/>
      </p:bgPr>
    </p:bg>
    <p:spTree>
      <p:nvGrpSpPr>
        <p:cNvPr id="1" name=""/>
        <p:cNvGrpSpPr/>
        <p:nvPr/>
      </p:nvGrpSpPr>
      <p:grpSpPr>
        <a:xfrm>
          <a:off x="0" y="0"/>
          <a:ext cx="0" cy="0"/>
          <a:chOff x="0" y="0"/>
          <a:chExt cx="0" cy="0"/>
        </a:xfrm>
      </p:grpSpPr>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92000" y="1854000"/>
            <a:ext cx="3816000" cy="1441668"/>
          </a:xfrm>
          <a:prstGeom prst="rect">
            <a:avLst/>
          </a:prstGeom>
        </p:spPr>
      </p:pic>
    </p:spTree>
    <p:extLst>
      <p:ext uri="{BB962C8B-B14F-4D97-AF65-F5344CB8AC3E}">
        <p14:creationId xmlns:p14="http://schemas.microsoft.com/office/powerpoint/2010/main" val="381438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oter with image">
    <p:spTree>
      <p:nvGrpSpPr>
        <p:cNvPr id="1" name=""/>
        <p:cNvGrpSpPr/>
        <p:nvPr/>
      </p:nvGrpSpPr>
      <p:grpSpPr>
        <a:xfrm>
          <a:off x="0" y="0"/>
          <a:ext cx="0" cy="0"/>
          <a:chOff x="0" y="0"/>
          <a:chExt cx="0" cy="0"/>
        </a:xfrm>
      </p:grpSpPr>
      <p:pic>
        <p:nvPicPr>
          <p:cNvPr id="7"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4" name="Tijdelijke aanduiding voor voettekst 3"/>
          <p:cNvSpPr>
            <a:spLocks noGrp="1"/>
          </p:cNvSpPr>
          <p:nvPr>
            <p:ph type="ftr" sz="quarter" idx="11"/>
          </p:nvPr>
        </p:nvSpPr>
        <p:spPr>
          <a:xfrm>
            <a:off x="4788000" y="4712400"/>
            <a:ext cx="4140000" cy="432000"/>
          </a:xfrm>
          <a:prstGeom prst="rect">
            <a:avLst/>
          </a:prstGeom>
        </p:spPr>
        <p:txBody>
          <a:bodyPr lIns="0" tIns="0" rIns="0" bIns="0" anchor="ctr" anchorCtr="0"/>
          <a:lstStyle>
            <a:lvl1pPr algn="r">
              <a:defRPr sz="1600" cap="all" baseline="0">
                <a:solidFill>
                  <a:schemeClr val="bg1"/>
                </a:solidFill>
              </a:defRPr>
            </a:lvl1pPr>
          </a:lstStyle>
          <a:p>
            <a:r>
              <a:rPr lang="en-GB" dirty="0"/>
              <a:t>Type name department in window</a:t>
            </a:r>
          </a:p>
        </p:txBody>
      </p:sp>
      <p:sp>
        <p:nvSpPr>
          <p:cNvPr id="8" name="Tijdelijke aanduiding voor afbeelding 7"/>
          <p:cNvSpPr>
            <a:spLocks noGrp="1"/>
          </p:cNvSpPr>
          <p:nvPr>
            <p:ph type="pic" sz="quarter" idx="14"/>
          </p:nvPr>
        </p:nvSpPr>
        <p:spPr>
          <a:xfrm>
            <a:off x="0" y="0"/>
            <a:ext cx="9144000" cy="4712400"/>
          </a:xfrm>
        </p:spPr>
        <p:txBody>
          <a:bodyPr/>
          <a:lstStyle/>
          <a:p>
            <a:r>
              <a:rPr lang="en-US" noProof="0"/>
              <a:t>Click icon to add picture</a:t>
            </a:r>
            <a:endParaRPr lang="en-GB" noProof="0"/>
          </a:p>
        </p:txBody>
      </p:sp>
    </p:spTree>
    <p:extLst>
      <p:ext uri="{BB962C8B-B14F-4D97-AF65-F5344CB8AC3E}">
        <p14:creationId xmlns:p14="http://schemas.microsoft.com/office/powerpoint/2010/main" val="228527686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Footer Only">
    <p:spTree>
      <p:nvGrpSpPr>
        <p:cNvPr id="1" name=""/>
        <p:cNvGrpSpPr/>
        <p:nvPr/>
      </p:nvGrpSpPr>
      <p:grpSpPr>
        <a:xfrm>
          <a:off x="0" y="0"/>
          <a:ext cx="0" cy="0"/>
          <a:chOff x="0" y="0"/>
          <a:chExt cx="0" cy="0"/>
        </a:xfrm>
      </p:grpSpPr>
      <p:pic>
        <p:nvPicPr>
          <p:cNvPr id="7"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4" name="Tijdelijke aanduiding voor voettekst 3"/>
          <p:cNvSpPr>
            <a:spLocks noGrp="1"/>
          </p:cNvSpPr>
          <p:nvPr>
            <p:ph type="ftr" sz="quarter" idx="11"/>
          </p:nvPr>
        </p:nvSpPr>
        <p:spPr>
          <a:xfrm>
            <a:off x="4788000" y="4712400"/>
            <a:ext cx="4140000" cy="432000"/>
          </a:xfrm>
          <a:prstGeom prst="rect">
            <a:avLst/>
          </a:prstGeom>
        </p:spPr>
        <p:txBody>
          <a:bodyPr lIns="0" tIns="0" rIns="0" bIns="0" anchor="ctr" anchorCtr="0"/>
          <a:lstStyle>
            <a:lvl1pPr algn="r">
              <a:defRPr sz="1600" cap="all" baseline="0">
                <a:solidFill>
                  <a:schemeClr val="bg1"/>
                </a:solidFill>
              </a:defRPr>
            </a:lvl1pPr>
          </a:lstStyle>
          <a:p>
            <a:r>
              <a:rPr lang="en-GB" dirty="0"/>
              <a:t>Type name department in window</a:t>
            </a:r>
          </a:p>
        </p:txBody>
      </p:sp>
    </p:spTree>
    <p:extLst>
      <p:ext uri="{BB962C8B-B14F-4D97-AF65-F5344CB8AC3E}">
        <p14:creationId xmlns:p14="http://schemas.microsoft.com/office/powerpoint/2010/main" val="3862127558"/>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End_ContactData">
    <p:bg>
      <p:bgPr>
        <a:solidFill>
          <a:schemeClr val="accent1"/>
        </a:solidFill>
        <a:effectLst/>
      </p:bgPr>
    </p:bg>
    <p:spTree>
      <p:nvGrpSpPr>
        <p:cNvPr id="1" name=""/>
        <p:cNvGrpSpPr/>
        <p:nvPr/>
      </p:nvGrpSpPr>
      <p:grpSpPr>
        <a:xfrm>
          <a:off x="0" y="0"/>
          <a:ext cx="0" cy="0"/>
          <a:chOff x="0" y="0"/>
          <a:chExt cx="0" cy="0"/>
        </a:xfrm>
      </p:grpSpPr>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92000" y="1854000"/>
            <a:ext cx="3816000" cy="1441668"/>
          </a:xfrm>
          <a:prstGeom prst="rect">
            <a:avLst/>
          </a:prstGeom>
        </p:spPr>
      </p:pic>
      <p:sp>
        <p:nvSpPr>
          <p:cNvPr id="3" name="Tijdelijke aanduiding voor tekst 2"/>
          <p:cNvSpPr>
            <a:spLocks noGrp="1"/>
          </p:cNvSpPr>
          <p:nvPr>
            <p:ph type="body" sz="quarter" idx="10" hasCustomPrompt="1"/>
          </p:nvPr>
        </p:nvSpPr>
        <p:spPr>
          <a:xfrm>
            <a:off x="216000" y="4714874"/>
            <a:ext cx="3421063" cy="432000"/>
          </a:xfrm>
        </p:spPr>
        <p:txBody>
          <a:bodyPr anchor="ctr" anchorCtr="0">
            <a:normAutofit/>
          </a:bodyPr>
          <a:lstStyle>
            <a:lvl1pPr marL="0" indent="0">
              <a:spcBef>
                <a:spcPts val="0"/>
              </a:spcBef>
              <a:buNone/>
              <a:defRPr sz="1800" baseline="0">
                <a:solidFill>
                  <a:schemeClr val="bg1"/>
                </a:solidFill>
              </a:defRPr>
            </a:lvl1pPr>
          </a:lstStyle>
          <a:p>
            <a:pPr lvl="0"/>
            <a:r>
              <a:rPr lang="en-GB" noProof="0"/>
              <a:t>First name Name</a:t>
            </a:r>
          </a:p>
        </p:txBody>
      </p:sp>
      <p:sp>
        <p:nvSpPr>
          <p:cNvPr id="5" name="Tijdelijke aanduiding voor tekst 4"/>
          <p:cNvSpPr>
            <a:spLocks noGrp="1"/>
          </p:cNvSpPr>
          <p:nvPr>
            <p:ph type="body" sz="quarter" idx="11" hasCustomPrompt="1"/>
          </p:nvPr>
        </p:nvSpPr>
        <p:spPr>
          <a:xfrm>
            <a:off x="3672000" y="4714874"/>
            <a:ext cx="2196000" cy="432000"/>
          </a:xfrm>
        </p:spPr>
        <p:txBody>
          <a:bodyPr anchor="ctr" anchorCtr="0">
            <a:normAutofit/>
          </a:bodyPr>
          <a:lstStyle>
            <a:lvl1pPr marL="0" indent="0" algn="ctr">
              <a:spcBef>
                <a:spcPts val="0"/>
              </a:spcBef>
              <a:buFontTx/>
              <a:buNone/>
              <a:defRPr sz="1800" baseline="0">
                <a:solidFill>
                  <a:schemeClr val="bg1"/>
                </a:solidFill>
              </a:defRPr>
            </a:lvl1pPr>
          </a:lstStyle>
          <a:p>
            <a:pPr lvl="0"/>
            <a:r>
              <a:rPr lang="en-GB" noProof="0"/>
              <a:t>Tel/Mobile number</a:t>
            </a:r>
          </a:p>
        </p:txBody>
      </p:sp>
      <p:sp>
        <p:nvSpPr>
          <p:cNvPr id="8" name="Tijdelijke aanduiding voor tekst 7"/>
          <p:cNvSpPr>
            <a:spLocks noGrp="1"/>
          </p:cNvSpPr>
          <p:nvPr>
            <p:ph type="body" sz="quarter" idx="12" hasCustomPrompt="1"/>
          </p:nvPr>
        </p:nvSpPr>
        <p:spPr>
          <a:xfrm>
            <a:off x="5904000" y="4714874"/>
            <a:ext cx="3024000" cy="432000"/>
          </a:xfrm>
        </p:spPr>
        <p:txBody>
          <a:bodyPr anchor="ctr" anchorCtr="0">
            <a:normAutofit/>
          </a:bodyPr>
          <a:lstStyle>
            <a:lvl1pPr marL="0" indent="0" algn="r">
              <a:spcBef>
                <a:spcPts val="0"/>
              </a:spcBef>
              <a:buFontTx/>
              <a:buNone/>
              <a:defRPr sz="1800" baseline="0">
                <a:solidFill>
                  <a:schemeClr val="bg1"/>
                </a:solidFill>
              </a:defRPr>
            </a:lvl1pPr>
          </a:lstStyle>
          <a:p>
            <a:pPr lvl="0"/>
            <a:r>
              <a:rPr lang="en-GB" noProof="0"/>
              <a:t>E-mailaddress</a:t>
            </a:r>
          </a:p>
        </p:txBody>
      </p:sp>
    </p:spTree>
    <p:extLst>
      <p:ext uri="{BB962C8B-B14F-4D97-AF65-F5344CB8AC3E}">
        <p14:creationId xmlns:p14="http://schemas.microsoft.com/office/powerpoint/2010/main" val="3597919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4" name="Date Placeholder 3"/>
          <p:cNvSpPr>
            <a:spLocks noGrp="1"/>
          </p:cNvSpPr>
          <p:nvPr>
            <p:ph type="dt" sz="half" idx="10"/>
          </p:nvPr>
        </p:nvSpPr>
        <p:spPr/>
        <p:txBody>
          <a:bodyPr/>
          <a:lstStyle>
            <a:lvl1pPr>
              <a:defRPr/>
            </a:lvl1pPr>
          </a:lstStyle>
          <a:p>
            <a:r>
              <a:rPr lang="nl-NL"/>
              <a:t>2 oktober 2013</a:t>
            </a:r>
          </a:p>
        </p:txBody>
      </p:sp>
      <p:sp>
        <p:nvSpPr>
          <p:cNvPr id="5" name="Footer Placeholder 4"/>
          <p:cNvSpPr>
            <a:spLocks noGrp="1"/>
          </p:cNvSpPr>
          <p:nvPr>
            <p:ph type="ftr" sz="quarter" idx="11"/>
          </p:nvPr>
        </p:nvSpPr>
        <p:spPr/>
        <p:txBody>
          <a:bodyPr/>
          <a:lstStyle>
            <a:lvl1pPr>
              <a:defRPr/>
            </a:lvl1pPr>
          </a:lstStyle>
          <a:p>
            <a:r>
              <a:rPr lang="en-US"/>
              <a:t>HealthNetTPO</a:t>
            </a:r>
            <a:endParaRPr lang="nl-NL"/>
          </a:p>
        </p:txBody>
      </p:sp>
      <p:sp>
        <p:nvSpPr>
          <p:cNvPr id="6" name="Slide Number Placeholder 5"/>
          <p:cNvSpPr>
            <a:spLocks noGrp="1"/>
          </p:cNvSpPr>
          <p:nvPr>
            <p:ph type="sldNum" sz="quarter" idx="12"/>
          </p:nvPr>
        </p:nvSpPr>
        <p:spPr/>
        <p:txBody>
          <a:bodyPr/>
          <a:lstStyle>
            <a:lvl1pPr>
              <a:defRPr/>
            </a:lvl1pPr>
          </a:lstStyle>
          <a:p>
            <a:fld id="{667A7616-0AC8-47F9-A78F-59BA75C5C1B7}" type="slidenum">
              <a:rPr lang="nl-NL"/>
              <a:pPr/>
              <a:t>‹#›</a:t>
            </a:fld>
            <a:endParaRPr lang="nl-NL"/>
          </a:p>
        </p:txBody>
      </p:sp>
    </p:spTree>
    <p:extLst>
      <p:ext uri="{BB962C8B-B14F-4D97-AF65-F5344CB8AC3E}">
        <p14:creationId xmlns:p14="http://schemas.microsoft.com/office/powerpoint/2010/main" val="1783006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nl-NL"/>
              <a:t>2 oktober 2013</a:t>
            </a:r>
          </a:p>
        </p:txBody>
      </p:sp>
      <p:sp>
        <p:nvSpPr>
          <p:cNvPr id="3" name="Footer Placeholder 4"/>
          <p:cNvSpPr>
            <a:spLocks noGrp="1"/>
          </p:cNvSpPr>
          <p:nvPr>
            <p:ph type="ftr" sz="quarter" idx="11"/>
          </p:nvPr>
        </p:nvSpPr>
        <p:spPr/>
        <p:txBody>
          <a:bodyPr/>
          <a:lstStyle>
            <a:lvl1pPr>
              <a:defRPr/>
            </a:lvl1pPr>
          </a:lstStyle>
          <a:p>
            <a:r>
              <a:rPr lang="en-US"/>
              <a:t>HealthNetTPO</a:t>
            </a:r>
            <a:endParaRPr lang="nl-NL"/>
          </a:p>
        </p:txBody>
      </p:sp>
      <p:sp>
        <p:nvSpPr>
          <p:cNvPr id="4" name="Slide Number Placeholder 5"/>
          <p:cNvSpPr>
            <a:spLocks noGrp="1"/>
          </p:cNvSpPr>
          <p:nvPr>
            <p:ph type="sldNum" sz="quarter" idx="12"/>
          </p:nvPr>
        </p:nvSpPr>
        <p:spPr/>
        <p:txBody>
          <a:bodyPr/>
          <a:lstStyle>
            <a:lvl1pPr>
              <a:defRPr/>
            </a:lvl1pPr>
          </a:lstStyle>
          <a:p>
            <a:fld id="{D8AD4E51-EF57-4C26-A96B-73C494F4580B}" type="slidenum">
              <a:rPr lang="nl-NL"/>
              <a:pPr/>
              <a:t>‹#›</a:t>
            </a:fld>
            <a:endParaRPr lang="nl-NL"/>
          </a:p>
        </p:txBody>
      </p:sp>
    </p:spTree>
    <p:extLst>
      <p:ext uri="{BB962C8B-B14F-4D97-AF65-F5344CB8AC3E}">
        <p14:creationId xmlns:p14="http://schemas.microsoft.com/office/powerpoint/2010/main" val="3026096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presentation_01">
    <p:spTree>
      <p:nvGrpSpPr>
        <p:cNvPr id="1" name=""/>
        <p:cNvGrpSpPr/>
        <p:nvPr/>
      </p:nvGrpSpPr>
      <p:grpSpPr>
        <a:xfrm>
          <a:off x="0" y="0"/>
          <a:ext cx="0" cy="0"/>
          <a:chOff x="0" y="0"/>
          <a:chExt cx="0" cy="0"/>
        </a:xfrm>
      </p:grpSpPr>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2" name="Titel 1"/>
          <p:cNvSpPr>
            <a:spLocks noGrp="1"/>
          </p:cNvSpPr>
          <p:nvPr>
            <p:ph type="ctrTitle"/>
          </p:nvPr>
        </p:nvSpPr>
        <p:spPr>
          <a:xfrm>
            <a:off x="612000" y="810000"/>
            <a:ext cx="8316000" cy="900000"/>
          </a:xfrm>
        </p:spPr>
        <p:txBody>
          <a:bodyPr anchor="b" anchorCtr="0">
            <a:noAutofit/>
          </a:bodyPr>
          <a:lstStyle>
            <a:lvl1pPr>
              <a:defRPr sz="3000" baseline="0"/>
            </a:lvl1pPr>
          </a:lstStyle>
          <a:p>
            <a:r>
              <a:rPr lang="en-US" noProof="0"/>
              <a:t>Click to edit Master title style</a:t>
            </a:r>
            <a:endParaRPr lang="en-GB" noProof="0"/>
          </a:p>
        </p:txBody>
      </p:sp>
      <p:sp>
        <p:nvSpPr>
          <p:cNvPr id="3" name="Ondertitel 2"/>
          <p:cNvSpPr>
            <a:spLocks noGrp="1"/>
          </p:cNvSpPr>
          <p:nvPr>
            <p:ph type="subTitle" idx="1"/>
          </p:nvPr>
        </p:nvSpPr>
        <p:spPr>
          <a:xfrm>
            <a:off x="612000" y="1836000"/>
            <a:ext cx="8316000" cy="540000"/>
          </a:xfrm>
        </p:spPr>
        <p:txBody>
          <a:bodyPr>
            <a:noAutofit/>
          </a:bodyPr>
          <a:lstStyle>
            <a:lvl1pPr marL="0" indent="0" algn="l">
              <a:spcBef>
                <a:spcPts val="0"/>
              </a:spcBef>
              <a:buNone/>
              <a:defRPr sz="1800" b="1" i="0" cap="all" baseline="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a:p>
        </p:txBody>
      </p:sp>
      <p:sp>
        <p:nvSpPr>
          <p:cNvPr id="9" name="Tijdelijke aanduiding voor voettekst 8"/>
          <p:cNvSpPr>
            <a:spLocks noGrp="1"/>
          </p:cNvSpPr>
          <p:nvPr>
            <p:ph type="ftr" sz="quarter" idx="11"/>
          </p:nvPr>
        </p:nvSpPr>
        <p:spPr>
          <a:xfrm>
            <a:off x="4788000" y="4712400"/>
            <a:ext cx="4140000" cy="432000"/>
          </a:xfrm>
          <a:prstGeom prst="rect">
            <a:avLst/>
          </a:prstGeom>
        </p:spPr>
        <p:txBody>
          <a:bodyPr lIns="0" tIns="0" rIns="0" bIns="0" anchor="ctr" anchorCtr="0"/>
          <a:lstStyle>
            <a:lvl1pPr algn="r">
              <a:defRPr sz="1600" cap="all" baseline="0">
                <a:solidFill>
                  <a:schemeClr val="bg1"/>
                </a:solidFill>
              </a:defRPr>
            </a:lvl1pPr>
          </a:lstStyle>
          <a:p>
            <a:r>
              <a:rPr lang="en-GB" noProof="0" dirty="0"/>
              <a:t>Type name department in window</a:t>
            </a:r>
          </a:p>
        </p:txBody>
      </p:sp>
    </p:spTree>
    <p:extLst>
      <p:ext uri="{BB962C8B-B14F-4D97-AF65-F5344CB8AC3E}">
        <p14:creationId xmlns:p14="http://schemas.microsoft.com/office/powerpoint/2010/main" val="475278291"/>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presentation_02">
    <p:spTree>
      <p:nvGrpSpPr>
        <p:cNvPr id="1" name=""/>
        <p:cNvGrpSpPr/>
        <p:nvPr/>
      </p:nvGrpSpPr>
      <p:grpSpPr>
        <a:xfrm>
          <a:off x="0" y="0"/>
          <a:ext cx="0" cy="0"/>
          <a:chOff x="0" y="0"/>
          <a:chExt cx="0" cy="0"/>
        </a:xfrm>
      </p:grpSpPr>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14" name="Tijdelijke aanduiding voor voettekst 13"/>
          <p:cNvSpPr>
            <a:spLocks noGrp="1"/>
          </p:cNvSpPr>
          <p:nvPr>
            <p:ph type="ftr" sz="quarter" idx="15"/>
          </p:nvPr>
        </p:nvSpPr>
        <p:spPr>
          <a:xfrm>
            <a:off x="4788000" y="4712400"/>
            <a:ext cx="4140000" cy="432000"/>
          </a:xfrm>
          <a:prstGeom prst="rect">
            <a:avLst/>
          </a:prstGeom>
        </p:spPr>
        <p:txBody>
          <a:bodyPr lIns="0" tIns="0" rIns="0" bIns="0" anchor="ctr" anchorCtr="0"/>
          <a:lstStyle>
            <a:lvl1pPr algn="r">
              <a:buFontTx/>
              <a:buNone/>
              <a:defRPr sz="1600" cap="all" baseline="0">
                <a:solidFill>
                  <a:schemeClr val="bg1"/>
                </a:solidFill>
              </a:defRPr>
            </a:lvl1pPr>
          </a:lstStyle>
          <a:p>
            <a:r>
              <a:rPr lang="en-GB" dirty="0"/>
              <a:t>Type name department in window</a:t>
            </a:r>
          </a:p>
        </p:txBody>
      </p:sp>
      <p:sp>
        <p:nvSpPr>
          <p:cNvPr id="10" name="Tijdelijke aanduiding voor afbeelding 9"/>
          <p:cNvSpPr>
            <a:spLocks noGrp="1"/>
          </p:cNvSpPr>
          <p:nvPr>
            <p:ph type="pic" sz="quarter" idx="13"/>
          </p:nvPr>
        </p:nvSpPr>
        <p:spPr>
          <a:xfrm>
            <a:off x="0" y="1458000"/>
            <a:ext cx="9144000" cy="3254400"/>
          </a:xfrm>
        </p:spPr>
        <p:txBody>
          <a:bodyPr/>
          <a:lstStyle/>
          <a:p>
            <a:r>
              <a:rPr lang="en-US" noProof="0"/>
              <a:t>Click icon to add picture</a:t>
            </a:r>
            <a:endParaRPr lang="en-GB" noProof="0" dirty="0"/>
          </a:p>
        </p:txBody>
      </p:sp>
      <p:sp>
        <p:nvSpPr>
          <p:cNvPr id="2" name="Titel 1"/>
          <p:cNvSpPr>
            <a:spLocks noGrp="1"/>
          </p:cNvSpPr>
          <p:nvPr>
            <p:ph type="title"/>
          </p:nvPr>
        </p:nvSpPr>
        <p:spPr>
          <a:xfrm>
            <a:off x="612000" y="72000"/>
            <a:ext cx="8316000" cy="720000"/>
          </a:xfrm>
        </p:spPr>
        <p:txBody>
          <a:bodyPr anchor="b" anchorCtr="0">
            <a:normAutofit/>
          </a:bodyPr>
          <a:lstStyle>
            <a:lvl1pPr algn="l">
              <a:defRPr sz="3000" b="1" cap="none" baseline="0"/>
            </a:lvl1pPr>
          </a:lstStyle>
          <a:p>
            <a:r>
              <a:rPr lang="en-US" noProof="0"/>
              <a:t>Click to edit Master title style</a:t>
            </a:r>
            <a:endParaRPr lang="en-GB" noProof="0"/>
          </a:p>
        </p:txBody>
      </p:sp>
      <p:sp>
        <p:nvSpPr>
          <p:cNvPr id="3" name="Tijdelijke aanduiding voor tekst 2"/>
          <p:cNvSpPr>
            <a:spLocks noGrp="1"/>
          </p:cNvSpPr>
          <p:nvPr>
            <p:ph type="body" idx="1"/>
          </p:nvPr>
        </p:nvSpPr>
        <p:spPr>
          <a:xfrm>
            <a:off x="612000" y="915630"/>
            <a:ext cx="8316000" cy="540000"/>
          </a:xfrm>
        </p:spPr>
        <p:txBody>
          <a:bodyPr anchor="t" anchorCtr="0">
            <a:normAutofit/>
          </a:bodyPr>
          <a:lstStyle>
            <a:lvl1pPr marL="0" indent="0">
              <a:buNone/>
              <a:defRPr sz="1800" b="1" i="0" cap="all" baseline="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2177615512"/>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tandard_content">
    <p:spTree>
      <p:nvGrpSpPr>
        <p:cNvPr id="1" name=""/>
        <p:cNvGrpSpPr/>
        <p:nvPr/>
      </p:nvGrpSpPr>
      <p:grpSpPr>
        <a:xfrm>
          <a:off x="0" y="0"/>
          <a:ext cx="0" cy="0"/>
          <a:chOff x="0" y="0"/>
          <a:chExt cx="0" cy="0"/>
        </a:xfrm>
      </p:grpSpPr>
      <p:pic>
        <p:nvPicPr>
          <p:cNvPr id="10" name="Afbeelding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2" name="Titel 1"/>
          <p:cNvSpPr>
            <a:spLocks noGrp="1"/>
          </p:cNvSpPr>
          <p:nvPr>
            <p:ph type="title"/>
          </p:nvPr>
        </p:nvSpPr>
        <p:spPr/>
        <p:txBody>
          <a:bodyPr/>
          <a:lstStyle/>
          <a:p>
            <a:r>
              <a:rPr lang="en-US" noProof="0"/>
              <a:t>Click to edit Master title style</a:t>
            </a:r>
            <a:endParaRPr lang="en-GB" noProof="0"/>
          </a:p>
        </p:txBody>
      </p:sp>
      <p:sp>
        <p:nvSpPr>
          <p:cNvPr id="3" name="Tijdelijke aanduiding voor inhoud 2"/>
          <p:cNvSpPr>
            <a:spLocks noGrp="1"/>
          </p:cNvSpPr>
          <p:nvPr>
            <p:ph idx="1"/>
          </p:nvPr>
        </p:nvSpPr>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Tijdelijke aanduiding voor voettekst 4"/>
          <p:cNvSpPr>
            <a:spLocks noGrp="1"/>
          </p:cNvSpPr>
          <p:nvPr>
            <p:ph type="ftr" sz="quarter" idx="11"/>
          </p:nvPr>
        </p:nvSpPr>
        <p:spPr>
          <a:xfrm>
            <a:off x="4788000" y="4712400"/>
            <a:ext cx="4140000" cy="432000"/>
          </a:xfrm>
          <a:prstGeom prst="rect">
            <a:avLst/>
          </a:prstGeom>
        </p:spPr>
        <p:txBody>
          <a:bodyPr lIns="0" tIns="0" rIns="0" bIns="0" anchor="ctr" anchorCtr="0"/>
          <a:lstStyle>
            <a:lvl1pPr algn="r">
              <a:defRPr sz="1600" cap="all" baseline="0">
                <a:solidFill>
                  <a:schemeClr val="bg1"/>
                </a:solidFill>
              </a:defRPr>
            </a:lvl1pPr>
          </a:lstStyle>
          <a:p>
            <a:r>
              <a:rPr lang="en-GB" dirty="0"/>
              <a:t>Type name department in window</a:t>
            </a:r>
          </a:p>
        </p:txBody>
      </p:sp>
    </p:spTree>
    <p:extLst>
      <p:ext uri="{BB962C8B-B14F-4D97-AF65-F5344CB8AC3E}">
        <p14:creationId xmlns:p14="http://schemas.microsoft.com/office/powerpoint/2010/main" val="999328611"/>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columns_content">
    <p:spTree>
      <p:nvGrpSpPr>
        <p:cNvPr id="1" name=""/>
        <p:cNvGrpSpPr/>
        <p:nvPr/>
      </p:nvGrpSpPr>
      <p:grpSpPr>
        <a:xfrm>
          <a:off x="0" y="0"/>
          <a:ext cx="0" cy="0"/>
          <a:chOff x="0" y="0"/>
          <a:chExt cx="0" cy="0"/>
        </a:xfrm>
      </p:grpSpPr>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2" name="Titel 1"/>
          <p:cNvSpPr>
            <a:spLocks noGrp="1"/>
          </p:cNvSpPr>
          <p:nvPr>
            <p:ph type="title"/>
          </p:nvPr>
        </p:nvSpPr>
        <p:spPr/>
        <p:txBody>
          <a:bodyPr/>
          <a:lstStyle/>
          <a:p>
            <a:r>
              <a:rPr lang="en-US" noProof="0"/>
              <a:t>Click to edit Master title style</a:t>
            </a:r>
            <a:endParaRPr lang="en-GB" noProof="0"/>
          </a:p>
        </p:txBody>
      </p:sp>
      <p:sp>
        <p:nvSpPr>
          <p:cNvPr id="3" name="Tijdelijke aanduiding voor inhoud 2"/>
          <p:cNvSpPr>
            <a:spLocks noGrp="1"/>
          </p:cNvSpPr>
          <p:nvPr>
            <p:ph sz="half" idx="1"/>
          </p:nvPr>
        </p:nvSpPr>
        <p:spPr>
          <a:xfrm>
            <a:off x="612000" y="954000"/>
            <a:ext cx="4104000" cy="3564000"/>
          </a:xfrm>
        </p:spPr>
        <p:txBody>
          <a:bodyPr/>
          <a:lstStyle>
            <a:lvl1pPr>
              <a:spcBef>
                <a:spcPts val="500"/>
              </a:spcBef>
              <a:defRPr sz="2000" baseline="0"/>
            </a:lvl1pPr>
            <a:lvl2pPr marL="612000" indent="-288000">
              <a:spcBef>
                <a:spcPts val="400"/>
              </a:spcBef>
              <a:defRPr sz="1800" baseline="0"/>
            </a:lvl2pPr>
            <a:lvl3pPr marL="900000">
              <a:defRPr sz="1800" baseline="0"/>
            </a:lvl3pPr>
            <a:lvl4pPr marL="1152000" indent="-252000">
              <a:spcBef>
                <a:spcPts val="350"/>
              </a:spcBef>
              <a:defRPr sz="1600" baseline="0"/>
            </a:lvl4pPr>
            <a:lvl5pPr marL="1404000">
              <a:defRPr sz="1600" baseline="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Tijdelijke aanduiding voor inhoud 3"/>
          <p:cNvSpPr>
            <a:spLocks noGrp="1"/>
          </p:cNvSpPr>
          <p:nvPr>
            <p:ph sz="half" idx="2"/>
          </p:nvPr>
        </p:nvSpPr>
        <p:spPr>
          <a:xfrm>
            <a:off x="4824000" y="954000"/>
            <a:ext cx="4104000" cy="3564000"/>
          </a:xfrm>
        </p:spPr>
        <p:txBody>
          <a:bodyPr/>
          <a:lstStyle>
            <a:lvl1pPr>
              <a:spcBef>
                <a:spcPts val="500"/>
              </a:spcBef>
              <a:defRPr sz="2000" baseline="0"/>
            </a:lvl1pPr>
            <a:lvl2pPr marL="612000" indent="-288000">
              <a:spcBef>
                <a:spcPts val="400"/>
              </a:spcBef>
              <a:defRPr sz="1800" baseline="0"/>
            </a:lvl2pPr>
            <a:lvl3pPr marL="900000">
              <a:defRPr sz="1800" baseline="0"/>
            </a:lvl3pPr>
            <a:lvl4pPr marL="1152000" indent="-252000">
              <a:spcBef>
                <a:spcPts val="350"/>
              </a:spcBef>
              <a:defRPr sz="1600" baseline="0"/>
            </a:lvl4pPr>
            <a:lvl5pPr marL="1404000">
              <a:defRPr sz="1600" baseline="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Tijdelijke aanduiding voor voettekst 5"/>
          <p:cNvSpPr>
            <a:spLocks noGrp="1"/>
          </p:cNvSpPr>
          <p:nvPr>
            <p:ph type="ftr" sz="quarter" idx="11"/>
          </p:nvPr>
        </p:nvSpPr>
        <p:spPr>
          <a:xfrm>
            <a:off x="4788000" y="4712400"/>
            <a:ext cx="4140000" cy="432000"/>
          </a:xfrm>
          <a:prstGeom prst="rect">
            <a:avLst/>
          </a:prstGeom>
        </p:spPr>
        <p:txBody>
          <a:bodyPr lIns="0" tIns="0" rIns="0" bIns="0" anchor="ctr" anchorCtr="0"/>
          <a:lstStyle>
            <a:lvl1pPr algn="r">
              <a:defRPr sz="1600" cap="all" baseline="0">
                <a:solidFill>
                  <a:schemeClr val="bg1"/>
                </a:solidFill>
              </a:defRPr>
            </a:lvl1pPr>
          </a:lstStyle>
          <a:p>
            <a:r>
              <a:rPr lang="en-GB" dirty="0"/>
              <a:t>Type name department in window</a:t>
            </a:r>
          </a:p>
        </p:txBody>
      </p:sp>
    </p:spTree>
    <p:extLst>
      <p:ext uri="{BB962C8B-B14F-4D97-AF65-F5344CB8AC3E}">
        <p14:creationId xmlns:p14="http://schemas.microsoft.com/office/powerpoint/2010/main" val="4086375138"/>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columns-with-subtitle_content">
    <p:spTree>
      <p:nvGrpSpPr>
        <p:cNvPr id="1" name=""/>
        <p:cNvGrpSpPr/>
        <p:nvPr/>
      </p:nvGrpSpPr>
      <p:grpSpPr>
        <a:xfrm>
          <a:off x="0" y="0"/>
          <a:ext cx="0" cy="0"/>
          <a:chOff x="0" y="0"/>
          <a:chExt cx="0" cy="0"/>
        </a:xfrm>
      </p:grpSpPr>
      <p:pic>
        <p:nvPicPr>
          <p:cNvPr id="10" name="Afbeelding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2" name="Titel 1"/>
          <p:cNvSpPr>
            <a:spLocks noGrp="1"/>
          </p:cNvSpPr>
          <p:nvPr>
            <p:ph type="title"/>
          </p:nvPr>
        </p:nvSpPr>
        <p:spPr/>
        <p:txBody>
          <a:bodyPr/>
          <a:lstStyle>
            <a:lvl1pPr>
              <a:defRPr/>
            </a:lvl1pPr>
          </a:lstStyle>
          <a:p>
            <a:r>
              <a:rPr lang="en-US" noProof="0"/>
              <a:t>Click to edit Master title style</a:t>
            </a:r>
            <a:endParaRPr lang="en-GB" noProof="0"/>
          </a:p>
        </p:txBody>
      </p:sp>
      <p:sp>
        <p:nvSpPr>
          <p:cNvPr id="3" name="Tijdelijke aanduiding voor tekst 2"/>
          <p:cNvSpPr>
            <a:spLocks noGrp="1"/>
          </p:cNvSpPr>
          <p:nvPr>
            <p:ph type="body" idx="1"/>
          </p:nvPr>
        </p:nvSpPr>
        <p:spPr>
          <a:xfrm>
            <a:off x="612000" y="954000"/>
            <a:ext cx="4104000" cy="360000"/>
          </a:xfrm>
        </p:spPr>
        <p:txBody>
          <a:bodyPr anchor="ctr" anchorCtr="0"/>
          <a:lstStyle>
            <a:lvl1pPr marL="0" indent="0">
              <a:spcBef>
                <a:spcPts val="0"/>
              </a:spcBef>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Tijdelijke aanduiding voor inhoud 3"/>
          <p:cNvSpPr>
            <a:spLocks noGrp="1"/>
          </p:cNvSpPr>
          <p:nvPr>
            <p:ph sz="half" idx="2"/>
          </p:nvPr>
        </p:nvSpPr>
        <p:spPr>
          <a:xfrm>
            <a:off x="612000" y="1440000"/>
            <a:ext cx="4104000" cy="3078000"/>
          </a:xfrm>
        </p:spPr>
        <p:txBody>
          <a:bodyPr/>
          <a:lstStyle>
            <a:lvl1pPr>
              <a:spcBef>
                <a:spcPts val="500"/>
              </a:spcBef>
              <a:defRPr sz="2000" baseline="0"/>
            </a:lvl1pPr>
            <a:lvl2pPr marL="612000" indent="-288000">
              <a:spcBef>
                <a:spcPts val="400"/>
              </a:spcBef>
              <a:defRPr sz="1800" baseline="0"/>
            </a:lvl2pPr>
            <a:lvl3pPr marL="900000" indent="-288000">
              <a:defRPr sz="1800" baseline="0"/>
            </a:lvl3pPr>
            <a:lvl4pPr marL="1152000" indent="-252000">
              <a:spcBef>
                <a:spcPts val="350"/>
              </a:spcBef>
              <a:defRPr sz="1600" baseline="0"/>
            </a:lvl4pPr>
            <a:lvl5pPr marL="1404000">
              <a:defRPr sz="1600" baseline="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Tijdelijke aanduiding voor tekst 4"/>
          <p:cNvSpPr>
            <a:spLocks noGrp="1"/>
          </p:cNvSpPr>
          <p:nvPr>
            <p:ph type="body" sz="quarter" idx="3"/>
          </p:nvPr>
        </p:nvSpPr>
        <p:spPr>
          <a:xfrm>
            <a:off x="4823999" y="954000"/>
            <a:ext cx="4104000" cy="360000"/>
          </a:xfrm>
        </p:spPr>
        <p:txBody>
          <a:bodyPr anchor="ctr" anchorCtr="0"/>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6" name="Tijdelijke aanduiding voor inhoud 5"/>
          <p:cNvSpPr>
            <a:spLocks noGrp="1"/>
          </p:cNvSpPr>
          <p:nvPr>
            <p:ph sz="quarter" idx="4"/>
          </p:nvPr>
        </p:nvSpPr>
        <p:spPr>
          <a:xfrm>
            <a:off x="4824000" y="1440000"/>
            <a:ext cx="4104000" cy="3078000"/>
          </a:xfrm>
        </p:spPr>
        <p:txBody>
          <a:bodyPr/>
          <a:lstStyle>
            <a:lvl1pPr>
              <a:spcBef>
                <a:spcPts val="500"/>
              </a:spcBef>
              <a:defRPr sz="2000" baseline="0"/>
            </a:lvl1pPr>
            <a:lvl2pPr marL="612000" indent="-288000">
              <a:spcBef>
                <a:spcPts val="400"/>
              </a:spcBef>
              <a:defRPr sz="1800" baseline="0"/>
            </a:lvl2pPr>
            <a:lvl3pPr marL="900000">
              <a:defRPr sz="1800" baseline="0"/>
            </a:lvl3pPr>
            <a:lvl4pPr marL="1152000" indent="-252000">
              <a:spcBef>
                <a:spcPts val="350"/>
              </a:spcBef>
              <a:defRPr sz="1600"/>
            </a:lvl4pPr>
            <a:lvl5pPr marL="1404000">
              <a:defRPr sz="16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8" name="Tijdelijke aanduiding voor voettekst 7"/>
          <p:cNvSpPr>
            <a:spLocks noGrp="1"/>
          </p:cNvSpPr>
          <p:nvPr>
            <p:ph type="ftr" sz="quarter" idx="11"/>
          </p:nvPr>
        </p:nvSpPr>
        <p:spPr>
          <a:xfrm>
            <a:off x="4788000" y="4712400"/>
            <a:ext cx="4140000" cy="432000"/>
          </a:xfrm>
          <a:prstGeom prst="rect">
            <a:avLst/>
          </a:prstGeom>
        </p:spPr>
        <p:txBody>
          <a:bodyPr lIns="0" tIns="0" rIns="0" bIns="0" anchor="ctr" anchorCtr="0"/>
          <a:lstStyle>
            <a:lvl1pPr algn="r">
              <a:defRPr sz="1600" cap="all" baseline="0">
                <a:solidFill>
                  <a:schemeClr val="bg1"/>
                </a:solidFill>
              </a:defRPr>
            </a:lvl1pPr>
          </a:lstStyle>
          <a:p>
            <a:r>
              <a:rPr lang="en-GB" dirty="0"/>
              <a:t>Type name department in window</a:t>
            </a:r>
          </a:p>
        </p:txBody>
      </p:sp>
    </p:spTree>
    <p:extLst>
      <p:ext uri="{BB962C8B-B14F-4D97-AF65-F5344CB8AC3E}">
        <p14:creationId xmlns:p14="http://schemas.microsoft.com/office/powerpoint/2010/main" val="1549164168"/>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hree-columns_content">
    <p:spTree>
      <p:nvGrpSpPr>
        <p:cNvPr id="1" name=""/>
        <p:cNvGrpSpPr/>
        <p:nvPr/>
      </p:nvGrpSpPr>
      <p:grpSpPr>
        <a:xfrm>
          <a:off x="0" y="0"/>
          <a:ext cx="0" cy="0"/>
          <a:chOff x="0" y="0"/>
          <a:chExt cx="0" cy="0"/>
        </a:xfrm>
      </p:grpSpPr>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2" name="Titel 1"/>
          <p:cNvSpPr>
            <a:spLocks noGrp="1"/>
          </p:cNvSpPr>
          <p:nvPr>
            <p:ph type="title"/>
          </p:nvPr>
        </p:nvSpPr>
        <p:spPr/>
        <p:txBody>
          <a:bodyPr/>
          <a:lstStyle/>
          <a:p>
            <a:r>
              <a:rPr lang="en-US" noProof="0"/>
              <a:t>Click to edit Master title style</a:t>
            </a:r>
            <a:endParaRPr lang="en-GB" noProof="0"/>
          </a:p>
        </p:txBody>
      </p:sp>
      <p:sp>
        <p:nvSpPr>
          <p:cNvPr id="3" name="Tijdelijke aanduiding voor inhoud 2"/>
          <p:cNvSpPr>
            <a:spLocks noGrp="1"/>
          </p:cNvSpPr>
          <p:nvPr>
            <p:ph sz="half" idx="1"/>
          </p:nvPr>
        </p:nvSpPr>
        <p:spPr>
          <a:xfrm>
            <a:off x="612000" y="954000"/>
            <a:ext cx="2700000" cy="3564000"/>
          </a:xfrm>
        </p:spPr>
        <p:txBody>
          <a:bodyPr/>
          <a:lstStyle>
            <a:lvl1pPr>
              <a:spcBef>
                <a:spcPts val="500"/>
              </a:spcBef>
              <a:defRPr sz="2000" baseline="0"/>
            </a:lvl1pPr>
            <a:lvl2pPr marL="612000" indent="-288000">
              <a:spcBef>
                <a:spcPts val="400"/>
              </a:spcBef>
              <a:defRPr sz="1800" baseline="0"/>
            </a:lvl2pPr>
            <a:lvl3pPr marL="900000">
              <a:defRPr sz="1800" baseline="0"/>
            </a:lvl3pPr>
            <a:lvl4pPr marL="1152000" indent="-252000">
              <a:spcBef>
                <a:spcPts val="350"/>
              </a:spcBef>
              <a:defRPr sz="1600" baseline="0"/>
            </a:lvl4pPr>
            <a:lvl5pPr marL="1404000">
              <a:defRPr sz="1600" baseline="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Tijdelijke aanduiding voor inhoud 3"/>
          <p:cNvSpPr>
            <a:spLocks noGrp="1"/>
          </p:cNvSpPr>
          <p:nvPr>
            <p:ph sz="half" idx="2"/>
          </p:nvPr>
        </p:nvSpPr>
        <p:spPr>
          <a:xfrm>
            <a:off x="6228000" y="954000"/>
            <a:ext cx="2700000" cy="3564000"/>
          </a:xfrm>
        </p:spPr>
        <p:txBody>
          <a:bodyPr/>
          <a:lstStyle>
            <a:lvl1pPr>
              <a:spcBef>
                <a:spcPts val="500"/>
              </a:spcBef>
              <a:defRPr sz="2000" baseline="0"/>
            </a:lvl1pPr>
            <a:lvl2pPr marL="612000" indent="-288000">
              <a:spcBef>
                <a:spcPts val="400"/>
              </a:spcBef>
              <a:defRPr sz="1800" baseline="0"/>
            </a:lvl2pPr>
            <a:lvl3pPr marL="900000">
              <a:defRPr sz="1800" baseline="0"/>
            </a:lvl3pPr>
            <a:lvl4pPr marL="1152000" indent="-252000">
              <a:spcBef>
                <a:spcPts val="350"/>
              </a:spcBef>
              <a:defRPr sz="1600" baseline="0"/>
            </a:lvl4pPr>
            <a:lvl5pPr marL="1404000">
              <a:defRPr sz="1600" baseline="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Tijdelijke aanduiding voor voettekst 5"/>
          <p:cNvSpPr>
            <a:spLocks noGrp="1"/>
          </p:cNvSpPr>
          <p:nvPr>
            <p:ph type="ftr" sz="quarter" idx="11"/>
          </p:nvPr>
        </p:nvSpPr>
        <p:spPr>
          <a:xfrm>
            <a:off x="4788000" y="4712400"/>
            <a:ext cx="4140000" cy="432000"/>
          </a:xfrm>
          <a:prstGeom prst="rect">
            <a:avLst/>
          </a:prstGeom>
        </p:spPr>
        <p:txBody>
          <a:bodyPr lIns="0" tIns="0" rIns="0" bIns="0" anchor="ctr" anchorCtr="0"/>
          <a:lstStyle>
            <a:lvl1pPr algn="r">
              <a:defRPr sz="1600" cap="all" baseline="0">
                <a:solidFill>
                  <a:schemeClr val="bg1"/>
                </a:solidFill>
              </a:defRPr>
            </a:lvl1pPr>
          </a:lstStyle>
          <a:p>
            <a:r>
              <a:rPr lang="en-GB" dirty="0"/>
              <a:t>Type name department in window</a:t>
            </a:r>
          </a:p>
        </p:txBody>
      </p:sp>
      <p:sp>
        <p:nvSpPr>
          <p:cNvPr id="12" name="Tijdelijke aanduiding voor inhoud 11"/>
          <p:cNvSpPr>
            <a:spLocks noGrp="1"/>
          </p:cNvSpPr>
          <p:nvPr>
            <p:ph sz="quarter" idx="14"/>
          </p:nvPr>
        </p:nvSpPr>
        <p:spPr>
          <a:xfrm>
            <a:off x="3420000" y="954000"/>
            <a:ext cx="2700000" cy="3564000"/>
          </a:xfrm>
        </p:spPr>
        <p:txBody>
          <a:bodyPr/>
          <a:lstStyle>
            <a:lvl1pPr>
              <a:spcBef>
                <a:spcPts val="500"/>
              </a:spcBef>
              <a:defRPr sz="2000" baseline="0"/>
            </a:lvl1pPr>
            <a:lvl2pPr marL="612000" indent="-288000">
              <a:spcBef>
                <a:spcPts val="400"/>
              </a:spcBef>
              <a:defRPr sz="1800" baseline="0"/>
            </a:lvl2pPr>
            <a:lvl3pPr marL="900000">
              <a:defRPr/>
            </a:lvl3pPr>
            <a:lvl4pPr marL="1152000" indent="-252000">
              <a:spcBef>
                <a:spcPts val="350"/>
              </a:spcBef>
              <a:defRPr sz="1600" baseline="0"/>
            </a:lvl4pPr>
            <a:lvl5pPr marL="1404000">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2126393763"/>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mp; Footer with image">
    <p:spTree>
      <p:nvGrpSpPr>
        <p:cNvPr id="1" name=""/>
        <p:cNvGrpSpPr/>
        <p:nvPr/>
      </p:nvGrpSpPr>
      <p:grpSpPr>
        <a:xfrm>
          <a:off x="0" y="0"/>
          <a:ext cx="0" cy="0"/>
          <a:chOff x="0" y="0"/>
          <a:chExt cx="0" cy="0"/>
        </a:xfrm>
      </p:grpSpPr>
      <p:pic>
        <p:nvPicPr>
          <p:cNvPr id="7"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2" name="Titel 1"/>
          <p:cNvSpPr>
            <a:spLocks noGrp="1"/>
          </p:cNvSpPr>
          <p:nvPr>
            <p:ph type="title"/>
          </p:nvPr>
        </p:nvSpPr>
        <p:spPr>
          <a:xfrm>
            <a:off x="612000" y="0"/>
            <a:ext cx="8316000" cy="936000"/>
          </a:xfrm>
        </p:spPr>
        <p:txBody>
          <a:bodyPr anchor="ctr" anchorCtr="0"/>
          <a:lstStyle/>
          <a:p>
            <a:r>
              <a:rPr lang="en-US" noProof="0"/>
              <a:t>Click to edit Master title style</a:t>
            </a:r>
            <a:endParaRPr lang="en-GB" noProof="0"/>
          </a:p>
        </p:txBody>
      </p:sp>
      <p:sp>
        <p:nvSpPr>
          <p:cNvPr id="4" name="Tijdelijke aanduiding voor voettekst 3"/>
          <p:cNvSpPr>
            <a:spLocks noGrp="1"/>
          </p:cNvSpPr>
          <p:nvPr>
            <p:ph type="ftr" sz="quarter" idx="11"/>
          </p:nvPr>
        </p:nvSpPr>
        <p:spPr>
          <a:xfrm>
            <a:off x="4788000" y="4712400"/>
            <a:ext cx="4140000" cy="432000"/>
          </a:xfrm>
          <a:prstGeom prst="rect">
            <a:avLst/>
          </a:prstGeom>
        </p:spPr>
        <p:txBody>
          <a:bodyPr lIns="0" tIns="0" rIns="0" bIns="0" anchor="ctr" anchorCtr="0"/>
          <a:lstStyle>
            <a:lvl1pPr algn="r">
              <a:defRPr sz="1600" cap="all" baseline="0">
                <a:solidFill>
                  <a:schemeClr val="bg1"/>
                </a:solidFill>
              </a:defRPr>
            </a:lvl1pPr>
          </a:lstStyle>
          <a:p>
            <a:r>
              <a:rPr lang="en-GB" dirty="0"/>
              <a:t>Type name department in window</a:t>
            </a:r>
          </a:p>
        </p:txBody>
      </p:sp>
      <p:sp>
        <p:nvSpPr>
          <p:cNvPr id="8" name="Tijdelijke aanduiding voor afbeelding 7"/>
          <p:cNvSpPr>
            <a:spLocks noGrp="1"/>
          </p:cNvSpPr>
          <p:nvPr>
            <p:ph type="pic" sz="quarter" idx="14"/>
          </p:nvPr>
        </p:nvSpPr>
        <p:spPr>
          <a:xfrm>
            <a:off x="0" y="954000"/>
            <a:ext cx="9144000" cy="3758400"/>
          </a:xfrm>
        </p:spPr>
        <p:txBody>
          <a:bodyPr/>
          <a:lstStyle/>
          <a:p>
            <a:r>
              <a:rPr lang="en-US" noProof="0"/>
              <a:t>Click icon to add picture</a:t>
            </a:r>
            <a:endParaRPr lang="en-GB" noProof="0"/>
          </a:p>
        </p:txBody>
      </p:sp>
    </p:spTree>
    <p:extLst>
      <p:ext uri="{BB962C8B-B14F-4D97-AF65-F5344CB8AC3E}">
        <p14:creationId xmlns:p14="http://schemas.microsoft.com/office/powerpoint/2010/main" val="727679641"/>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mp; Footer only">
    <p:spTree>
      <p:nvGrpSpPr>
        <p:cNvPr id="1" name=""/>
        <p:cNvGrpSpPr/>
        <p:nvPr/>
      </p:nvGrpSpPr>
      <p:grpSpPr>
        <a:xfrm>
          <a:off x="0" y="0"/>
          <a:ext cx="0" cy="0"/>
          <a:chOff x="0" y="0"/>
          <a:chExt cx="0" cy="0"/>
        </a:xfrm>
      </p:grpSpPr>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12400"/>
            <a:ext cx="9144000" cy="432816"/>
          </a:xfrm>
          <a:prstGeom prst="rect">
            <a:avLst/>
          </a:prstGeom>
        </p:spPr>
      </p:pic>
      <p:sp>
        <p:nvSpPr>
          <p:cNvPr id="2" name="Titel 1"/>
          <p:cNvSpPr>
            <a:spLocks noGrp="1"/>
          </p:cNvSpPr>
          <p:nvPr>
            <p:ph type="title"/>
          </p:nvPr>
        </p:nvSpPr>
        <p:spPr>
          <a:xfrm>
            <a:off x="612000" y="0"/>
            <a:ext cx="8316000" cy="936000"/>
          </a:xfrm>
        </p:spPr>
        <p:txBody>
          <a:bodyPr anchor="ctr" anchorCtr="0"/>
          <a:lstStyle/>
          <a:p>
            <a:r>
              <a:rPr lang="en-US" noProof="0"/>
              <a:t>Click to edit Master title style</a:t>
            </a:r>
            <a:endParaRPr lang="en-GB" noProof="0"/>
          </a:p>
        </p:txBody>
      </p:sp>
      <p:sp>
        <p:nvSpPr>
          <p:cNvPr id="4" name="Tijdelijke aanduiding voor voettekst 3"/>
          <p:cNvSpPr>
            <a:spLocks noGrp="1"/>
          </p:cNvSpPr>
          <p:nvPr>
            <p:ph type="ftr" sz="quarter" idx="11"/>
          </p:nvPr>
        </p:nvSpPr>
        <p:spPr>
          <a:xfrm>
            <a:off x="4788000" y="4712400"/>
            <a:ext cx="4140000" cy="432000"/>
          </a:xfrm>
          <a:prstGeom prst="rect">
            <a:avLst/>
          </a:prstGeom>
        </p:spPr>
        <p:txBody>
          <a:bodyPr lIns="0" tIns="0" rIns="0" bIns="0" anchor="ctr" anchorCtr="0"/>
          <a:lstStyle>
            <a:lvl1pPr algn="r">
              <a:defRPr sz="1600" cap="all" baseline="0">
                <a:solidFill>
                  <a:schemeClr val="bg1"/>
                </a:solidFill>
              </a:defRPr>
            </a:lvl1pPr>
          </a:lstStyle>
          <a:p>
            <a:r>
              <a:rPr lang="en-GB" dirty="0"/>
              <a:t>Type name department in window</a:t>
            </a:r>
          </a:p>
        </p:txBody>
      </p:sp>
    </p:spTree>
    <p:extLst>
      <p:ext uri="{BB962C8B-B14F-4D97-AF65-F5344CB8AC3E}">
        <p14:creationId xmlns:p14="http://schemas.microsoft.com/office/powerpoint/2010/main" val="2974069007"/>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12000" y="0"/>
            <a:ext cx="8316000" cy="936000"/>
          </a:xfrm>
          <a:prstGeom prst="rect">
            <a:avLst/>
          </a:prstGeom>
        </p:spPr>
        <p:txBody>
          <a:bodyPr vert="horz" lIns="0" tIns="0" rIns="0" bIns="0" rtlCol="0" anchor="ctr" anchorCtr="0">
            <a:normAutofit/>
          </a:bodyPr>
          <a:lstStyle/>
          <a:p>
            <a:r>
              <a:rPr lang="en-GB" noProof="0"/>
              <a:t>Klik om de stijl te bewerken</a:t>
            </a:r>
          </a:p>
        </p:txBody>
      </p:sp>
      <p:sp>
        <p:nvSpPr>
          <p:cNvPr id="3" name="Tijdelijke aanduiding voor tekst 2"/>
          <p:cNvSpPr>
            <a:spLocks noGrp="1"/>
          </p:cNvSpPr>
          <p:nvPr>
            <p:ph type="body" idx="1"/>
          </p:nvPr>
        </p:nvSpPr>
        <p:spPr>
          <a:xfrm>
            <a:off x="612000" y="954000"/>
            <a:ext cx="8316000" cy="3564000"/>
          </a:xfrm>
          <a:prstGeom prst="rect">
            <a:avLst/>
          </a:prstGeom>
        </p:spPr>
        <p:txBody>
          <a:bodyPr vert="horz" lIns="0" tIns="0" rIns="0" bIns="0" rtlCol="0">
            <a:normAutofit/>
          </a:bodyPr>
          <a:lstStyle/>
          <a:p>
            <a:pPr lvl="0"/>
            <a:r>
              <a:rPr lang="en-GB" noProof="0"/>
              <a:t>Klik om de modelstijlen te bewerken</a:t>
            </a:r>
          </a:p>
          <a:p>
            <a:pPr lvl="1"/>
            <a:r>
              <a:rPr lang="en-GB" noProof="0"/>
              <a:t>Tweede niveau</a:t>
            </a:r>
          </a:p>
          <a:p>
            <a:pPr lvl="2"/>
            <a:r>
              <a:rPr lang="en-GB" noProof="0"/>
              <a:t>Derde niveau</a:t>
            </a:r>
          </a:p>
          <a:p>
            <a:pPr lvl="3"/>
            <a:r>
              <a:rPr lang="en-GB" noProof="0"/>
              <a:t>Vierde niveau</a:t>
            </a:r>
          </a:p>
          <a:p>
            <a:pPr lvl="4"/>
            <a:r>
              <a:rPr lang="en-GB" noProof="0"/>
              <a:t>Vijfde niveau</a:t>
            </a:r>
          </a:p>
        </p:txBody>
      </p:sp>
      <p:sp>
        <p:nvSpPr>
          <p:cNvPr id="4" name="Tijdelijke aanduiding voor datum 3"/>
          <p:cNvSpPr>
            <a:spLocks noGrp="1"/>
          </p:cNvSpPr>
          <p:nvPr>
            <p:ph type="dt" sz="half" idx="2"/>
          </p:nvPr>
        </p:nvSpPr>
        <p:spPr>
          <a:xfrm>
            <a:off x="4212000" y="4806000"/>
            <a:ext cx="720000" cy="252000"/>
          </a:xfrm>
          <a:prstGeom prst="rect">
            <a:avLst/>
          </a:prstGeom>
        </p:spPr>
        <p:txBody>
          <a:bodyPr vert="horz" lIns="0" tIns="0" rIns="0" bIns="0" rtlCol="0" anchor="ctr"/>
          <a:lstStyle>
            <a:lvl1pPr algn="ctr">
              <a:defRPr sz="1000" baseline="0">
                <a:solidFill>
                  <a:schemeClr val="bg1"/>
                </a:solidFill>
              </a:defRPr>
            </a:lvl1pPr>
          </a:lstStyle>
          <a:p>
            <a:fld id="{371A4CA8-2B22-4D64-A165-99A92B171C12}" type="datetimeFigureOut">
              <a:rPr lang="en-GB" noProof="0" smtClean="0"/>
              <a:t>12/11/2018</a:t>
            </a:fld>
            <a:endParaRPr lang="en-GB" noProof="0"/>
          </a:p>
        </p:txBody>
      </p:sp>
      <p:sp>
        <p:nvSpPr>
          <p:cNvPr id="6" name="Tijdelijke aanduiding voor dianummer 5"/>
          <p:cNvSpPr>
            <a:spLocks noGrp="1"/>
          </p:cNvSpPr>
          <p:nvPr>
            <p:ph type="sldNum" sz="quarter" idx="4"/>
          </p:nvPr>
        </p:nvSpPr>
        <p:spPr>
          <a:xfrm>
            <a:off x="0" y="4392000"/>
            <a:ext cx="432000" cy="180000"/>
          </a:xfrm>
          <a:prstGeom prst="rect">
            <a:avLst/>
          </a:prstGeom>
        </p:spPr>
        <p:txBody>
          <a:bodyPr vert="horz" lIns="0" tIns="0" rIns="0" bIns="0" rtlCol="0" anchor="ctr"/>
          <a:lstStyle>
            <a:lvl1pPr algn="ctr">
              <a:defRPr sz="1000" b="1" i="0" baseline="0">
                <a:solidFill>
                  <a:schemeClr val="tx2"/>
                </a:solidFill>
              </a:defRPr>
            </a:lvl1pPr>
          </a:lstStyle>
          <a:p>
            <a:fld id="{24A7C69F-D12A-459A-8F6E-942F141AADE2}" type="slidenum">
              <a:rPr lang="en-GB" smtClean="0"/>
              <a:t>‹#›</a:t>
            </a:fld>
            <a:endParaRPr lang="en-GB"/>
          </a:p>
        </p:txBody>
      </p:sp>
    </p:spTree>
    <p:extLst>
      <p:ext uri="{BB962C8B-B14F-4D97-AF65-F5344CB8AC3E}">
        <p14:creationId xmlns:p14="http://schemas.microsoft.com/office/powerpoint/2010/main" val="3470020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spcBef>
          <a:spcPct val="0"/>
        </a:spcBef>
        <a:buNone/>
        <a:defRPr sz="2400" b="1" i="0" kern="1200" baseline="0">
          <a:solidFill>
            <a:schemeClr val="accent1"/>
          </a:solidFill>
          <a:latin typeface="+mj-lt"/>
          <a:ea typeface="+mj-ea"/>
          <a:cs typeface="+mj-cs"/>
        </a:defRPr>
      </a:lvl1pPr>
    </p:titleStyle>
    <p:bodyStyle>
      <a:lvl1pPr marL="324000" indent="-324000" algn="l" defTabSz="914400" rtl="0" eaLnBrk="1" latinLnBrk="0" hangingPunct="1">
        <a:spcBef>
          <a:spcPts val="600"/>
        </a:spcBef>
        <a:buClr>
          <a:schemeClr val="accent6"/>
        </a:buClr>
        <a:buSzPct val="100000"/>
        <a:buFontTx/>
        <a:buBlip>
          <a:blip r:embed="rId16"/>
        </a:buBlip>
        <a:defRPr sz="2200" kern="1200" baseline="0">
          <a:solidFill>
            <a:schemeClr val="tx2"/>
          </a:solidFill>
          <a:latin typeface="+mn-lt"/>
          <a:ea typeface="+mn-ea"/>
          <a:cs typeface="+mn-cs"/>
        </a:defRPr>
      </a:lvl1pPr>
      <a:lvl2pPr marL="648000" indent="-324000" algn="l" defTabSz="914400" rtl="0" eaLnBrk="1" latinLnBrk="0" hangingPunct="1">
        <a:spcBef>
          <a:spcPts val="500"/>
        </a:spcBef>
        <a:buFontTx/>
        <a:buBlip>
          <a:blip r:embed="rId17"/>
        </a:buBlip>
        <a:defRPr sz="2000" kern="1200" baseline="0">
          <a:solidFill>
            <a:schemeClr val="tx2"/>
          </a:solidFill>
          <a:latin typeface="+mn-lt"/>
          <a:ea typeface="+mn-ea"/>
          <a:cs typeface="+mn-cs"/>
        </a:defRPr>
      </a:lvl2pPr>
      <a:lvl3pPr marL="936000" indent="-288000" algn="l" defTabSz="914400" rtl="0" eaLnBrk="1" latinLnBrk="0" hangingPunct="1">
        <a:spcBef>
          <a:spcPts val="400"/>
        </a:spcBef>
        <a:buFontTx/>
        <a:buBlip>
          <a:blip r:embed="rId18"/>
        </a:buBlip>
        <a:defRPr sz="1800" kern="1200" baseline="0">
          <a:solidFill>
            <a:schemeClr val="tx2"/>
          </a:solidFill>
          <a:latin typeface="+mn-lt"/>
          <a:ea typeface="+mn-ea"/>
          <a:cs typeface="+mn-cs"/>
        </a:defRPr>
      </a:lvl3pPr>
      <a:lvl4pPr marL="1224000" indent="-288000" algn="l" defTabSz="914400" rtl="0" eaLnBrk="1" latinLnBrk="0" hangingPunct="1">
        <a:spcBef>
          <a:spcPts val="400"/>
        </a:spcBef>
        <a:buFontTx/>
        <a:buBlip>
          <a:blip r:embed="rId19"/>
        </a:buBlip>
        <a:defRPr sz="1800" kern="1200" baseline="0">
          <a:solidFill>
            <a:schemeClr val="tx2"/>
          </a:solidFill>
          <a:latin typeface="+mn-lt"/>
          <a:ea typeface="+mn-ea"/>
          <a:cs typeface="+mn-cs"/>
        </a:defRPr>
      </a:lvl4pPr>
      <a:lvl5pPr marL="1476000" indent="-252000" algn="l" defTabSz="914400" rtl="0" eaLnBrk="1" latinLnBrk="0" hangingPunct="1">
        <a:spcBef>
          <a:spcPts val="350"/>
        </a:spcBef>
        <a:buFontTx/>
        <a:buBlip>
          <a:blip r:embed="rId20"/>
        </a:buBlip>
        <a:defRPr sz="1600" kern="1200" baseline="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15E6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48960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540C0AB1-F5C8-4C44-86CE-4CCF403B19C8}"/>
              </a:ext>
            </a:extLst>
          </p:cNvPr>
          <p:cNvSpPr/>
          <p:nvPr/>
        </p:nvSpPr>
        <p:spPr>
          <a:xfrm>
            <a:off x="4058450" y="2696842"/>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7" name="Oval 26">
            <a:extLst>
              <a:ext uri="{FF2B5EF4-FFF2-40B4-BE49-F238E27FC236}">
                <a16:creationId xmlns:a16="http://schemas.microsoft.com/office/drawing/2014/main" id="{FD92F0D6-7EFB-4FB8-91ED-315A6C699BC6}"/>
              </a:ext>
            </a:extLst>
          </p:cNvPr>
          <p:cNvSpPr/>
          <p:nvPr/>
        </p:nvSpPr>
        <p:spPr>
          <a:xfrm>
            <a:off x="1341593" y="2696842"/>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 name="Oval 27">
            <a:extLst>
              <a:ext uri="{FF2B5EF4-FFF2-40B4-BE49-F238E27FC236}">
                <a16:creationId xmlns:a16="http://schemas.microsoft.com/office/drawing/2014/main" id="{A19914A0-C779-4E1B-868E-C8729E3A2D32}"/>
              </a:ext>
            </a:extLst>
          </p:cNvPr>
          <p:cNvSpPr/>
          <p:nvPr/>
        </p:nvSpPr>
        <p:spPr>
          <a:xfrm>
            <a:off x="6775308" y="2696842"/>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8" name="Oval 37">
            <a:extLst>
              <a:ext uri="{FF2B5EF4-FFF2-40B4-BE49-F238E27FC236}">
                <a16:creationId xmlns:a16="http://schemas.microsoft.com/office/drawing/2014/main" id="{FC479F78-E61C-4352-A81C-FED57C734033}"/>
              </a:ext>
            </a:extLst>
          </p:cNvPr>
          <p:cNvSpPr/>
          <p:nvPr/>
        </p:nvSpPr>
        <p:spPr>
          <a:xfrm>
            <a:off x="2700022" y="3719108"/>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9" name="Oval 38">
            <a:extLst>
              <a:ext uri="{FF2B5EF4-FFF2-40B4-BE49-F238E27FC236}">
                <a16:creationId xmlns:a16="http://schemas.microsoft.com/office/drawing/2014/main" id="{06880328-7D98-41AF-A7EC-197890D9D001}"/>
              </a:ext>
            </a:extLst>
          </p:cNvPr>
          <p:cNvSpPr/>
          <p:nvPr/>
        </p:nvSpPr>
        <p:spPr>
          <a:xfrm>
            <a:off x="5416879" y="3719108"/>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42" name="Group 41">
            <a:extLst>
              <a:ext uri="{FF2B5EF4-FFF2-40B4-BE49-F238E27FC236}">
                <a16:creationId xmlns:a16="http://schemas.microsoft.com/office/drawing/2014/main" id="{5D669F01-B7AB-4731-8888-720BAA352C63}"/>
              </a:ext>
            </a:extLst>
          </p:cNvPr>
          <p:cNvGrpSpPr/>
          <p:nvPr/>
        </p:nvGrpSpPr>
        <p:grpSpPr>
          <a:xfrm>
            <a:off x="3316671" y="-3693946"/>
            <a:ext cx="2715295" cy="5919216"/>
            <a:chOff x="6095850" y="0"/>
            <a:chExt cx="2720055" cy="5929593"/>
          </a:xfrm>
        </p:grpSpPr>
        <p:grpSp>
          <p:nvGrpSpPr>
            <p:cNvPr id="35" name="Group 34">
              <a:extLst>
                <a:ext uri="{FF2B5EF4-FFF2-40B4-BE49-F238E27FC236}">
                  <a16:creationId xmlns:a16="http://schemas.microsoft.com/office/drawing/2014/main" id="{9FE4BA50-4C1A-4B12-80E7-3A4026FD6904}"/>
                </a:ext>
              </a:extLst>
            </p:cNvPr>
            <p:cNvGrpSpPr/>
            <p:nvPr/>
          </p:nvGrpSpPr>
          <p:grpSpPr>
            <a:xfrm>
              <a:off x="6468051" y="3925758"/>
              <a:ext cx="2003835" cy="2003835"/>
              <a:chOff x="6717213" y="4174920"/>
              <a:chExt cx="1505511" cy="1505511"/>
            </a:xfrm>
          </p:grpSpPr>
          <p:sp>
            <p:nvSpPr>
              <p:cNvPr id="16" name="Arc 15">
                <a:extLst>
                  <a:ext uri="{FF2B5EF4-FFF2-40B4-BE49-F238E27FC236}">
                    <a16:creationId xmlns:a16="http://schemas.microsoft.com/office/drawing/2014/main" id="{53EF7E00-1CA0-43E3-9D29-295E349C2348}"/>
                  </a:ext>
                </a:extLst>
              </p:cNvPr>
              <p:cNvSpPr/>
              <p:nvPr/>
            </p:nvSpPr>
            <p:spPr>
              <a:xfrm>
                <a:off x="6717213" y="4174920"/>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7" name="Arc 16">
                <a:extLst>
                  <a:ext uri="{FF2B5EF4-FFF2-40B4-BE49-F238E27FC236}">
                    <a16:creationId xmlns:a16="http://schemas.microsoft.com/office/drawing/2014/main" id="{02D46A52-4AFE-4211-BE22-8EE88E2CED09}"/>
                  </a:ext>
                </a:extLst>
              </p:cNvPr>
              <p:cNvSpPr/>
              <p:nvPr/>
            </p:nvSpPr>
            <p:spPr>
              <a:xfrm>
                <a:off x="6717213" y="4174920"/>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8" name="Freeform: Shape 17">
              <a:extLst>
                <a:ext uri="{FF2B5EF4-FFF2-40B4-BE49-F238E27FC236}">
                  <a16:creationId xmlns:a16="http://schemas.microsoft.com/office/drawing/2014/main" id="{251959ED-0B32-400E-AFFF-F39C4845E78B}"/>
                </a:ext>
              </a:extLst>
            </p:cNvPr>
            <p:cNvSpPr/>
            <p:nvPr/>
          </p:nvSpPr>
          <p:spPr>
            <a:xfrm>
              <a:off x="6095850" y="4445912"/>
              <a:ext cx="2720055"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3. MH and psychosocial aspects across sectors</a:t>
              </a:r>
              <a:endParaRPr lang="en-US" sz="2400" dirty="0"/>
            </a:p>
          </p:txBody>
        </p:sp>
        <p:cxnSp>
          <p:nvCxnSpPr>
            <p:cNvPr id="30" name="Straight Connector 29">
              <a:extLst>
                <a:ext uri="{FF2B5EF4-FFF2-40B4-BE49-F238E27FC236}">
                  <a16:creationId xmlns:a16="http://schemas.microsoft.com/office/drawing/2014/main" id="{874D11AC-0451-4A91-8CFE-C3D75BDDC622}"/>
                </a:ext>
              </a:extLst>
            </p:cNvPr>
            <p:cNvCxnSpPr>
              <a:cxnSpLocks/>
            </p:cNvCxnSpPr>
            <p:nvPr/>
          </p:nvCxnSpPr>
          <p:spPr>
            <a:xfrm>
              <a:off x="7455878" y="0"/>
              <a:ext cx="0" cy="3925758"/>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20" name="Straight Connector 19">
            <a:extLst>
              <a:ext uri="{FF2B5EF4-FFF2-40B4-BE49-F238E27FC236}">
                <a16:creationId xmlns:a16="http://schemas.microsoft.com/office/drawing/2014/main" id="{9461D86A-0F18-4730-B55C-D724FFD7745B}"/>
              </a:ext>
            </a:extLst>
          </p:cNvPr>
          <p:cNvCxnSpPr>
            <a:cxnSpLocks/>
          </p:cNvCxnSpPr>
          <p:nvPr/>
        </p:nvCxnSpPr>
        <p:spPr>
          <a:xfrm>
            <a:off x="4572001" y="2225270"/>
            <a:ext cx="0" cy="124230"/>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FF27D0A-C04A-43BE-87B8-0F4E6137F9BE}"/>
              </a:ext>
            </a:extLst>
          </p:cNvPr>
          <p:cNvCxnSpPr>
            <a:cxnSpLocks/>
            <a:endCxn id="26" idx="0"/>
          </p:cNvCxnSpPr>
          <p:nvPr/>
        </p:nvCxnSpPr>
        <p:spPr>
          <a:xfrm flipH="1">
            <a:off x="4572000" y="2349500"/>
            <a:ext cx="2" cy="347342"/>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88B981A-3D4D-4987-ACA9-BB506C74F7EF}"/>
              </a:ext>
            </a:extLst>
          </p:cNvPr>
          <p:cNvCxnSpPr>
            <a:cxnSpLocks/>
          </p:cNvCxnSpPr>
          <p:nvPr/>
        </p:nvCxnSpPr>
        <p:spPr>
          <a:xfrm flipH="1">
            <a:off x="4587921" y="2349500"/>
            <a:ext cx="2700936" cy="0"/>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95E5E6B-5D4A-4603-AD6F-D953E03B5E54}"/>
              </a:ext>
            </a:extLst>
          </p:cNvPr>
          <p:cNvCxnSpPr>
            <a:cxnSpLocks/>
          </p:cNvCxnSpPr>
          <p:nvPr/>
        </p:nvCxnSpPr>
        <p:spPr>
          <a:xfrm flipH="1">
            <a:off x="1855142" y="2349500"/>
            <a:ext cx="2716859" cy="0"/>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DA8C209-0156-40C3-B60A-3F83F3BD7D3A}"/>
              </a:ext>
            </a:extLst>
          </p:cNvPr>
          <p:cNvCxnSpPr>
            <a:cxnSpLocks/>
            <a:endCxn id="27" idx="0"/>
          </p:cNvCxnSpPr>
          <p:nvPr/>
        </p:nvCxnSpPr>
        <p:spPr>
          <a:xfrm>
            <a:off x="1855141" y="2342128"/>
            <a:ext cx="2" cy="354714"/>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502D615-FB9E-4154-8E60-A945F062621D}"/>
              </a:ext>
            </a:extLst>
          </p:cNvPr>
          <p:cNvCxnSpPr>
            <a:cxnSpLocks/>
            <a:endCxn id="28" idx="0"/>
          </p:cNvCxnSpPr>
          <p:nvPr/>
        </p:nvCxnSpPr>
        <p:spPr>
          <a:xfrm>
            <a:off x="7288857" y="2349500"/>
            <a:ext cx="1" cy="347342"/>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A2AEA86B-2522-4186-B368-E2818AD55938}"/>
              </a:ext>
            </a:extLst>
          </p:cNvPr>
          <p:cNvSpPr/>
          <p:nvPr/>
        </p:nvSpPr>
        <p:spPr>
          <a:xfrm>
            <a:off x="1142396" y="2921756"/>
            <a:ext cx="6858000" cy="577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32" name="Freeform: Shape 31">
            <a:extLst>
              <a:ext uri="{FF2B5EF4-FFF2-40B4-BE49-F238E27FC236}">
                <a16:creationId xmlns:a16="http://schemas.microsoft.com/office/drawing/2014/main" id="{33C188C7-79F3-44AD-B019-82F2AEAACB31}"/>
              </a:ext>
            </a:extLst>
          </p:cNvPr>
          <p:cNvSpPr/>
          <p:nvPr/>
        </p:nvSpPr>
        <p:spPr>
          <a:xfrm>
            <a:off x="1217774" y="2815829"/>
            <a:ext cx="1274733" cy="656949"/>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b="1" dirty="0">
                <a:solidFill>
                  <a:schemeClr val="tx1"/>
                </a:solidFill>
              </a:rPr>
              <a:t>SRHR</a:t>
            </a:r>
            <a:endParaRPr lang="en-US" sz="1350" b="1" dirty="0">
              <a:solidFill>
                <a:schemeClr val="tx1"/>
              </a:solidFill>
            </a:endParaRPr>
          </a:p>
        </p:txBody>
      </p:sp>
      <p:sp>
        <p:nvSpPr>
          <p:cNvPr id="37" name="Freeform: Shape 36">
            <a:extLst>
              <a:ext uri="{FF2B5EF4-FFF2-40B4-BE49-F238E27FC236}">
                <a16:creationId xmlns:a16="http://schemas.microsoft.com/office/drawing/2014/main" id="{57E9709E-0EF8-4897-AEEA-7E8163E650F0}"/>
              </a:ext>
            </a:extLst>
          </p:cNvPr>
          <p:cNvSpPr/>
          <p:nvPr/>
        </p:nvSpPr>
        <p:spPr>
          <a:xfrm>
            <a:off x="6514638" y="2686601"/>
            <a:ext cx="1542427" cy="961840"/>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b="1" dirty="0">
                <a:solidFill>
                  <a:schemeClr val="tx1"/>
                </a:solidFill>
              </a:rPr>
              <a:t>Social breakdown</a:t>
            </a:r>
            <a:endParaRPr lang="en-US" sz="1350" b="1" dirty="0">
              <a:solidFill>
                <a:schemeClr val="tx1"/>
              </a:solidFill>
            </a:endParaRPr>
          </a:p>
        </p:txBody>
      </p:sp>
      <p:sp>
        <p:nvSpPr>
          <p:cNvPr id="53" name="Rectangle 52">
            <a:extLst>
              <a:ext uri="{FF2B5EF4-FFF2-40B4-BE49-F238E27FC236}">
                <a16:creationId xmlns:a16="http://schemas.microsoft.com/office/drawing/2014/main" id="{C2BD3150-DABC-4703-910D-CCB7DD81E141}"/>
              </a:ext>
            </a:extLst>
          </p:cNvPr>
          <p:cNvSpPr/>
          <p:nvPr/>
        </p:nvSpPr>
        <p:spPr>
          <a:xfrm>
            <a:off x="1147585" y="3947982"/>
            <a:ext cx="6858000" cy="577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cxnSp>
        <p:nvCxnSpPr>
          <p:cNvPr id="71" name="Straight Connector 70">
            <a:extLst>
              <a:ext uri="{FF2B5EF4-FFF2-40B4-BE49-F238E27FC236}">
                <a16:creationId xmlns:a16="http://schemas.microsoft.com/office/drawing/2014/main" id="{8C1B0EFD-5435-4C2F-86B5-0AF29743A439}"/>
              </a:ext>
            </a:extLst>
          </p:cNvPr>
          <p:cNvCxnSpPr>
            <a:cxnSpLocks/>
          </p:cNvCxnSpPr>
          <p:nvPr/>
        </p:nvCxnSpPr>
        <p:spPr>
          <a:xfrm>
            <a:off x="3215134" y="2345815"/>
            <a:ext cx="0" cy="1378127"/>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1D0367B0-B4CF-40E6-AC18-781218A3CE2D}"/>
              </a:ext>
            </a:extLst>
          </p:cNvPr>
          <p:cNvCxnSpPr>
            <a:cxnSpLocks/>
            <a:endCxn id="39" idx="0"/>
          </p:cNvCxnSpPr>
          <p:nvPr/>
        </p:nvCxnSpPr>
        <p:spPr>
          <a:xfrm>
            <a:off x="5927425" y="2353303"/>
            <a:ext cx="3004" cy="1365805"/>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8" name="Freeform: Shape 77">
            <a:extLst>
              <a:ext uri="{FF2B5EF4-FFF2-40B4-BE49-F238E27FC236}">
                <a16:creationId xmlns:a16="http://schemas.microsoft.com/office/drawing/2014/main" id="{130D575F-45BC-4104-8EB7-6830EBB59F93}"/>
              </a:ext>
            </a:extLst>
          </p:cNvPr>
          <p:cNvSpPr/>
          <p:nvPr/>
        </p:nvSpPr>
        <p:spPr>
          <a:xfrm>
            <a:off x="5167176" y="3727627"/>
            <a:ext cx="1542427" cy="961840"/>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b="1" dirty="0">
                <a:solidFill>
                  <a:schemeClr val="tx1"/>
                </a:solidFill>
              </a:rPr>
              <a:t>Relate to other sectors</a:t>
            </a:r>
            <a:endParaRPr lang="en-US" sz="1350" b="1" dirty="0">
              <a:solidFill>
                <a:schemeClr val="tx1"/>
              </a:solidFill>
            </a:endParaRPr>
          </a:p>
        </p:txBody>
      </p:sp>
      <p:sp>
        <p:nvSpPr>
          <p:cNvPr id="79" name="Freeform: Shape 78">
            <a:extLst>
              <a:ext uri="{FF2B5EF4-FFF2-40B4-BE49-F238E27FC236}">
                <a16:creationId xmlns:a16="http://schemas.microsoft.com/office/drawing/2014/main" id="{D249F63D-78D6-4D37-A5A6-5F7C8B5B684C}"/>
              </a:ext>
            </a:extLst>
          </p:cNvPr>
          <p:cNvSpPr/>
          <p:nvPr/>
        </p:nvSpPr>
        <p:spPr>
          <a:xfrm>
            <a:off x="2442358" y="3727627"/>
            <a:ext cx="1542427" cy="961840"/>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b="1" dirty="0">
                <a:solidFill>
                  <a:schemeClr val="tx1"/>
                </a:solidFill>
              </a:rPr>
              <a:t>Collective trauma</a:t>
            </a:r>
            <a:endParaRPr lang="en-US" sz="1350" b="1" dirty="0">
              <a:solidFill>
                <a:schemeClr val="tx1"/>
              </a:solidFill>
            </a:endParaRPr>
          </a:p>
        </p:txBody>
      </p:sp>
      <p:sp>
        <p:nvSpPr>
          <p:cNvPr id="80" name="Freeform: Shape 79">
            <a:extLst>
              <a:ext uri="{FF2B5EF4-FFF2-40B4-BE49-F238E27FC236}">
                <a16:creationId xmlns:a16="http://schemas.microsoft.com/office/drawing/2014/main" id="{4A17171F-BA87-4EB3-AAD1-07990F3E77B5}"/>
              </a:ext>
            </a:extLst>
          </p:cNvPr>
          <p:cNvSpPr/>
          <p:nvPr/>
        </p:nvSpPr>
        <p:spPr>
          <a:xfrm>
            <a:off x="3797783" y="2663384"/>
            <a:ext cx="1542427" cy="961840"/>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b="1" dirty="0">
                <a:solidFill>
                  <a:schemeClr val="tx1"/>
                </a:solidFill>
              </a:rPr>
              <a:t>NCDs and chronic conditions</a:t>
            </a:r>
            <a:endParaRPr lang="en-US" sz="1350" b="1" dirty="0">
              <a:solidFill>
                <a:schemeClr val="tx1"/>
              </a:solidFill>
            </a:endParaRPr>
          </a:p>
        </p:txBody>
      </p:sp>
      <p:pic>
        <p:nvPicPr>
          <p:cNvPr id="81" name="Picture 80">
            <a:extLst>
              <a:ext uri="{FF2B5EF4-FFF2-40B4-BE49-F238E27FC236}">
                <a16:creationId xmlns:a16="http://schemas.microsoft.com/office/drawing/2014/main" id="{5B168290-F448-49C1-96CB-E923133635E3}"/>
              </a:ext>
            </a:extLst>
          </p:cNvPr>
          <p:cNvPicPr>
            <a:picLocks noChangeAspect="1"/>
          </p:cNvPicPr>
          <p:nvPr/>
        </p:nvPicPr>
        <p:blipFill>
          <a:blip r:embed="rId2"/>
          <a:stretch>
            <a:fillRect/>
          </a:stretch>
        </p:blipFill>
        <p:spPr>
          <a:xfrm>
            <a:off x="-2671763" y="-1861024"/>
            <a:ext cx="2492297" cy="1861024"/>
          </a:xfrm>
          <a:prstGeom prst="rect">
            <a:avLst/>
          </a:prstGeom>
        </p:spPr>
      </p:pic>
      <p:sp>
        <p:nvSpPr>
          <p:cNvPr id="82" name="Rectangle 81">
            <a:extLst>
              <a:ext uri="{FF2B5EF4-FFF2-40B4-BE49-F238E27FC236}">
                <a16:creationId xmlns:a16="http://schemas.microsoft.com/office/drawing/2014/main" id="{A9F28E78-5E88-4DCA-8D83-8FEE5EA38DAB}"/>
              </a:ext>
            </a:extLst>
          </p:cNvPr>
          <p:cNvSpPr/>
          <p:nvPr/>
        </p:nvSpPr>
        <p:spPr>
          <a:xfrm>
            <a:off x="-3818342" y="121067"/>
            <a:ext cx="4965927" cy="230832"/>
          </a:xfrm>
          <a:prstGeom prst="rect">
            <a:avLst/>
          </a:prstGeom>
        </p:spPr>
        <p:txBody>
          <a:bodyPr wrap="square">
            <a:spAutoFit/>
          </a:bodyPr>
          <a:lstStyle/>
          <a:p>
            <a:r>
              <a:rPr lang="en-SG" sz="900" dirty="0"/>
              <a:t>Thematic areas emerging from </a:t>
            </a:r>
            <a:r>
              <a:rPr lang="en-SG" sz="900" dirty="0" err="1"/>
              <a:t>ReBUILD's</a:t>
            </a:r>
            <a:r>
              <a:rPr lang="en-SG" sz="900" dirty="0"/>
              <a:t> research on health systems in post-conflict settings</a:t>
            </a:r>
            <a:endParaRPr lang="en-US" sz="900" dirty="0"/>
          </a:p>
        </p:txBody>
      </p:sp>
    </p:spTree>
    <p:extLst>
      <p:ext uri="{BB962C8B-B14F-4D97-AF65-F5344CB8AC3E}">
        <p14:creationId xmlns:p14="http://schemas.microsoft.com/office/powerpoint/2010/main" val="7775054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up)">
                                      <p:cBhvr>
                                        <p:cTn id="7" dur="100"/>
                                        <p:tgtEl>
                                          <p:spTgt spid="20"/>
                                        </p:tgtEl>
                                      </p:cBhvr>
                                    </p:animEffect>
                                  </p:childTnLst>
                                </p:cTn>
                              </p:par>
                            </p:childTnLst>
                          </p:cTn>
                        </p:par>
                        <p:par>
                          <p:cTn id="8" fill="hold">
                            <p:stCondLst>
                              <p:cond delay="100"/>
                            </p:stCondLst>
                            <p:childTnLst>
                              <p:par>
                                <p:cTn id="9" presetID="22" presetClass="entr" presetSubtype="2"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right)">
                                      <p:cBhvr>
                                        <p:cTn id="11" dur="500"/>
                                        <p:tgtEl>
                                          <p:spTgt spid="23"/>
                                        </p:tgtEl>
                                      </p:cBhvr>
                                    </p:animEffect>
                                  </p:childTnLst>
                                </p:cTn>
                              </p:par>
                              <p:par>
                                <p:cTn id="12" presetID="22" presetClass="entr" presetSubtype="8" fill="hold"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left)">
                                      <p:cBhvr>
                                        <p:cTn id="14" dur="500"/>
                                        <p:tgtEl>
                                          <p:spTgt spid="22"/>
                                        </p:tgtEl>
                                      </p:cBhvr>
                                    </p:animEffect>
                                  </p:childTnLst>
                                </p:cTn>
                              </p:par>
                            </p:childTnLst>
                          </p:cTn>
                        </p:par>
                        <p:par>
                          <p:cTn id="15" fill="hold">
                            <p:stCondLst>
                              <p:cond delay="600"/>
                            </p:stCondLst>
                            <p:childTnLst>
                              <p:par>
                                <p:cTn id="16" presetID="22" presetClass="entr" presetSubtype="1"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up)">
                                      <p:cBhvr>
                                        <p:cTn id="18" dur="100"/>
                                        <p:tgtEl>
                                          <p:spTgt spid="24"/>
                                        </p:tgtEl>
                                      </p:cBhvr>
                                    </p:animEffect>
                                  </p:childTnLst>
                                </p:cTn>
                              </p:par>
                              <p:par>
                                <p:cTn id="19" presetID="22" presetClass="entr" presetSubtype="1"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wipe(up)">
                                      <p:cBhvr>
                                        <p:cTn id="21" dur="100"/>
                                        <p:tgtEl>
                                          <p:spTgt spid="21"/>
                                        </p:tgtEl>
                                      </p:cBhvr>
                                    </p:animEffect>
                                  </p:childTnLst>
                                </p:cTn>
                              </p:par>
                              <p:par>
                                <p:cTn id="22" presetID="22" presetClass="entr" presetSubtype="1"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up)">
                                      <p:cBhvr>
                                        <p:cTn id="24" dur="100"/>
                                        <p:tgtEl>
                                          <p:spTgt spid="25"/>
                                        </p:tgtEl>
                                      </p:cBhvr>
                                    </p:animEffect>
                                  </p:childTnLst>
                                </p:cTn>
                              </p:par>
                              <p:par>
                                <p:cTn id="25" presetID="22" presetClass="entr" presetSubtype="1" fill="hold" nodeType="withEffect">
                                  <p:stCondLst>
                                    <p:cond delay="0"/>
                                  </p:stCondLst>
                                  <p:childTnLst>
                                    <p:set>
                                      <p:cBhvr>
                                        <p:cTn id="26" dur="1" fill="hold">
                                          <p:stCondLst>
                                            <p:cond delay="0"/>
                                          </p:stCondLst>
                                        </p:cTn>
                                        <p:tgtEl>
                                          <p:spTgt spid="71"/>
                                        </p:tgtEl>
                                        <p:attrNameLst>
                                          <p:attrName>style.visibility</p:attrName>
                                        </p:attrNameLst>
                                      </p:cBhvr>
                                      <p:to>
                                        <p:strVal val="visible"/>
                                      </p:to>
                                    </p:set>
                                    <p:animEffect transition="in" filter="wipe(up)">
                                      <p:cBhvr>
                                        <p:cTn id="27" dur="100"/>
                                        <p:tgtEl>
                                          <p:spTgt spid="71"/>
                                        </p:tgtEl>
                                      </p:cBhvr>
                                    </p:animEffect>
                                  </p:childTnLst>
                                </p:cTn>
                              </p:par>
                              <p:par>
                                <p:cTn id="28" presetID="22" presetClass="entr" presetSubtype="1" fill="hold" nodeType="withEffect">
                                  <p:stCondLst>
                                    <p:cond delay="0"/>
                                  </p:stCondLst>
                                  <p:childTnLst>
                                    <p:set>
                                      <p:cBhvr>
                                        <p:cTn id="29" dur="1" fill="hold">
                                          <p:stCondLst>
                                            <p:cond delay="0"/>
                                          </p:stCondLst>
                                        </p:cTn>
                                        <p:tgtEl>
                                          <p:spTgt spid="72"/>
                                        </p:tgtEl>
                                        <p:attrNameLst>
                                          <p:attrName>style.visibility</p:attrName>
                                        </p:attrNameLst>
                                      </p:cBhvr>
                                      <p:to>
                                        <p:strVal val="visible"/>
                                      </p:to>
                                    </p:set>
                                    <p:animEffect transition="in" filter="wipe(up)">
                                      <p:cBhvr>
                                        <p:cTn id="30" dur="100"/>
                                        <p:tgtEl>
                                          <p:spTgt spid="72"/>
                                        </p:tgtEl>
                                      </p:cBhvr>
                                    </p:animEffect>
                                  </p:childTnLst>
                                </p:cTn>
                              </p:par>
                            </p:childTnLst>
                          </p:cTn>
                        </p:par>
                        <p:par>
                          <p:cTn id="31" fill="hold">
                            <p:stCondLst>
                              <p:cond delay="700"/>
                            </p:stCondLst>
                            <p:childTnLst>
                              <p:par>
                                <p:cTn id="32" presetID="16" presetClass="entr" presetSubtype="26" fill="hold" grpId="0" nodeType="after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barn(inHorizontal)">
                                      <p:cBhvr>
                                        <p:cTn id="34" dur="500"/>
                                        <p:tgtEl>
                                          <p:spTgt spid="26"/>
                                        </p:tgtEl>
                                      </p:cBhvr>
                                    </p:animEffect>
                                  </p:childTnLst>
                                </p:cTn>
                              </p:par>
                              <p:par>
                                <p:cTn id="35" presetID="16" presetClass="entr" presetSubtype="26"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barn(inHorizontal)">
                                      <p:cBhvr>
                                        <p:cTn id="37" dur="500"/>
                                        <p:tgtEl>
                                          <p:spTgt spid="27"/>
                                        </p:tgtEl>
                                      </p:cBhvr>
                                    </p:animEffect>
                                  </p:childTnLst>
                                </p:cTn>
                              </p:par>
                              <p:par>
                                <p:cTn id="38" presetID="16" presetClass="entr" presetSubtype="26" fill="hold" grpId="0" nodeType="with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barn(inHorizontal)">
                                      <p:cBhvr>
                                        <p:cTn id="40" dur="500"/>
                                        <p:tgtEl>
                                          <p:spTgt spid="28"/>
                                        </p:tgtEl>
                                      </p:cBhvr>
                                    </p:animEffect>
                                  </p:childTnLst>
                                </p:cTn>
                              </p:par>
                              <p:par>
                                <p:cTn id="41" presetID="16" presetClass="entr" presetSubtype="26" fill="hold" grpId="0" nodeType="withEffect">
                                  <p:stCondLst>
                                    <p:cond delay="0"/>
                                  </p:stCondLst>
                                  <p:childTnLst>
                                    <p:set>
                                      <p:cBhvr>
                                        <p:cTn id="42" dur="1" fill="hold">
                                          <p:stCondLst>
                                            <p:cond delay="0"/>
                                          </p:stCondLst>
                                        </p:cTn>
                                        <p:tgtEl>
                                          <p:spTgt spid="38"/>
                                        </p:tgtEl>
                                        <p:attrNameLst>
                                          <p:attrName>style.visibility</p:attrName>
                                        </p:attrNameLst>
                                      </p:cBhvr>
                                      <p:to>
                                        <p:strVal val="visible"/>
                                      </p:to>
                                    </p:set>
                                    <p:animEffect transition="in" filter="barn(inHorizontal)">
                                      <p:cBhvr>
                                        <p:cTn id="43" dur="500"/>
                                        <p:tgtEl>
                                          <p:spTgt spid="38"/>
                                        </p:tgtEl>
                                      </p:cBhvr>
                                    </p:animEffect>
                                  </p:childTnLst>
                                </p:cTn>
                              </p:par>
                              <p:par>
                                <p:cTn id="44" presetID="16" presetClass="entr" presetSubtype="26" fill="hold" grpId="0" nodeType="with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barn(inHorizontal)">
                                      <p:cBhvr>
                                        <p:cTn id="46" dur="500"/>
                                        <p:tgtEl>
                                          <p:spTgt spid="3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300"/>
                                        <p:tgtEl>
                                          <p:spTgt spid="3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300"/>
                                        <p:tgtEl>
                                          <p:spTgt spid="3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8"/>
                                        </p:tgtEl>
                                        <p:attrNameLst>
                                          <p:attrName>style.visibility</p:attrName>
                                        </p:attrNameLst>
                                      </p:cBhvr>
                                      <p:to>
                                        <p:strVal val="visible"/>
                                      </p:to>
                                    </p:set>
                                    <p:animEffect transition="in" filter="fade">
                                      <p:cBhvr>
                                        <p:cTn id="55" dur="300"/>
                                        <p:tgtEl>
                                          <p:spTgt spid="7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79"/>
                                        </p:tgtEl>
                                        <p:attrNameLst>
                                          <p:attrName>style.visibility</p:attrName>
                                        </p:attrNameLst>
                                      </p:cBhvr>
                                      <p:to>
                                        <p:strVal val="visible"/>
                                      </p:to>
                                    </p:set>
                                    <p:animEffect transition="in" filter="fade">
                                      <p:cBhvr>
                                        <p:cTn id="58" dur="300"/>
                                        <p:tgtEl>
                                          <p:spTgt spid="79"/>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80"/>
                                        </p:tgtEl>
                                        <p:attrNameLst>
                                          <p:attrName>style.visibility</p:attrName>
                                        </p:attrNameLst>
                                      </p:cBhvr>
                                      <p:to>
                                        <p:strVal val="visible"/>
                                      </p:to>
                                    </p:set>
                                    <p:animEffect transition="in" filter="fade">
                                      <p:cBhvr>
                                        <p:cTn id="61" dur="3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8" grpId="0" animBg="1"/>
      <p:bldP spid="39" grpId="0" animBg="1"/>
      <p:bldP spid="32" grpId="0"/>
      <p:bldP spid="37" grpId="0"/>
      <p:bldP spid="78" grpId="0"/>
      <p:bldP spid="79" grpId="0"/>
      <p:bldP spid="8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540C0AB1-F5C8-4C44-86CE-4CCF403B19C8}"/>
              </a:ext>
            </a:extLst>
          </p:cNvPr>
          <p:cNvSpPr/>
          <p:nvPr/>
        </p:nvSpPr>
        <p:spPr>
          <a:xfrm>
            <a:off x="4058450" y="2696842"/>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7" name="Oval 26">
            <a:extLst>
              <a:ext uri="{FF2B5EF4-FFF2-40B4-BE49-F238E27FC236}">
                <a16:creationId xmlns:a16="http://schemas.microsoft.com/office/drawing/2014/main" id="{FD92F0D6-7EFB-4FB8-91ED-315A6C699BC6}"/>
              </a:ext>
            </a:extLst>
          </p:cNvPr>
          <p:cNvSpPr/>
          <p:nvPr/>
        </p:nvSpPr>
        <p:spPr>
          <a:xfrm>
            <a:off x="1341593" y="2696842"/>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 name="Oval 27">
            <a:extLst>
              <a:ext uri="{FF2B5EF4-FFF2-40B4-BE49-F238E27FC236}">
                <a16:creationId xmlns:a16="http://schemas.microsoft.com/office/drawing/2014/main" id="{A19914A0-C779-4E1B-868E-C8729E3A2D32}"/>
              </a:ext>
            </a:extLst>
          </p:cNvPr>
          <p:cNvSpPr/>
          <p:nvPr/>
        </p:nvSpPr>
        <p:spPr>
          <a:xfrm>
            <a:off x="6775308" y="2696842"/>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8" name="Oval 37">
            <a:extLst>
              <a:ext uri="{FF2B5EF4-FFF2-40B4-BE49-F238E27FC236}">
                <a16:creationId xmlns:a16="http://schemas.microsoft.com/office/drawing/2014/main" id="{FC479F78-E61C-4352-A81C-FED57C734033}"/>
              </a:ext>
            </a:extLst>
          </p:cNvPr>
          <p:cNvSpPr/>
          <p:nvPr/>
        </p:nvSpPr>
        <p:spPr>
          <a:xfrm>
            <a:off x="2700022" y="3719108"/>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9" name="Oval 38">
            <a:extLst>
              <a:ext uri="{FF2B5EF4-FFF2-40B4-BE49-F238E27FC236}">
                <a16:creationId xmlns:a16="http://schemas.microsoft.com/office/drawing/2014/main" id="{06880328-7D98-41AF-A7EC-197890D9D001}"/>
              </a:ext>
            </a:extLst>
          </p:cNvPr>
          <p:cNvSpPr/>
          <p:nvPr/>
        </p:nvSpPr>
        <p:spPr>
          <a:xfrm>
            <a:off x="5416879" y="3719108"/>
            <a:ext cx="1027100" cy="1027100"/>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42" name="Group 41">
            <a:extLst>
              <a:ext uri="{FF2B5EF4-FFF2-40B4-BE49-F238E27FC236}">
                <a16:creationId xmlns:a16="http://schemas.microsoft.com/office/drawing/2014/main" id="{5D669F01-B7AB-4731-8888-720BAA352C63}"/>
              </a:ext>
            </a:extLst>
          </p:cNvPr>
          <p:cNvGrpSpPr/>
          <p:nvPr/>
        </p:nvGrpSpPr>
        <p:grpSpPr>
          <a:xfrm>
            <a:off x="3330737" y="-3693946"/>
            <a:ext cx="2715295" cy="5919216"/>
            <a:chOff x="6109941" y="0"/>
            <a:chExt cx="2720055" cy="5929593"/>
          </a:xfrm>
        </p:grpSpPr>
        <p:grpSp>
          <p:nvGrpSpPr>
            <p:cNvPr id="35" name="Group 34">
              <a:extLst>
                <a:ext uri="{FF2B5EF4-FFF2-40B4-BE49-F238E27FC236}">
                  <a16:creationId xmlns:a16="http://schemas.microsoft.com/office/drawing/2014/main" id="{9FE4BA50-4C1A-4B12-80E7-3A4026FD6904}"/>
                </a:ext>
              </a:extLst>
            </p:cNvPr>
            <p:cNvGrpSpPr/>
            <p:nvPr/>
          </p:nvGrpSpPr>
          <p:grpSpPr>
            <a:xfrm>
              <a:off x="6468051" y="3925758"/>
              <a:ext cx="2003835" cy="2003835"/>
              <a:chOff x="6717213" y="4174920"/>
              <a:chExt cx="1505511" cy="1505511"/>
            </a:xfrm>
          </p:grpSpPr>
          <p:sp>
            <p:nvSpPr>
              <p:cNvPr id="16" name="Arc 15">
                <a:extLst>
                  <a:ext uri="{FF2B5EF4-FFF2-40B4-BE49-F238E27FC236}">
                    <a16:creationId xmlns:a16="http://schemas.microsoft.com/office/drawing/2014/main" id="{53EF7E00-1CA0-43E3-9D29-295E349C2348}"/>
                  </a:ext>
                </a:extLst>
              </p:cNvPr>
              <p:cNvSpPr/>
              <p:nvPr/>
            </p:nvSpPr>
            <p:spPr>
              <a:xfrm>
                <a:off x="6717213" y="4174920"/>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7" name="Arc 16">
                <a:extLst>
                  <a:ext uri="{FF2B5EF4-FFF2-40B4-BE49-F238E27FC236}">
                    <a16:creationId xmlns:a16="http://schemas.microsoft.com/office/drawing/2014/main" id="{02D46A52-4AFE-4211-BE22-8EE88E2CED09}"/>
                  </a:ext>
                </a:extLst>
              </p:cNvPr>
              <p:cNvSpPr/>
              <p:nvPr/>
            </p:nvSpPr>
            <p:spPr>
              <a:xfrm>
                <a:off x="6717213" y="4174920"/>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8" name="Freeform: Shape 17">
              <a:extLst>
                <a:ext uri="{FF2B5EF4-FFF2-40B4-BE49-F238E27FC236}">
                  <a16:creationId xmlns:a16="http://schemas.microsoft.com/office/drawing/2014/main" id="{251959ED-0B32-400E-AFFF-F39C4845E78B}"/>
                </a:ext>
              </a:extLst>
            </p:cNvPr>
            <p:cNvSpPr/>
            <p:nvPr/>
          </p:nvSpPr>
          <p:spPr>
            <a:xfrm>
              <a:off x="6109941" y="4568967"/>
              <a:ext cx="2720055"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MH and psychosocial aspects across sectors </a:t>
              </a:r>
            </a:p>
            <a:p>
              <a:pPr algn="ctr" defTabSz="833438">
                <a:lnSpc>
                  <a:spcPct val="90000"/>
                </a:lnSpc>
                <a:spcBef>
                  <a:spcPct val="0"/>
                </a:spcBef>
                <a:spcAft>
                  <a:spcPct val="35000"/>
                </a:spcAft>
              </a:pPr>
              <a:r>
                <a:rPr lang="en-PH" sz="1600" dirty="0"/>
                <a:t>(examples)</a:t>
              </a:r>
              <a:endParaRPr lang="en-US" sz="1600" dirty="0"/>
            </a:p>
          </p:txBody>
        </p:sp>
        <p:cxnSp>
          <p:nvCxnSpPr>
            <p:cNvPr id="30" name="Straight Connector 29">
              <a:extLst>
                <a:ext uri="{FF2B5EF4-FFF2-40B4-BE49-F238E27FC236}">
                  <a16:creationId xmlns:a16="http://schemas.microsoft.com/office/drawing/2014/main" id="{874D11AC-0451-4A91-8CFE-C3D75BDDC622}"/>
                </a:ext>
              </a:extLst>
            </p:cNvPr>
            <p:cNvCxnSpPr>
              <a:cxnSpLocks/>
            </p:cNvCxnSpPr>
            <p:nvPr/>
          </p:nvCxnSpPr>
          <p:spPr>
            <a:xfrm>
              <a:off x="7455878" y="0"/>
              <a:ext cx="0" cy="3925758"/>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20" name="Straight Connector 19">
            <a:extLst>
              <a:ext uri="{FF2B5EF4-FFF2-40B4-BE49-F238E27FC236}">
                <a16:creationId xmlns:a16="http://schemas.microsoft.com/office/drawing/2014/main" id="{9461D86A-0F18-4730-B55C-D724FFD7745B}"/>
              </a:ext>
            </a:extLst>
          </p:cNvPr>
          <p:cNvCxnSpPr>
            <a:cxnSpLocks/>
          </p:cNvCxnSpPr>
          <p:nvPr/>
        </p:nvCxnSpPr>
        <p:spPr>
          <a:xfrm>
            <a:off x="4572001" y="2225270"/>
            <a:ext cx="0" cy="124230"/>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FF27D0A-C04A-43BE-87B8-0F4E6137F9BE}"/>
              </a:ext>
            </a:extLst>
          </p:cNvPr>
          <p:cNvCxnSpPr>
            <a:cxnSpLocks/>
            <a:endCxn id="26" idx="0"/>
          </p:cNvCxnSpPr>
          <p:nvPr/>
        </p:nvCxnSpPr>
        <p:spPr>
          <a:xfrm flipH="1">
            <a:off x="4572000" y="2349500"/>
            <a:ext cx="2" cy="347342"/>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88B981A-3D4D-4987-ACA9-BB506C74F7EF}"/>
              </a:ext>
            </a:extLst>
          </p:cNvPr>
          <p:cNvCxnSpPr>
            <a:cxnSpLocks/>
          </p:cNvCxnSpPr>
          <p:nvPr/>
        </p:nvCxnSpPr>
        <p:spPr>
          <a:xfrm flipH="1">
            <a:off x="4587921" y="2349500"/>
            <a:ext cx="2700936" cy="0"/>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95E5E6B-5D4A-4603-AD6F-D953E03B5E54}"/>
              </a:ext>
            </a:extLst>
          </p:cNvPr>
          <p:cNvCxnSpPr>
            <a:cxnSpLocks/>
          </p:cNvCxnSpPr>
          <p:nvPr/>
        </p:nvCxnSpPr>
        <p:spPr>
          <a:xfrm flipH="1">
            <a:off x="1855142" y="2349500"/>
            <a:ext cx="2716859" cy="0"/>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DA8C209-0156-40C3-B60A-3F83F3BD7D3A}"/>
              </a:ext>
            </a:extLst>
          </p:cNvPr>
          <p:cNvCxnSpPr>
            <a:cxnSpLocks/>
            <a:endCxn id="27" idx="0"/>
          </p:cNvCxnSpPr>
          <p:nvPr/>
        </p:nvCxnSpPr>
        <p:spPr>
          <a:xfrm>
            <a:off x="1855141" y="2342128"/>
            <a:ext cx="2" cy="354714"/>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502D615-FB9E-4154-8E60-A945F062621D}"/>
              </a:ext>
            </a:extLst>
          </p:cNvPr>
          <p:cNvCxnSpPr>
            <a:cxnSpLocks/>
            <a:endCxn id="28" idx="0"/>
          </p:cNvCxnSpPr>
          <p:nvPr/>
        </p:nvCxnSpPr>
        <p:spPr>
          <a:xfrm>
            <a:off x="7288857" y="2349500"/>
            <a:ext cx="1" cy="347342"/>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A2AEA86B-2522-4186-B368-E2818AD55938}"/>
              </a:ext>
            </a:extLst>
          </p:cNvPr>
          <p:cNvSpPr/>
          <p:nvPr/>
        </p:nvSpPr>
        <p:spPr>
          <a:xfrm>
            <a:off x="1142396" y="2921756"/>
            <a:ext cx="6858000" cy="577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2" name="Freeform: Shape 31">
            <a:extLst>
              <a:ext uri="{FF2B5EF4-FFF2-40B4-BE49-F238E27FC236}">
                <a16:creationId xmlns:a16="http://schemas.microsoft.com/office/drawing/2014/main" id="{33C188C7-79F3-44AD-B019-82F2AEAACB31}"/>
              </a:ext>
            </a:extLst>
          </p:cNvPr>
          <p:cNvSpPr/>
          <p:nvPr/>
        </p:nvSpPr>
        <p:spPr>
          <a:xfrm>
            <a:off x="1217774" y="2863156"/>
            <a:ext cx="1274733" cy="656949"/>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dirty="0"/>
              <a:t>GBV, FGM</a:t>
            </a:r>
            <a:endParaRPr lang="en-US" sz="1350" dirty="0"/>
          </a:p>
        </p:txBody>
      </p:sp>
      <p:sp>
        <p:nvSpPr>
          <p:cNvPr id="37" name="Freeform: Shape 36">
            <a:extLst>
              <a:ext uri="{FF2B5EF4-FFF2-40B4-BE49-F238E27FC236}">
                <a16:creationId xmlns:a16="http://schemas.microsoft.com/office/drawing/2014/main" id="{57E9709E-0EF8-4897-AEEA-7E8163E650F0}"/>
              </a:ext>
            </a:extLst>
          </p:cNvPr>
          <p:cNvSpPr/>
          <p:nvPr/>
        </p:nvSpPr>
        <p:spPr>
          <a:xfrm>
            <a:off x="6514638" y="2710711"/>
            <a:ext cx="1542427" cy="961840"/>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dirty="0"/>
              <a:t>Fear, exclusion</a:t>
            </a:r>
            <a:endParaRPr lang="en-US" sz="1350" dirty="0"/>
          </a:p>
        </p:txBody>
      </p:sp>
      <p:sp>
        <p:nvSpPr>
          <p:cNvPr id="53" name="Rectangle 52">
            <a:extLst>
              <a:ext uri="{FF2B5EF4-FFF2-40B4-BE49-F238E27FC236}">
                <a16:creationId xmlns:a16="http://schemas.microsoft.com/office/drawing/2014/main" id="{C2BD3150-DABC-4703-910D-CCB7DD81E141}"/>
              </a:ext>
            </a:extLst>
          </p:cNvPr>
          <p:cNvSpPr/>
          <p:nvPr/>
        </p:nvSpPr>
        <p:spPr>
          <a:xfrm>
            <a:off x="1147585" y="3947982"/>
            <a:ext cx="6858000" cy="577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71" name="Straight Connector 70">
            <a:extLst>
              <a:ext uri="{FF2B5EF4-FFF2-40B4-BE49-F238E27FC236}">
                <a16:creationId xmlns:a16="http://schemas.microsoft.com/office/drawing/2014/main" id="{8C1B0EFD-5435-4C2F-86B5-0AF29743A439}"/>
              </a:ext>
            </a:extLst>
          </p:cNvPr>
          <p:cNvCxnSpPr>
            <a:cxnSpLocks/>
          </p:cNvCxnSpPr>
          <p:nvPr/>
        </p:nvCxnSpPr>
        <p:spPr>
          <a:xfrm>
            <a:off x="3215134" y="2345815"/>
            <a:ext cx="0" cy="1378127"/>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1D0367B0-B4CF-40E6-AC18-781218A3CE2D}"/>
              </a:ext>
            </a:extLst>
          </p:cNvPr>
          <p:cNvCxnSpPr>
            <a:cxnSpLocks/>
            <a:endCxn id="39" idx="0"/>
          </p:cNvCxnSpPr>
          <p:nvPr/>
        </p:nvCxnSpPr>
        <p:spPr>
          <a:xfrm>
            <a:off x="5927425" y="2353303"/>
            <a:ext cx="3004" cy="1365805"/>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8" name="Freeform: Shape 77">
            <a:extLst>
              <a:ext uri="{FF2B5EF4-FFF2-40B4-BE49-F238E27FC236}">
                <a16:creationId xmlns:a16="http://schemas.microsoft.com/office/drawing/2014/main" id="{130D575F-45BC-4104-8EB7-6830EBB59F93}"/>
              </a:ext>
            </a:extLst>
          </p:cNvPr>
          <p:cNvSpPr/>
          <p:nvPr/>
        </p:nvSpPr>
        <p:spPr>
          <a:xfrm>
            <a:off x="5167176" y="3751737"/>
            <a:ext cx="1542427" cy="961840"/>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dirty="0"/>
              <a:t>Education, economy, religion</a:t>
            </a:r>
            <a:endParaRPr lang="en-US" sz="1350" dirty="0"/>
          </a:p>
        </p:txBody>
      </p:sp>
      <p:sp>
        <p:nvSpPr>
          <p:cNvPr id="79" name="Freeform: Shape 78">
            <a:extLst>
              <a:ext uri="{FF2B5EF4-FFF2-40B4-BE49-F238E27FC236}">
                <a16:creationId xmlns:a16="http://schemas.microsoft.com/office/drawing/2014/main" id="{D249F63D-78D6-4D37-A5A6-5F7C8B5B684C}"/>
              </a:ext>
            </a:extLst>
          </p:cNvPr>
          <p:cNvSpPr/>
          <p:nvPr/>
        </p:nvSpPr>
        <p:spPr>
          <a:xfrm>
            <a:off x="2442358" y="3751737"/>
            <a:ext cx="1542427" cy="961840"/>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dirty="0"/>
              <a:t>Transgenerational, lack of trust</a:t>
            </a:r>
            <a:endParaRPr lang="en-US" sz="1350" dirty="0"/>
          </a:p>
        </p:txBody>
      </p:sp>
      <p:sp>
        <p:nvSpPr>
          <p:cNvPr id="80" name="Freeform: Shape 79">
            <a:extLst>
              <a:ext uri="{FF2B5EF4-FFF2-40B4-BE49-F238E27FC236}">
                <a16:creationId xmlns:a16="http://schemas.microsoft.com/office/drawing/2014/main" id="{4A17171F-BA87-4EB3-AAD1-07990F3E77B5}"/>
              </a:ext>
            </a:extLst>
          </p:cNvPr>
          <p:cNvSpPr/>
          <p:nvPr/>
        </p:nvSpPr>
        <p:spPr>
          <a:xfrm>
            <a:off x="3797783" y="2710711"/>
            <a:ext cx="1542427" cy="961840"/>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1350" dirty="0"/>
              <a:t>TB, Aids, Cancer</a:t>
            </a:r>
            <a:endParaRPr lang="en-US" sz="1350" dirty="0"/>
          </a:p>
        </p:txBody>
      </p:sp>
      <p:pic>
        <p:nvPicPr>
          <p:cNvPr id="81" name="Picture 80">
            <a:extLst>
              <a:ext uri="{FF2B5EF4-FFF2-40B4-BE49-F238E27FC236}">
                <a16:creationId xmlns:a16="http://schemas.microsoft.com/office/drawing/2014/main" id="{5B168290-F448-49C1-96CB-E923133635E3}"/>
              </a:ext>
            </a:extLst>
          </p:cNvPr>
          <p:cNvPicPr>
            <a:picLocks noChangeAspect="1"/>
          </p:cNvPicPr>
          <p:nvPr/>
        </p:nvPicPr>
        <p:blipFill>
          <a:blip r:embed="rId2"/>
          <a:stretch>
            <a:fillRect/>
          </a:stretch>
        </p:blipFill>
        <p:spPr>
          <a:xfrm>
            <a:off x="-2671763" y="-1861024"/>
            <a:ext cx="2492297" cy="1861024"/>
          </a:xfrm>
          <a:prstGeom prst="rect">
            <a:avLst/>
          </a:prstGeom>
        </p:spPr>
      </p:pic>
    </p:spTree>
    <p:extLst>
      <p:ext uri="{BB962C8B-B14F-4D97-AF65-F5344CB8AC3E}">
        <p14:creationId xmlns:p14="http://schemas.microsoft.com/office/powerpoint/2010/main" val="13076532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up)">
                                      <p:cBhvr>
                                        <p:cTn id="7" dur="100"/>
                                        <p:tgtEl>
                                          <p:spTgt spid="20"/>
                                        </p:tgtEl>
                                      </p:cBhvr>
                                    </p:animEffect>
                                  </p:childTnLst>
                                </p:cTn>
                              </p:par>
                            </p:childTnLst>
                          </p:cTn>
                        </p:par>
                        <p:par>
                          <p:cTn id="8" fill="hold">
                            <p:stCondLst>
                              <p:cond delay="100"/>
                            </p:stCondLst>
                            <p:childTnLst>
                              <p:par>
                                <p:cTn id="9" presetID="22" presetClass="entr" presetSubtype="2"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right)">
                                      <p:cBhvr>
                                        <p:cTn id="11" dur="500"/>
                                        <p:tgtEl>
                                          <p:spTgt spid="23"/>
                                        </p:tgtEl>
                                      </p:cBhvr>
                                    </p:animEffect>
                                  </p:childTnLst>
                                </p:cTn>
                              </p:par>
                              <p:par>
                                <p:cTn id="12" presetID="22" presetClass="entr" presetSubtype="8" fill="hold"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left)">
                                      <p:cBhvr>
                                        <p:cTn id="14" dur="500"/>
                                        <p:tgtEl>
                                          <p:spTgt spid="22"/>
                                        </p:tgtEl>
                                      </p:cBhvr>
                                    </p:animEffect>
                                  </p:childTnLst>
                                </p:cTn>
                              </p:par>
                            </p:childTnLst>
                          </p:cTn>
                        </p:par>
                        <p:par>
                          <p:cTn id="15" fill="hold">
                            <p:stCondLst>
                              <p:cond delay="600"/>
                            </p:stCondLst>
                            <p:childTnLst>
                              <p:par>
                                <p:cTn id="16" presetID="22" presetClass="entr" presetSubtype="1"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up)">
                                      <p:cBhvr>
                                        <p:cTn id="18" dur="100"/>
                                        <p:tgtEl>
                                          <p:spTgt spid="24"/>
                                        </p:tgtEl>
                                      </p:cBhvr>
                                    </p:animEffect>
                                  </p:childTnLst>
                                </p:cTn>
                              </p:par>
                              <p:par>
                                <p:cTn id="19" presetID="22" presetClass="entr" presetSubtype="1"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wipe(up)">
                                      <p:cBhvr>
                                        <p:cTn id="21" dur="100"/>
                                        <p:tgtEl>
                                          <p:spTgt spid="21"/>
                                        </p:tgtEl>
                                      </p:cBhvr>
                                    </p:animEffect>
                                  </p:childTnLst>
                                </p:cTn>
                              </p:par>
                              <p:par>
                                <p:cTn id="22" presetID="22" presetClass="entr" presetSubtype="1"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up)">
                                      <p:cBhvr>
                                        <p:cTn id="24" dur="100"/>
                                        <p:tgtEl>
                                          <p:spTgt spid="25"/>
                                        </p:tgtEl>
                                      </p:cBhvr>
                                    </p:animEffect>
                                  </p:childTnLst>
                                </p:cTn>
                              </p:par>
                              <p:par>
                                <p:cTn id="25" presetID="22" presetClass="entr" presetSubtype="1" fill="hold" nodeType="withEffect">
                                  <p:stCondLst>
                                    <p:cond delay="0"/>
                                  </p:stCondLst>
                                  <p:childTnLst>
                                    <p:set>
                                      <p:cBhvr>
                                        <p:cTn id="26" dur="1" fill="hold">
                                          <p:stCondLst>
                                            <p:cond delay="0"/>
                                          </p:stCondLst>
                                        </p:cTn>
                                        <p:tgtEl>
                                          <p:spTgt spid="71"/>
                                        </p:tgtEl>
                                        <p:attrNameLst>
                                          <p:attrName>style.visibility</p:attrName>
                                        </p:attrNameLst>
                                      </p:cBhvr>
                                      <p:to>
                                        <p:strVal val="visible"/>
                                      </p:to>
                                    </p:set>
                                    <p:animEffect transition="in" filter="wipe(up)">
                                      <p:cBhvr>
                                        <p:cTn id="27" dur="100"/>
                                        <p:tgtEl>
                                          <p:spTgt spid="71"/>
                                        </p:tgtEl>
                                      </p:cBhvr>
                                    </p:animEffect>
                                  </p:childTnLst>
                                </p:cTn>
                              </p:par>
                              <p:par>
                                <p:cTn id="28" presetID="22" presetClass="entr" presetSubtype="1" fill="hold" nodeType="withEffect">
                                  <p:stCondLst>
                                    <p:cond delay="0"/>
                                  </p:stCondLst>
                                  <p:childTnLst>
                                    <p:set>
                                      <p:cBhvr>
                                        <p:cTn id="29" dur="1" fill="hold">
                                          <p:stCondLst>
                                            <p:cond delay="0"/>
                                          </p:stCondLst>
                                        </p:cTn>
                                        <p:tgtEl>
                                          <p:spTgt spid="72"/>
                                        </p:tgtEl>
                                        <p:attrNameLst>
                                          <p:attrName>style.visibility</p:attrName>
                                        </p:attrNameLst>
                                      </p:cBhvr>
                                      <p:to>
                                        <p:strVal val="visible"/>
                                      </p:to>
                                    </p:set>
                                    <p:animEffect transition="in" filter="wipe(up)">
                                      <p:cBhvr>
                                        <p:cTn id="30" dur="100"/>
                                        <p:tgtEl>
                                          <p:spTgt spid="72"/>
                                        </p:tgtEl>
                                      </p:cBhvr>
                                    </p:animEffect>
                                  </p:childTnLst>
                                </p:cTn>
                              </p:par>
                            </p:childTnLst>
                          </p:cTn>
                        </p:par>
                        <p:par>
                          <p:cTn id="31" fill="hold">
                            <p:stCondLst>
                              <p:cond delay="700"/>
                            </p:stCondLst>
                            <p:childTnLst>
                              <p:par>
                                <p:cTn id="32" presetID="16" presetClass="entr" presetSubtype="26" fill="hold" grpId="0" nodeType="after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barn(inHorizontal)">
                                      <p:cBhvr>
                                        <p:cTn id="34" dur="500"/>
                                        <p:tgtEl>
                                          <p:spTgt spid="26"/>
                                        </p:tgtEl>
                                      </p:cBhvr>
                                    </p:animEffect>
                                  </p:childTnLst>
                                </p:cTn>
                              </p:par>
                              <p:par>
                                <p:cTn id="35" presetID="16" presetClass="entr" presetSubtype="26"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barn(inHorizontal)">
                                      <p:cBhvr>
                                        <p:cTn id="37" dur="500"/>
                                        <p:tgtEl>
                                          <p:spTgt spid="27"/>
                                        </p:tgtEl>
                                      </p:cBhvr>
                                    </p:animEffect>
                                  </p:childTnLst>
                                </p:cTn>
                              </p:par>
                              <p:par>
                                <p:cTn id="38" presetID="16" presetClass="entr" presetSubtype="26" fill="hold" grpId="0" nodeType="with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barn(inHorizontal)">
                                      <p:cBhvr>
                                        <p:cTn id="40" dur="500"/>
                                        <p:tgtEl>
                                          <p:spTgt spid="28"/>
                                        </p:tgtEl>
                                      </p:cBhvr>
                                    </p:animEffect>
                                  </p:childTnLst>
                                </p:cTn>
                              </p:par>
                              <p:par>
                                <p:cTn id="41" presetID="16" presetClass="entr" presetSubtype="26" fill="hold" grpId="0" nodeType="withEffect">
                                  <p:stCondLst>
                                    <p:cond delay="0"/>
                                  </p:stCondLst>
                                  <p:childTnLst>
                                    <p:set>
                                      <p:cBhvr>
                                        <p:cTn id="42" dur="1" fill="hold">
                                          <p:stCondLst>
                                            <p:cond delay="0"/>
                                          </p:stCondLst>
                                        </p:cTn>
                                        <p:tgtEl>
                                          <p:spTgt spid="38"/>
                                        </p:tgtEl>
                                        <p:attrNameLst>
                                          <p:attrName>style.visibility</p:attrName>
                                        </p:attrNameLst>
                                      </p:cBhvr>
                                      <p:to>
                                        <p:strVal val="visible"/>
                                      </p:to>
                                    </p:set>
                                    <p:animEffect transition="in" filter="barn(inHorizontal)">
                                      <p:cBhvr>
                                        <p:cTn id="43" dur="500"/>
                                        <p:tgtEl>
                                          <p:spTgt spid="38"/>
                                        </p:tgtEl>
                                      </p:cBhvr>
                                    </p:animEffect>
                                  </p:childTnLst>
                                </p:cTn>
                              </p:par>
                              <p:par>
                                <p:cTn id="44" presetID="16" presetClass="entr" presetSubtype="26" fill="hold" grpId="0" nodeType="with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barn(inHorizontal)">
                                      <p:cBhvr>
                                        <p:cTn id="46" dur="500"/>
                                        <p:tgtEl>
                                          <p:spTgt spid="3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300"/>
                                        <p:tgtEl>
                                          <p:spTgt spid="3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300"/>
                                        <p:tgtEl>
                                          <p:spTgt spid="3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8"/>
                                        </p:tgtEl>
                                        <p:attrNameLst>
                                          <p:attrName>style.visibility</p:attrName>
                                        </p:attrNameLst>
                                      </p:cBhvr>
                                      <p:to>
                                        <p:strVal val="visible"/>
                                      </p:to>
                                    </p:set>
                                    <p:animEffect transition="in" filter="fade">
                                      <p:cBhvr>
                                        <p:cTn id="55" dur="300"/>
                                        <p:tgtEl>
                                          <p:spTgt spid="7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79"/>
                                        </p:tgtEl>
                                        <p:attrNameLst>
                                          <p:attrName>style.visibility</p:attrName>
                                        </p:attrNameLst>
                                      </p:cBhvr>
                                      <p:to>
                                        <p:strVal val="visible"/>
                                      </p:to>
                                    </p:set>
                                    <p:animEffect transition="in" filter="fade">
                                      <p:cBhvr>
                                        <p:cTn id="58" dur="300"/>
                                        <p:tgtEl>
                                          <p:spTgt spid="79"/>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80"/>
                                        </p:tgtEl>
                                        <p:attrNameLst>
                                          <p:attrName>style.visibility</p:attrName>
                                        </p:attrNameLst>
                                      </p:cBhvr>
                                      <p:to>
                                        <p:strVal val="visible"/>
                                      </p:to>
                                    </p:set>
                                    <p:animEffect transition="in" filter="fade">
                                      <p:cBhvr>
                                        <p:cTn id="61" dur="3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8" grpId="0" animBg="1"/>
      <p:bldP spid="39" grpId="0" animBg="1"/>
      <p:bldP spid="32" grpId="0"/>
      <p:bldP spid="37" grpId="0"/>
      <p:bldP spid="78" grpId="0"/>
      <p:bldP spid="79" grpId="0"/>
      <p:bldP spid="8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143000" y="0"/>
            <a:ext cx="6858000" cy="262532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sz="1350"/>
          </a:p>
        </p:txBody>
      </p:sp>
      <p:sp>
        <p:nvSpPr>
          <p:cNvPr id="13" name="Curved Right Arrow 12"/>
          <p:cNvSpPr/>
          <p:nvPr/>
        </p:nvSpPr>
        <p:spPr>
          <a:xfrm>
            <a:off x="3707607" y="1977628"/>
            <a:ext cx="1188244" cy="1403747"/>
          </a:xfrm>
          <a:prstGeom prst="curved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sz="1350" b="1" dirty="0">
              <a:solidFill>
                <a:schemeClr val="tx1"/>
              </a:solidFill>
            </a:endParaRPr>
          </a:p>
          <a:p>
            <a:pPr algn="ctr">
              <a:defRPr/>
            </a:pPr>
            <a:endParaRPr lang="nl-NL" sz="1350" b="1" dirty="0">
              <a:solidFill>
                <a:schemeClr val="tx1"/>
              </a:solidFill>
            </a:endParaRPr>
          </a:p>
          <a:p>
            <a:pPr algn="ctr">
              <a:defRPr/>
            </a:pPr>
            <a:endParaRPr lang="nl-NL" sz="1350" b="1" dirty="0">
              <a:solidFill>
                <a:schemeClr val="tx1"/>
              </a:solidFill>
            </a:endParaRPr>
          </a:p>
          <a:p>
            <a:pPr algn="ctr">
              <a:defRPr/>
            </a:pPr>
            <a:r>
              <a:rPr lang="nl-NL" sz="1350" b="1" dirty="0" err="1">
                <a:solidFill>
                  <a:schemeClr val="tx1"/>
                </a:solidFill>
              </a:rPr>
              <a:t>referral</a:t>
            </a:r>
            <a:endParaRPr lang="nl-NL" sz="1350" b="1" dirty="0">
              <a:solidFill>
                <a:schemeClr val="tx1"/>
              </a:solidFill>
            </a:endParaRPr>
          </a:p>
        </p:txBody>
      </p:sp>
      <p:sp>
        <p:nvSpPr>
          <p:cNvPr id="14" name="Curved Right Arrow 13"/>
          <p:cNvSpPr/>
          <p:nvPr/>
        </p:nvSpPr>
        <p:spPr>
          <a:xfrm flipV="1">
            <a:off x="3762375" y="2139554"/>
            <a:ext cx="1188244" cy="864394"/>
          </a:xfrm>
          <a:prstGeom prst="curvedRightArrow">
            <a:avLst>
              <a:gd name="adj1" fmla="val 24999"/>
              <a:gd name="adj2" fmla="val 50727"/>
              <a:gd name="adj3" fmla="val 25000"/>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sz="1350">
              <a:solidFill>
                <a:schemeClr val="tx1"/>
              </a:solidFill>
            </a:endParaRPr>
          </a:p>
        </p:txBody>
      </p:sp>
      <p:graphicFrame>
        <p:nvGraphicFramePr>
          <p:cNvPr id="4" name="Diagram 3"/>
          <p:cNvGraphicFramePr/>
          <p:nvPr>
            <p:extLst/>
          </p:nvPr>
        </p:nvGraphicFramePr>
        <p:xfrm>
          <a:off x="1547664" y="789552"/>
          <a:ext cx="4878288" cy="37264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Connector 5"/>
          <p:cNvCxnSpPr/>
          <p:nvPr/>
        </p:nvCxnSpPr>
        <p:spPr>
          <a:xfrm>
            <a:off x="2951560" y="2625329"/>
            <a:ext cx="47529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295" name="TextBox 10"/>
          <p:cNvSpPr txBox="1">
            <a:spLocks noChangeArrowheads="1"/>
          </p:cNvSpPr>
          <p:nvPr/>
        </p:nvSpPr>
        <p:spPr bwMode="auto">
          <a:xfrm>
            <a:off x="1709737" y="519113"/>
            <a:ext cx="230261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nl-NL" altLang="nl-NL" sz="1500" b="1">
                <a:solidFill>
                  <a:schemeClr val="bg1"/>
                </a:solidFill>
                <a:latin typeface="Calibri" pitchFamily="34" charset="0"/>
              </a:rPr>
              <a:t>Anchored in health system</a:t>
            </a:r>
          </a:p>
        </p:txBody>
      </p:sp>
      <p:sp>
        <p:nvSpPr>
          <p:cNvPr id="12296" name="Rectangle 11"/>
          <p:cNvSpPr>
            <a:spLocks noChangeArrowheads="1"/>
          </p:cNvSpPr>
          <p:nvPr/>
        </p:nvSpPr>
        <p:spPr bwMode="auto">
          <a:xfrm>
            <a:off x="1471299" y="4203907"/>
            <a:ext cx="4582152"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nl-NL" altLang="nl-NL" sz="1350" b="1" dirty="0" err="1">
                <a:latin typeface="Calibri" pitchFamily="34" charset="0"/>
              </a:rPr>
              <a:t>Anchored</a:t>
            </a:r>
            <a:r>
              <a:rPr lang="nl-NL" altLang="nl-NL" sz="1350" b="1" dirty="0">
                <a:latin typeface="Calibri" pitchFamily="34" charset="0"/>
              </a:rPr>
              <a:t> in </a:t>
            </a:r>
            <a:r>
              <a:rPr lang="nl-NL" altLang="nl-NL" sz="1350" b="1" dirty="0" err="1">
                <a:latin typeface="Calibri" pitchFamily="34" charset="0"/>
              </a:rPr>
              <a:t>economic</a:t>
            </a:r>
            <a:r>
              <a:rPr lang="nl-NL" altLang="nl-NL" sz="1350" b="1" dirty="0">
                <a:latin typeface="Calibri" pitchFamily="34" charset="0"/>
              </a:rPr>
              <a:t>, </a:t>
            </a:r>
            <a:r>
              <a:rPr lang="nl-NL" altLang="nl-NL" sz="1350" b="1" dirty="0" err="1">
                <a:latin typeface="Calibri" pitchFamily="34" charset="0"/>
              </a:rPr>
              <a:t>social</a:t>
            </a:r>
            <a:r>
              <a:rPr lang="nl-NL" altLang="nl-NL" sz="1350" b="1" dirty="0">
                <a:latin typeface="Calibri" pitchFamily="34" charset="0"/>
              </a:rPr>
              <a:t>, </a:t>
            </a:r>
            <a:r>
              <a:rPr lang="nl-NL" altLang="nl-NL" sz="1350" b="1" dirty="0" err="1">
                <a:latin typeface="Calibri" pitchFamily="34" charset="0"/>
              </a:rPr>
              <a:t>educational</a:t>
            </a:r>
            <a:r>
              <a:rPr lang="nl-NL" altLang="nl-NL" sz="1350" b="1" dirty="0">
                <a:latin typeface="Calibri" pitchFamily="34" charset="0"/>
              </a:rPr>
              <a:t>, </a:t>
            </a:r>
            <a:r>
              <a:rPr lang="nl-NL" altLang="nl-NL" sz="1350" b="1" dirty="0" err="1">
                <a:latin typeface="Calibri" pitchFamily="34" charset="0"/>
              </a:rPr>
              <a:t>communal</a:t>
            </a:r>
            <a:r>
              <a:rPr lang="nl-NL" altLang="nl-NL" sz="1350" b="1" dirty="0">
                <a:latin typeface="Calibri" pitchFamily="34" charset="0"/>
              </a:rPr>
              <a:t> system</a:t>
            </a:r>
          </a:p>
        </p:txBody>
      </p:sp>
      <p:sp>
        <p:nvSpPr>
          <p:cNvPr id="12297" name="TextBox 14"/>
          <p:cNvSpPr txBox="1">
            <a:spLocks noChangeArrowheads="1"/>
          </p:cNvSpPr>
          <p:nvPr/>
        </p:nvSpPr>
        <p:spPr bwMode="auto">
          <a:xfrm>
            <a:off x="5219701" y="735806"/>
            <a:ext cx="1086451"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nl-NL" altLang="nl-NL" sz="1350">
                <a:solidFill>
                  <a:schemeClr val="bg1"/>
                </a:solidFill>
                <a:latin typeface="Calibri" pitchFamily="34" charset="0"/>
              </a:rPr>
              <a:t>Area of work</a:t>
            </a:r>
          </a:p>
        </p:txBody>
      </p:sp>
    </p:spTree>
    <p:extLst>
      <p:ext uri="{BB962C8B-B14F-4D97-AF65-F5344CB8AC3E}">
        <p14:creationId xmlns:p14="http://schemas.microsoft.com/office/powerpoint/2010/main" val="2342729232"/>
      </p:ext>
    </p:extLst>
  </p:cSld>
  <p:clrMapOvr>
    <a:masterClrMapping/>
  </p:clrMapOvr>
  <p:transition advTm="2012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graphicEl>
                                              <a:dgm id="{43DDA64A-C5D9-467C-8BBB-0E16EED955C0}"/>
                                            </p:graphicEl>
                                          </p:spTgt>
                                        </p:tgtEl>
                                        <p:attrNameLst>
                                          <p:attrName>style.visibility</p:attrName>
                                        </p:attrNameLst>
                                      </p:cBhvr>
                                      <p:to>
                                        <p:strVal val="visible"/>
                                      </p:to>
                                    </p:set>
                                    <p:animEffect transition="in" filter="wipe(down)">
                                      <p:cBhvr>
                                        <p:cTn id="7" dur="500"/>
                                        <p:tgtEl>
                                          <p:spTgt spid="4">
                                            <p:graphicEl>
                                              <a:dgm id="{43DDA64A-C5D9-467C-8BBB-0E16EED955C0}"/>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graphicEl>
                                              <a:dgm id="{E4082D22-5716-473A-9076-2166DC5684E3}"/>
                                            </p:graphicEl>
                                          </p:spTgt>
                                        </p:tgtEl>
                                        <p:attrNameLst>
                                          <p:attrName>style.visibility</p:attrName>
                                        </p:attrNameLst>
                                      </p:cBhvr>
                                      <p:to>
                                        <p:strVal val="visible"/>
                                      </p:to>
                                    </p:set>
                                    <p:animEffect transition="in" filter="wipe(down)">
                                      <p:cBhvr>
                                        <p:cTn id="10" dur="500"/>
                                        <p:tgtEl>
                                          <p:spTgt spid="4">
                                            <p:graphicEl>
                                              <a:dgm id="{E4082D22-5716-473A-9076-2166DC5684E3}"/>
                                            </p:graphic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graphicEl>
                                              <a:dgm id="{94CD112F-6149-4DD7-A60F-FA548526F574}"/>
                                            </p:graphicEl>
                                          </p:spTgt>
                                        </p:tgtEl>
                                        <p:attrNameLst>
                                          <p:attrName>style.visibility</p:attrName>
                                        </p:attrNameLst>
                                      </p:cBhvr>
                                      <p:to>
                                        <p:strVal val="visible"/>
                                      </p:to>
                                    </p:set>
                                    <p:animEffect transition="in" filter="wipe(down)">
                                      <p:cBhvr>
                                        <p:cTn id="13" dur="500"/>
                                        <p:tgtEl>
                                          <p:spTgt spid="4">
                                            <p:graphicEl>
                                              <a:dgm id="{94CD112F-6149-4DD7-A60F-FA548526F574}"/>
                                            </p:graphic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graphicEl>
                                              <a:dgm id="{B84E5D8C-1084-4C2F-95B2-C084AFAB17DC}"/>
                                            </p:graphicEl>
                                          </p:spTgt>
                                        </p:tgtEl>
                                        <p:attrNameLst>
                                          <p:attrName>style.visibility</p:attrName>
                                        </p:attrNameLst>
                                      </p:cBhvr>
                                      <p:to>
                                        <p:strVal val="visible"/>
                                      </p:to>
                                    </p:set>
                                    <p:animEffect transition="in" filter="wipe(down)">
                                      <p:cBhvr>
                                        <p:cTn id="16" dur="500"/>
                                        <p:tgtEl>
                                          <p:spTgt spid="4">
                                            <p:graphicEl>
                                              <a:dgm id="{B84E5D8C-1084-4C2F-95B2-C084AFAB17DC}"/>
                                            </p:graphic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
                                            <p:graphicEl>
                                              <a:dgm id="{6505B5A4-18ED-4B35-8853-E89BE3AB53EB}"/>
                                            </p:graphicEl>
                                          </p:spTgt>
                                        </p:tgtEl>
                                        <p:attrNameLst>
                                          <p:attrName>style.visibility</p:attrName>
                                        </p:attrNameLst>
                                      </p:cBhvr>
                                      <p:to>
                                        <p:strVal val="visible"/>
                                      </p:to>
                                    </p:set>
                                    <p:animEffect transition="in" filter="wipe(down)">
                                      <p:cBhvr>
                                        <p:cTn id="19" dur="500"/>
                                        <p:tgtEl>
                                          <p:spTgt spid="4">
                                            <p:graphicEl>
                                              <a:dgm id="{6505B5A4-18ED-4B35-8853-E89BE3AB53EB}"/>
                                            </p:graphic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
                                            <p:graphicEl>
                                              <a:dgm id="{C0817508-EABE-4083-A91A-0B8C1FF82688}"/>
                                            </p:graphicEl>
                                          </p:spTgt>
                                        </p:tgtEl>
                                        <p:attrNameLst>
                                          <p:attrName>style.visibility</p:attrName>
                                        </p:attrNameLst>
                                      </p:cBhvr>
                                      <p:to>
                                        <p:strVal val="visible"/>
                                      </p:to>
                                    </p:set>
                                    <p:animEffect transition="in" filter="wipe(down)">
                                      <p:cBhvr>
                                        <p:cTn id="22" dur="500"/>
                                        <p:tgtEl>
                                          <p:spTgt spid="4">
                                            <p:graphicEl>
                                              <a:dgm id="{C0817508-EABE-4083-A91A-0B8C1FF82688}"/>
                                            </p:graphic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
                                            <p:graphicEl>
                                              <a:dgm id="{6ACC7AC1-02D0-47C9-A70B-925E76A3AD93}"/>
                                            </p:graphicEl>
                                          </p:spTgt>
                                        </p:tgtEl>
                                        <p:attrNameLst>
                                          <p:attrName>style.visibility</p:attrName>
                                        </p:attrNameLst>
                                      </p:cBhvr>
                                      <p:to>
                                        <p:strVal val="visible"/>
                                      </p:to>
                                    </p:set>
                                    <p:animEffect transition="in" filter="wipe(down)">
                                      <p:cBhvr>
                                        <p:cTn id="25" dur="500"/>
                                        <p:tgtEl>
                                          <p:spTgt spid="4">
                                            <p:graphicEl>
                                              <a:dgm id="{6ACC7AC1-02D0-47C9-A70B-925E76A3AD93}"/>
                                            </p:graphic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4">
                                            <p:graphicEl>
                                              <a:dgm id="{1869EE06-7F21-427D-B1E4-560F2732FB23}"/>
                                            </p:graphicEl>
                                          </p:spTgt>
                                        </p:tgtEl>
                                        <p:attrNameLst>
                                          <p:attrName>style.visibility</p:attrName>
                                        </p:attrNameLst>
                                      </p:cBhvr>
                                      <p:to>
                                        <p:strVal val="visible"/>
                                      </p:to>
                                    </p:set>
                                    <p:animEffect transition="in" filter="wipe(down)">
                                      <p:cBhvr>
                                        <p:cTn id="28" dur="500"/>
                                        <p:tgtEl>
                                          <p:spTgt spid="4">
                                            <p:graphicEl>
                                              <a:dgm id="{1869EE06-7F21-427D-B1E4-560F2732FB23}"/>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
                                            <p:graphicEl>
                                              <a:dgm id="{82A96E49-5219-449A-B26A-A5B81B7152DB}"/>
                                            </p:graphicEl>
                                          </p:spTgt>
                                        </p:tgtEl>
                                        <p:attrNameLst>
                                          <p:attrName>style.visibility</p:attrName>
                                        </p:attrNameLst>
                                      </p:cBhvr>
                                      <p:to>
                                        <p:strVal val="visible"/>
                                      </p:to>
                                    </p:set>
                                    <p:animEffect transition="in" filter="wipe(down)">
                                      <p:cBhvr>
                                        <p:cTn id="31" dur="500"/>
                                        <p:tgtEl>
                                          <p:spTgt spid="4">
                                            <p:graphicEl>
                                              <a:dgm id="{82A96E49-5219-449A-B26A-A5B81B7152DB}"/>
                                            </p:graphic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4">
                                            <p:graphicEl>
                                              <a:dgm id="{6D7323D0-3015-4087-BB8E-C65790C267D4}"/>
                                            </p:graphicEl>
                                          </p:spTgt>
                                        </p:tgtEl>
                                        <p:attrNameLst>
                                          <p:attrName>style.visibility</p:attrName>
                                        </p:attrNameLst>
                                      </p:cBhvr>
                                      <p:to>
                                        <p:strVal val="visible"/>
                                      </p:to>
                                    </p:set>
                                    <p:animEffect transition="in" filter="wipe(down)">
                                      <p:cBhvr>
                                        <p:cTn id="34" dur="500"/>
                                        <p:tgtEl>
                                          <p:spTgt spid="4">
                                            <p:graphicEl>
                                              <a:dgm id="{6D7323D0-3015-4087-BB8E-C65790C267D4}"/>
                                            </p:graphic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4">
                                            <p:graphicEl>
                                              <a:dgm id="{330A88F0-89D4-48AE-859F-C4285AE665F3}"/>
                                            </p:graphicEl>
                                          </p:spTgt>
                                        </p:tgtEl>
                                        <p:attrNameLst>
                                          <p:attrName>style.visibility</p:attrName>
                                        </p:attrNameLst>
                                      </p:cBhvr>
                                      <p:to>
                                        <p:strVal val="visible"/>
                                      </p:to>
                                    </p:set>
                                    <p:animEffect transition="in" filter="wipe(down)">
                                      <p:cBhvr>
                                        <p:cTn id="37" dur="500"/>
                                        <p:tgtEl>
                                          <p:spTgt spid="4">
                                            <p:graphicEl>
                                              <a:dgm id="{330A88F0-89D4-48AE-859F-C4285AE665F3}"/>
                                            </p:graphic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4">
                                            <p:graphicEl>
                                              <a:dgm id="{5C8E3CBF-AE70-445B-83CA-5C360ED9EEB2}"/>
                                            </p:graphicEl>
                                          </p:spTgt>
                                        </p:tgtEl>
                                        <p:attrNameLst>
                                          <p:attrName>style.visibility</p:attrName>
                                        </p:attrNameLst>
                                      </p:cBhvr>
                                      <p:to>
                                        <p:strVal val="visible"/>
                                      </p:to>
                                    </p:set>
                                    <p:animEffect transition="in" filter="wipe(down)">
                                      <p:cBhvr>
                                        <p:cTn id="40" dur="500"/>
                                        <p:tgtEl>
                                          <p:spTgt spid="4">
                                            <p:graphicEl>
                                              <a:dgm id="{5C8E3CBF-AE70-445B-83CA-5C360ED9EEB2}"/>
                                            </p:graphicEl>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4">
                                            <p:graphicEl>
                                              <a:dgm id="{EC0CA719-982F-47CF-8D22-68F99B0FB875}"/>
                                            </p:graphicEl>
                                          </p:spTgt>
                                        </p:tgtEl>
                                        <p:attrNameLst>
                                          <p:attrName>style.visibility</p:attrName>
                                        </p:attrNameLst>
                                      </p:cBhvr>
                                      <p:to>
                                        <p:strVal val="visible"/>
                                      </p:to>
                                    </p:set>
                                    <p:animEffect transition="in" filter="wipe(down)">
                                      <p:cBhvr>
                                        <p:cTn id="43" dur="500"/>
                                        <p:tgtEl>
                                          <p:spTgt spid="4">
                                            <p:graphicEl>
                                              <a:dgm id="{EC0CA719-982F-47CF-8D22-68F99B0FB87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143000" y="0"/>
            <a:ext cx="6858000" cy="262532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sz="1350"/>
          </a:p>
        </p:txBody>
      </p:sp>
      <p:sp>
        <p:nvSpPr>
          <p:cNvPr id="13" name="Curved Right Arrow 12"/>
          <p:cNvSpPr/>
          <p:nvPr/>
        </p:nvSpPr>
        <p:spPr>
          <a:xfrm>
            <a:off x="3707607" y="1977628"/>
            <a:ext cx="1188244" cy="1403747"/>
          </a:xfrm>
          <a:prstGeom prst="curved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sz="1350" b="1" dirty="0">
              <a:solidFill>
                <a:schemeClr val="tx1"/>
              </a:solidFill>
            </a:endParaRPr>
          </a:p>
          <a:p>
            <a:pPr algn="ctr">
              <a:defRPr/>
            </a:pPr>
            <a:endParaRPr lang="nl-NL" sz="1350" b="1" dirty="0">
              <a:solidFill>
                <a:schemeClr val="tx1"/>
              </a:solidFill>
            </a:endParaRPr>
          </a:p>
          <a:p>
            <a:pPr algn="ctr">
              <a:defRPr/>
            </a:pPr>
            <a:endParaRPr lang="nl-NL" sz="1350" b="1" dirty="0">
              <a:solidFill>
                <a:schemeClr val="tx1"/>
              </a:solidFill>
            </a:endParaRPr>
          </a:p>
          <a:p>
            <a:pPr algn="ctr">
              <a:defRPr/>
            </a:pPr>
            <a:r>
              <a:rPr lang="nl-NL" sz="1350" b="1" dirty="0" err="1">
                <a:solidFill>
                  <a:schemeClr val="tx1"/>
                </a:solidFill>
              </a:rPr>
              <a:t>referral</a:t>
            </a:r>
            <a:endParaRPr lang="nl-NL" sz="1350" b="1" dirty="0">
              <a:solidFill>
                <a:schemeClr val="tx1"/>
              </a:solidFill>
            </a:endParaRPr>
          </a:p>
        </p:txBody>
      </p:sp>
      <p:sp>
        <p:nvSpPr>
          <p:cNvPr id="14" name="Curved Right Arrow 13"/>
          <p:cNvSpPr/>
          <p:nvPr/>
        </p:nvSpPr>
        <p:spPr>
          <a:xfrm flipV="1">
            <a:off x="3762375" y="2139554"/>
            <a:ext cx="1188244" cy="864394"/>
          </a:xfrm>
          <a:prstGeom prst="curvedRightArrow">
            <a:avLst>
              <a:gd name="adj1" fmla="val 24999"/>
              <a:gd name="adj2" fmla="val 50727"/>
              <a:gd name="adj3" fmla="val 25000"/>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sz="1350">
              <a:solidFill>
                <a:schemeClr val="tx1"/>
              </a:solidFill>
            </a:endParaRPr>
          </a:p>
        </p:txBody>
      </p:sp>
      <p:graphicFrame>
        <p:nvGraphicFramePr>
          <p:cNvPr id="4" name="Diagram 3"/>
          <p:cNvGraphicFramePr/>
          <p:nvPr>
            <p:extLst/>
          </p:nvPr>
        </p:nvGraphicFramePr>
        <p:xfrm>
          <a:off x="1547664" y="789552"/>
          <a:ext cx="4878288" cy="37264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Connector 5"/>
          <p:cNvCxnSpPr/>
          <p:nvPr/>
        </p:nvCxnSpPr>
        <p:spPr>
          <a:xfrm>
            <a:off x="2951560" y="2625329"/>
            <a:ext cx="47529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Rectangular Callout 6"/>
          <p:cNvSpPr/>
          <p:nvPr/>
        </p:nvSpPr>
        <p:spPr>
          <a:xfrm>
            <a:off x="6624638" y="357188"/>
            <a:ext cx="1188244" cy="972741"/>
          </a:xfrm>
          <a:prstGeom prst="wedgeRectCallout">
            <a:avLst>
              <a:gd name="adj1" fmla="val -61937"/>
              <a:gd name="adj2" fmla="val 6463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nl-NL" sz="1350" dirty="0"/>
              <a:t>MH Gap, </a:t>
            </a:r>
            <a:r>
              <a:rPr lang="nl-NL" sz="1350" dirty="0" err="1"/>
              <a:t>Basic</a:t>
            </a:r>
            <a:r>
              <a:rPr lang="nl-NL" sz="1350" dirty="0"/>
              <a:t> </a:t>
            </a:r>
            <a:r>
              <a:rPr lang="nl-NL" sz="1350" dirty="0" err="1"/>
              <a:t>Psychiatry</a:t>
            </a:r>
            <a:endParaRPr lang="nl-NL" sz="1350" dirty="0"/>
          </a:p>
        </p:txBody>
      </p:sp>
      <p:sp>
        <p:nvSpPr>
          <p:cNvPr id="8" name="Rectangular Callout 7"/>
          <p:cNvSpPr/>
          <p:nvPr/>
        </p:nvSpPr>
        <p:spPr>
          <a:xfrm>
            <a:off x="6624638" y="1491854"/>
            <a:ext cx="1188244" cy="971550"/>
          </a:xfrm>
          <a:prstGeom prst="wedgeRectCallout">
            <a:avLst>
              <a:gd name="adj1" fmla="val -61937"/>
              <a:gd name="adj2" fmla="val 2722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nl-NL" sz="1350" dirty="0"/>
              <a:t>PHC </a:t>
            </a:r>
            <a:r>
              <a:rPr lang="nl-NL" sz="1350" dirty="0" err="1"/>
              <a:t>coverage</a:t>
            </a:r>
            <a:r>
              <a:rPr lang="nl-NL" sz="1350" dirty="0"/>
              <a:t>, </a:t>
            </a:r>
            <a:r>
              <a:rPr lang="nl-NL" sz="1350" dirty="0" err="1"/>
              <a:t>referral</a:t>
            </a:r>
            <a:r>
              <a:rPr lang="nl-NL" sz="1350" dirty="0"/>
              <a:t>, follow-up, </a:t>
            </a:r>
            <a:r>
              <a:rPr lang="nl-NL" sz="1350" dirty="0" err="1"/>
              <a:t>group</a:t>
            </a:r>
            <a:r>
              <a:rPr lang="nl-NL" sz="1350" dirty="0"/>
              <a:t> </a:t>
            </a:r>
            <a:r>
              <a:rPr lang="nl-NL" sz="1350" dirty="0" err="1"/>
              <a:t>therapy</a:t>
            </a:r>
            <a:endParaRPr lang="nl-NL" sz="1350" dirty="0"/>
          </a:p>
        </p:txBody>
      </p:sp>
      <p:sp>
        <p:nvSpPr>
          <p:cNvPr id="9" name="Rectangular Callout 8"/>
          <p:cNvSpPr/>
          <p:nvPr/>
        </p:nvSpPr>
        <p:spPr>
          <a:xfrm>
            <a:off x="6624638" y="2733675"/>
            <a:ext cx="1188244" cy="972741"/>
          </a:xfrm>
          <a:prstGeom prst="wedgeRectCallout">
            <a:avLst>
              <a:gd name="adj1" fmla="val -62812"/>
              <a:gd name="adj2" fmla="val -1339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nl-NL" sz="1350" dirty="0"/>
              <a:t>Group- and  </a:t>
            </a:r>
            <a:r>
              <a:rPr lang="nl-NL" sz="1350" dirty="0" err="1"/>
              <a:t>sociotherapy</a:t>
            </a:r>
            <a:r>
              <a:rPr lang="nl-NL" sz="1350" dirty="0"/>
              <a:t>, CTP, (</a:t>
            </a:r>
            <a:r>
              <a:rPr lang="nl-NL" sz="1350" dirty="0" err="1"/>
              <a:t>collective</a:t>
            </a:r>
            <a:r>
              <a:rPr lang="nl-NL" sz="1350" dirty="0"/>
              <a:t> trauma)</a:t>
            </a:r>
          </a:p>
        </p:txBody>
      </p:sp>
      <p:sp>
        <p:nvSpPr>
          <p:cNvPr id="10" name="Rectangular Callout 9"/>
          <p:cNvSpPr/>
          <p:nvPr/>
        </p:nvSpPr>
        <p:spPr>
          <a:xfrm>
            <a:off x="6624638" y="3868341"/>
            <a:ext cx="1188244" cy="971550"/>
          </a:xfrm>
          <a:prstGeom prst="wedgeRectCallout">
            <a:avLst>
              <a:gd name="adj1" fmla="val -64561"/>
              <a:gd name="adj2" fmla="val -6363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nl-NL" sz="1350" dirty="0" err="1"/>
              <a:t>Behaviour</a:t>
            </a:r>
            <a:r>
              <a:rPr lang="nl-NL" sz="1350" dirty="0"/>
              <a:t> </a:t>
            </a:r>
            <a:r>
              <a:rPr lang="nl-NL" sz="1350" dirty="0" err="1"/>
              <a:t>change</a:t>
            </a:r>
            <a:endParaRPr lang="nl-NL" sz="1350" dirty="0"/>
          </a:p>
        </p:txBody>
      </p:sp>
      <p:sp>
        <p:nvSpPr>
          <p:cNvPr id="13323" name="TextBox 10"/>
          <p:cNvSpPr txBox="1">
            <a:spLocks noChangeArrowheads="1"/>
          </p:cNvSpPr>
          <p:nvPr/>
        </p:nvSpPr>
        <p:spPr bwMode="auto">
          <a:xfrm>
            <a:off x="1709737" y="519113"/>
            <a:ext cx="230261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nl-NL" altLang="nl-NL" sz="1500" b="1">
                <a:solidFill>
                  <a:schemeClr val="bg1"/>
                </a:solidFill>
                <a:latin typeface="Calibri" pitchFamily="34" charset="0"/>
              </a:rPr>
              <a:t>Anchored in health system</a:t>
            </a:r>
          </a:p>
        </p:txBody>
      </p:sp>
      <p:sp>
        <p:nvSpPr>
          <p:cNvPr id="13324" name="Rectangle 11"/>
          <p:cNvSpPr>
            <a:spLocks noChangeArrowheads="1"/>
          </p:cNvSpPr>
          <p:nvPr/>
        </p:nvSpPr>
        <p:spPr bwMode="auto">
          <a:xfrm>
            <a:off x="1471299" y="4220879"/>
            <a:ext cx="4582152"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nl-NL" altLang="nl-NL" sz="1350" b="1" dirty="0" err="1">
                <a:latin typeface="Calibri" pitchFamily="34" charset="0"/>
              </a:rPr>
              <a:t>Anchored</a:t>
            </a:r>
            <a:r>
              <a:rPr lang="nl-NL" altLang="nl-NL" sz="1350" b="1" dirty="0">
                <a:latin typeface="Calibri" pitchFamily="34" charset="0"/>
              </a:rPr>
              <a:t> in </a:t>
            </a:r>
            <a:r>
              <a:rPr lang="nl-NL" altLang="nl-NL" sz="1350" b="1" dirty="0" err="1">
                <a:latin typeface="Calibri" pitchFamily="34" charset="0"/>
              </a:rPr>
              <a:t>economic</a:t>
            </a:r>
            <a:r>
              <a:rPr lang="nl-NL" altLang="nl-NL" sz="1350" b="1" dirty="0">
                <a:latin typeface="Calibri" pitchFamily="34" charset="0"/>
              </a:rPr>
              <a:t>, </a:t>
            </a:r>
            <a:r>
              <a:rPr lang="nl-NL" altLang="nl-NL" sz="1350" b="1" dirty="0" err="1">
                <a:latin typeface="Calibri" pitchFamily="34" charset="0"/>
              </a:rPr>
              <a:t>social</a:t>
            </a:r>
            <a:r>
              <a:rPr lang="nl-NL" altLang="nl-NL" sz="1350" b="1" dirty="0">
                <a:latin typeface="Calibri" pitchFamily="34" charset="0"/>
              </a:rPr>
              <a:t>, </a:t>
            </a:r>
            <a:r>
              <a:rPr lang="nl-NL" altLang="nl-NL" sz="1350" b="1" dirty="0" err="1">
                <a:latin typeface="Calibri" pitchFamily="34" charset="0"/>
              </a:rPr>
              <a:t>educational</a:t>
            </a:r>
            <a:r>
              <a:rPr lang="nl-NL" altLang="nl-NL" sz="1350" b="1" dirty="0">
                <a:latin typeface="Calibri" pitchFamily="34" charset="0"/>
              </a:rPr>
              <a:t>, </a:t>
            </a:r>
            <a:r>
              <a:rPr lang="nl-NL" altLang="nl-NL" sz="1350" b="1" dirty="0" err="1">
                <a:latin typeface="Calibri" pitchFamily="34" charset="0"/>
              </a:rPr>
              <a:t>communal</a:t>
            </a:r>
            <a:r>
              <a:rPr lang="nl-NL" altLang="nl-NL" sz="1350" b="1" dirty="0">
                <a:latin typeface="Calibri" pitchFamily="34" charset="0"/>
              </a:rPr>
              <a:t> system</a:t>
            </a:r>
          </a:p>
        </p:txBody>
      </p:sp>
      <p:sp>
        <p:nvSpPr>
          <p:cNvPr id="13325" name="TextBox 14"/>
          <p:cNvSpPr txBox="1">
            <a:spLocks noChangeArrowheads="1"/>
          </p:cNvSpPr>
          <p:nvPr/>
        </p:nvSpPr>
        <p:spPr bwMode="auto">
          <a:xfrm>
            <a:off x="5868591" y="0"/>
            <a:ext cx="2005421"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nl-NL" altLang="nl-NL" sz="1350">
                <a:solidFill>
                  <a:schemeClr val="bg1"/>
                </a:solidFill>
                <a:latin typeface="Calibri" pitchFamily="34" charset="0"/>
              </a:rPr>
              <a:t>Examples of interventions</a:t>
            </a:r>
          </a:p>
        </p:txBody>
      </p:sp>
      <p:sp>
        <p:nvSpPr>
          <p:cNvPr id="13326" name="TextBox 14"/>
          <p:cNvSpPr txBox="1">
            <a:spLocks noChangeArrowheads="1"/>
          </p:cNvSpPr>
          <p:nvPr/>
        </p:nvSpPr>
        <p:spPr bwMode="auto">
          <a:xfrm>
            <a:off x="5219701" y="735806"/>
            <a:ext cx="1086451"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nl-NL" altLang="nl-NL" sz="1350">
                <a:solidFill>
                  <a:schemeClr val="bg1"/>
                </a:solidFill>
                <a:latin typeface="Calibri" pitchFamily="34" charset="0"/>
              </a:rPr>
              <a:t>Area of work</a:t>
            </a:r>
          </a:p>
        </p:txBody>
      </p:sp>
    </p:spTree>
    <p:extLst>
      <p:ext uri="{BB962C8B-B14F-4D97-AF65-F5344CB8AC3E}">
        <p14:creationId xmlns:p14="http://schemas.microsoft.com/office/powerpoint/2010/main" val="1215037794"/>
      </p:ext>
    </p:extLst>
  </p:cSld>
  <p:clrMapOvr>
    <a:masterClrMapping/>
  </p:clrMapOvr>
  <p:transition advTm="20249"/>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p:cNvSpPr>
          <p:nvPr>
            <p:ph type="body" idx="4294967295"/>
          </p:nvPr>
        </p:nvSpPr>
        <p:spPr>
          <a:xfrm>
            <a:off x="2286302" y="1859601"/>
            <a:ext cx="6829051" cy="2699836"/>
          </a:xfrm>
        </p:spPr>
        <p:txBody>
          <a:bodyPr/>
          <a:lstStyle/>
          <a:p>
            <a:pPr marL="457200" indent="-457200">
              <a:spcBef>
                <a:spcPct val="0"/>
              </a:spcBef>
              <a:buNone/>
            </a:pPr>
            <a:endParaRPr lang="en-US" altLang="nl-NL" sz="1100" b="1">
              <a:latin typeface="Verdana" pitchFamily="34" charset="0"/>
              <a:cs typeface="Arial" pitchFamily="34" charset="0"/>
            </a:endParaRPr>
          </a:p>
          <a:p>
            <a:pPr marL="457200" indent="-457200">
              <a:spcBef>
                <a:spcPct val="0"/>
              </a:spcBef>
              <a:buNone/>
            </a:pPr>
            <a:endParaRPr lang="en-GB" altLang="nl-NL" sz="2000" b="1">
              <a:latin typeface="Verdana" pitchFamily="34" charset="0"/>
            </a:endParaRPr>
          </a:p>
          <a:p>
            <a:pPr marL="457200" indent="-457200"/>
            <a:endParaRPr lang="en-US" altLang="nl-NL" sz="1600" b="1">
              <a:latin typeface="Verdana" pitchFamily="34" charset="0"/>
            </a:endParaRPr>
          </a:p>
        </p:txBody>
      </p:sp>
      <p:sp>
        <p:nvSpPr>
          <p:cNvPr id="19461" name="Rectangle 5"/>
          <p:cNvSpPr>
            <a:spLocks noChangeArrowheads="1"/>
          </p:cNvSpPr>
          <p:nvPr/>
        </p:nvSpPr>
        <p:spPr bwMode="auto">
          <a:xfrm>
            <a:off x="1429638" y="77857"/>
            <a:ext cx="6057071" cy="582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endParaRPr lang="en-US" altLang="nl-NL" sz="1600" b="1">
              <a:solidFill>
                <a:schemeClr val="tx2"/>
              </a:solidFill>
              <a:latin typeface="Tahoma" pitchFamily="34" charset="0"/>
            </a:endParaRPr>
          </a:p>
        </p:txBody>
      </p:sp>
      <p:sp>
        <p:nvSpPr>
          <p:cNvPr id="28" name="Oval 27"/>
          <p:cNvSpPr>
            <a:spLocks noChangeArrowheads="1"/>
          </p:cNvSpPr>
          <p:nvPr/>
        </p:nvSpPr>
        <p:spPr bwMode="auto">
          <a:xfrm>
            <a:off x="1023840" y="839547"/>
            <a:ext cx="6710285" cy="582233"/>
          </a:xfrm>
          <a:prstGeom prst="ellipse">
            <a:avLst/>
          </a:prstGeom>
          <a:solidFill>
            <a:schemeClr val="accent3">
              <a:lumMod val="60000"/>
              <a:lumOff val="40000"/>
              <a:alpha val="50000"/>
            </a:schemeClr>
          </a:solidFill>
          <a:ln w="25400" algn="ctr">
            <a:solidFill>
              <a:srgbClr val="385D8A"/>
            </a:solidFill>
            <a:round/>
            <a:headEnd/>
            <a:tailEnd/>
          </a:ln>
        </p:spPr>
        <p:txBody>
          <a:bodyPr anchor="ctr"/>
          <a:lstStyle/>
          <a:p>
            <a:pPr algn="ctr">
              <a:defRPr/>
            </a:pPr>
            <a:r>
              <a:rPr lang="en-US" sz="1200" b="1" dirty="0"/>
              <a:t>Integrated in health system (salaries, staff, drugs, </a:t>
            </a:r>
            <a:r>
              <a:rPr lang="en-US" sz="1200" b="1" dirty="0" err="1"/>
              <a:t>etc</a:t>
            </a:r>
            <a:r>
              <a:rPr lang="en-US" sz="1200" b="1" dirty="0"/>
              <a:t>)</a:t>
            </a:r>
            <a:endParaRPr lang="nl-NL" sz="1200" b="1" dirty="0"/>
          </a:p>
        </p:txBody>
      </p:sp>
      <p:cxnSp>
        <p:nvCxnSpPr>
          <p:cNvPr id="5" name="Straight Arrow Connector 4"/>
          <p:cNvCxnSpPr>
            <a:cxnSpLocks/>
            <a:stCxn id="19472" idx="3"/>
          </p:cNvCxnSpPr>
          <p:nvPr/>
        </p:nvCxnSpPr>
        <p:spPr>
          <a:xfrm>
            <a:off x="2004344" y="2462567"/>
            <a:ext cx="5907329" cy="43712"/>
          </a:xfrm>
          <a:prstGeom prst="straightConnector1">
            <a:avLst/>
          </a:prstGeom>
          <a:ln>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465" name="Straight Arrow Connector 7"/>
          <p:cNvCxnSpPr>
            <a:cxnSpLocks noChangeShapeType="1"/>
            <a:stCxn id="28" idx="4"/>
            <a:endCxn id="18" idx="0"/>
          </p:cNvCxnSpPr>
          <p:nvPr/>
        </p:nvCxnSpPr>
        <p:spPr bwMode="auto">
          <a:xfrm>
            <a:off x="4378983" y="1421780"/>
            <a:ext cx="0" cy="2950170"/>
          </a:xfrm>
          <a:prstGeom prst="straightConnector1">
            <a:avLst/>
          </a:prstGeom>
          <a:noFill/>
          <a:ln w="9525" algn="ctr">
            <a:solidFill>
              <a:srgbClr val="632523"/>
            </a:solidFill>
            <a:round/>
            <a:headEnd type="arrow" w="med" len="med"/>
            <a:tailEnd type="arrow" w="med" len="med"/>
          </a:ln>
          <a:extLst>
            <a:ext uri="{909E8E84-426E-40DD-AFC4-6F175D3DCCD1}">
              <a14:hiddenFill xmlns:a14="http://schemas.microsoft.com/office/drawing/2010/main">
                <a:noFill/>
              </a14:hiddenFill>
            </a:ext>
          </a:extLst>
        </p:spPr>
      </p:cxnSp>
      <p:sp>
        <p:nvSpPr>
          <p:cNvPr id="15" name="TextBox 14"/>
          <p:cNvSpPr txBox="1"/>
          <p:nvPr/>
        </p:nvSpPr>
        <p:spPr>
          <a:xfrm rot="16200000">
            <a:off x="3778415" y="1634909"/>
            <a:ext cx="776310" cy="276999"/>
          </a:xfrm>
          <a:prstGeom prst="rect">
            <a:avLst/>
          </a:prstGeom>
          <a:noFill/>
        </p:spPr>
        <p:txBody>
          <a:bodyPr wrap="square">
            <a:spAutoFit/>
          </a:bodyPr>
          <a:lstStyle/>
          <a:p>
            <a:pPr>
              <a:defRPr/>
            </a:pPr>
            <a:r>
              <a:rPr lang="en-US" sz="1200" b="1" dirty="0">
                <a:solidFill>
                  <a:schemeClr val="accent2">
                    <a:lumMod val="50000"/>
                  </a:schemeClr>
                </a:solidFill>
              </a:rPr>
              <a:t>SETTING</a:t>
            </a:r>
            <a:endParaRPr lang="nl-NL" sz="1200" b="1" dirty="0">
              <a:solidFill>
                <a:schemeClr val="accent2">
                  <a:lumMod val="50000"/>
                </a:schemeClr>
              </a:solidFill>
            </a:endParaRPr>
          </a:p>
        </p:txBody>
      </p:sp>
      <p:sp>
        <p:nvSpPr>
          <p:cNvPr id="19467" name="TextBox 15"/>
          <p:cNvSpPr txBox="1">
            <a:spLocks noChangeArrowheads="1"/>
          </p:cNvSpPr>
          <p:nvPr/>
        </p:nvSpPr>
        <p:spPr bwMode="auto">
          <a:xfrm>
            <a:off x="4584547" y="1557980"/>
            <a:ext cx="11876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nl-NL" sz="1200" b="1">
                <a:solidFill>
                  <a:srgbClr val="002060"/>
                </a:solidFill>
                <a:latin typeface="Calibri" pitchFamily="34" charset="0"/>
              </a:rPr>
              <a:t>FOCUS</a:t>
            </a:r>
            <a:endParaRPr lang="nl-NL" altLang="nl-NL" sz="1200" b="1">
              <a:solidFill>
                <a:srgbClr val="002060"/>
              </a:solidFill>
              <a:latin typeface="Calibri" pitchFamily="34" charset="0"/>
            </a:endParaRPr>
          </a:p>
        </p:txBody>
      </p:sp>
      <p:sp>
        <p:nvSpPr>
          <p:cNvPr id="17" name="TextBox 16"/>
          <p:cNvSpPr txBox="1"/>
          <p:nvPr/>
        </p:nvSpPr>
        <p:spPr>
          <a:xfrm>
            <a:off x="2939104" y="448160"/>
            <a:ext cx="3367514" cy="307777"/>
          </a:xfrm>
          <a:prstGeom prst="rect">
            <a:avLst/>
          </a:prstGeom>
          <a:noFill/>
        </p:spPr>
        <p:txBody>
          <a:bodyPr wrap="square">
            <a:spAutoFit/>
          </a:bodyPr>
          <a:lstStyle/>
          <a:p>
            <a:pPr>
              <a:defRPr/>
            </a:pPr>
            <a:r>
              <a:rPr lang="en-US" sz="1400" b="1" dirty="0">
                <a:solidFill>
                  <a:srgbClr val="00B0F0"/>
                </a:solidFill>
              </a:rPr>
              <a:t>Integrated in the formal health sector</a:t>
            </a:r>
            <a:endParaRPr lang="nl-NL" sz="1400" b="1" dirty="0">
              <a:solidFill>
                <a:srgbClr val="00B0F0"/>
              </a:solidFill>
            </a:endParaRPr>
          </a:p>
        </p:txBody>
      </p:sp>
      <p:sp>
        <p:nvSpPr>
          <p:cNvPr id="18" name="Rectangle 17"/>
          <p:cNvSpPr/>
          <p:nvPr/>
        </p:nvSpPr>
        <p:spPr>
          <a:xfrm>
            <a:off x="3003894" y="4371950"/>
            <a:ext cx="2750177" cy="276999"/>
          </a:xfrm>
          <a:prstGeom prst="rect">
            <a:avLst/>
          </a:prstGeom>
        </p:spPr>
        <p:txBody>
          <a:bodyPr wrap="square">
            <a:spAutoFit/>
          </a:bodyPr>
          <a:lstStyle/>
          <a:p>
            <a:pPr>
              <a:defRPr/>
            </a:pPr>
            <a:r>
              <a:rPr lang="en-US" sz="1200" b="1" dirty="0">
                <a:solidFill>
                  <a:srgbClr val="00B0F0"/>
                </a:solidFill>
              </a:rPr>
              <a:t>Implemented in the community</a:t>
            </a:r>
            <a:endParaRPr lang="nl-NL" sz="1200" b="1" dirty="0">
              <a:solidFill>
                <a:srgbClr val="00B0F0"/>
              </a:solidFill>
            </a:endParaRPr>
          </a:p>
        </p:txBody>
      </p:sp>
      <p:sp>
        <p:nvSpPr>
          <p:cNvPr id="19470" name="TextBox 18"/>
          <p:cNvSpPr txBox="1">
            <a:spLocks noChangeArrowheads="1"/>
          </p:cNvSpPr>
          <p:nvPr/>
        </p:nvSpPr>
        <p:spPr bwMode="auto">
          <a:xfrm>
            <a:off x="8101243" y="2358849"/>
            <a:ext cx="950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nl-NL" sz="1200" b="1" dirty="0">
                <a:solidFill>
                  <a:srgbClr val="00B0F0"/>
                </a:solidFill>
                <a:latin typeface="Calibri" pitchFamily="34" charset="0"/>
              </a:rPr>
              <a:t>Everybody</a:t>
            </a:r>
            <a:endParaRPr lang="nl-NL" altLang="nl-NL" sz="1200" b="1" dirty="0">
              <a:solidFill>
                <a:srgbClr val="00B0F0"/>
              </a:solidFill>
              <a:latin typeface="Calibri" pitchFamily="34" charset="0"/>
            </a:endParaRPr>
          </a:p>
        </p:txBody>
      </p:sp>
      <p:sp>
        <p:nvSpPr>
          <p:cNvPr id="19471" name="TextBox 19"/>
          <p:cNvSpPr txBox="1">
            <a:spLocks noChangeArrowheads="1"/>
          </p:cNvSpPr>
          <p:nvPr/>
        </p:nvSpPr>
        <p:spPr bwMode="auto">
          <a:xfrm>
            <a:off x="4059033" y="2195422"/>
            <a:ext cx="148457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nl-NL" sz="1200" b="1">
                <a:solidFill>
                  <a:srgbClr val="002060"/>
                </a:solidFill>
                <a:latin typeface="Calibri" pitchFamily="34" charset="0"/>
              </a:rPr>
              <a:t>People with distress</a:t>
            </a:r>
            <a:endParaRPr lang="nl-NL" altLang="nl-NL" sz="1200" b="1">
              <a:solidFill>
                <a:srgbClr val="002060"/>
              </a:solidFill>
              <a:latin typeface="Calibri" pitchFamily="34" charset="0"/>
            </a:endParaRPr>
          </a:p>
        </p:txBody>
      </p:sp>
      <p:sp>
        <p:nvSpPr>
          <p:cNvPr id="19472" name="TextBox 20"/>
          <p:cNvSpPr txBox="1">
            <a:spLocks noChangeArrowheads="1"/>
          </p:cNvSpPr>
          <p:nvPr/>
        </p:nvSpPr>
        <p:spPr bwMode="auto">
          <a:xfrm>
            <a:off x="312236" y="2324067"/>
            <a:ext cx="16921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nl-NL" sz="1200" b="1" dirty="0">
                <a:solidFill>
                  <a:srgbClr val="00B0F0"/>
                </a:solidFill>
                <a:latin typeface="Calibri" pitchFamily="34" charset="0"/>
              </a:rPr>
              <a:t>People with disorders</a:t>
            </a:r>
            <a:endParaRPr lang="nl-NL" altLang="nl-NL" sz="1200" b="1" dirty="0">
              <a:solidFill>
                <a:srgbClr val="00B0F0"/>
              </a:solidFill>
              <a:latin typeface="Calibri" pitchFamily="34" charset="0"/>
            </a:endParaRPr>
          </a:p>
        </p:txBody>
      </p:sp>
      <p:sp>
        <p:nvSpPr>
          <p:cNvPr id="11" name="Oval 10"/>
          <p:cNvSpPr>
            <a:spLocks noChangeArrowheads="1"/>
          </p:cNvSpPr>
          <p:nvPr/>
        </p:nvSpPr>
        <p:spPr bwMode="auto">
          <a:xfrm>
            <a:off x="1761600" y="1385130"/>
            <a:ext cx="1187661" cy="582233"/>
          </a:xfrm>
          <a:prstGeom prst="ellipse">
            <a:avLst/>
          </a:prstGeom>
          <a:solidFill>
            <a:schemeClr val="accent5">
              <a:lumMod val="40000"/>
              <a:lumOff val="60000"/>
            </a:schemeClr>
          </a:solidFill>
          <a:ln w="25400" algn="ctr">
            <a:solidFill>
              <a:srgbClr val="385D8A"/>
            </a:solidFill>
            <a:round/>
            <a:headEnd/>
            <a:tailEnd/>
          </a:ln>
        </p:spPr>
        <p:txBody>
          <a:bodyPr anchor="ctr"/>
          <a:lstStyle/>
          <a:p>
            <a:pPr algn="ctr">
              <a:defRPr/>
            </a:pPr>
            <a:r>
              <a:rPr lang="en-US" sz="1100" b="1" dirty="0"/>
              <a:t>MH in primary care</a:t>
            </a:r>
            <a:endParaRPr lang="nl-NL" sz="1100" b="1" dirty="0"/>
          </a:p>
        </p:txBody>
      </p:sp>
      <p:sp>
        <p:nvSpPr>
          <p:cNvPr id="13" name="Oval 12"/>
          <p:cNvSpPr>
            <a:spLocks noChangeArrowheads="1"/>
          </p:cNvSpPr>
          <p:nvPr/>
        </p:nvSpPr>
        <p:spPr bwMode="auto">
          <a:xfrm>
            <a:off x="3515961" y="2932698"/>
            <a:ext cx="1187661" cy="582233"/>
          </a:xfrm>
          <a:prstGeom prst="ellipse">
            <a:avLst/>
          </a:prstGeom>
          <a:solidFill>
            <a:schemeClr val="accent2">
              <a:lumMod val="60000"/>
              <a:lumOff val="40000"/>
              <a:alpha val="50000"/>
            </a:schemeClr>
          </a:solidFill>
          <a:ln w="25400" algn="ctr">
            <a:solidFill>
              <a:srgbClr val="385D8A"/>
            </a:solidFill>
            <a:round/>
            <a:headEnd/>
            <a:tailEnd/>
          </a:ln>
        </p:spPr>
        <p:txBody>
          <a:bodyPr anchor="ctr"/>
          <a:lstStyle/>
          <a:p>
            <a:pPr algn="ctr">
              <a:defRPr/>
            </a:pPr>
            <a:r>
              <a:rPr lang="en-US" sz="1100" b="1" dirty="0"/>
              <a:t>Socio therapy </a:t>
            </a:r>
            <a:endParaRPr lang="nl-NL" sz="1100" b="1" dirty="0"/>
          </a:p>
        </p:txBody>
      </p:sp>
      <p:sp>
        <p:nvSpPr>
          <p:cNvPr id="14" name="Oval 13"/>
          <p:cNvSpPr>
            <a:spLocks noChangeArrowheads="1"/>
          </p:cNvSpPr>
          <p:nvPr/>
        </p:nvSpPr>
        <p:spPr bwMode="auto">
          <a:xfrm>
            <a:off x="416588" y="1232142"/>
            <a:ext cx="1425193" cy="582233"/>
          </a:xfrm>
          <a:prstGeom prst="ellipse">
            <a:avLst/>
          </a:prstGeom>
          <a:solidFill>
            <a:schemeClr val="accent5">
              <a:lumMod val="40000"/>
              <a:lumOff val="60000"/>
            </a:schemeClr>
          </a:solidFill>
          <a:ln w="25400" algn="ctr">
            <a:solidFill>
              <a:srgbClr val="385D8A"/>
            </a:solidFill>
            <a:round/>
            <a:headEnd/>
            <a:tailEnd/>
          </a:ln>
        </p:spPr>
        <p:txBody>
          <a:bodyPr anchor="ctr"/>
          <a:lstStyle/>
          <a:p>
            <a:pPr algn="ctr">
              <a:defRPr/>
            </a:pPr>
            <a:r>
              <a:rPr lang="en-US" sz="1100" b="1" dirty="0"/>
              <a:t>Epilepsy/</a:t>
            </a:r>
          </a:p>
          <a:p>
            <a:pPr algn="ctr">
              <a:defRPr/>
            </a:pPr>
            <a:r>
              <a:rPr lang="en-US" sz="1100" b="1" dirty="0"/>
              <a:t>psychosis medication</a:t>
            </a:r>
            <a:endParaRPr lang="nl-NL" sz="1100" b="1" dirty="0"/>
          </a:p>
        </p:txBody>
      </p:sp>
      <p:sp>
        <p:nvSpPr>
          <p:cNvPr id="22" name="Oval 21"/>
          <p:cNvSpPr>
            <a:spLocks noChangeArrowheads="1"/>
          </p:cNvSpPr>
          <p:nvPr/>
        </p:nvSpPr>
        <p:spPr bwMode="auto">
          <a:xfrm>
            <a:off x="6607434" y="3598530"/>
            <a:ext cx="1187661" cy="776310"/>
          </a:xfrm>
          <a:prstGeom prst="ellipse">
            <a:avLst/>
          </a:prstGeom>
          <a:solidFill>
            <a:schemeClr val="accent2">
              <a:lumMod val="60000"/>
              <a:lumOff val="40000"/>
              <a:alpha val="50000"/>
            </a:schemeClr>
          </a:solidFill>
          <a:ln w="25400" algn="ctr">
            <a:solidFill>
              <a:srgbClr val="385D8A"/>
            </a:solidFill>
            <a:round/>
            <a:headEnd/>
            <a:tailEnd/>
          </a:ln>
        </p:spPr>
        <p:txBody>
          <a:bodyPr anchor="ctr"/>
          <a:lstStyle/>
          <a:p>
            <a:pPr algn="ctr">
              <a:defRPr/>
            </a:pPr>
            <a:r>
              <a:rPr lang="en-US" sz="1100" b="1" dirty="0" err="1"/>
              <a:t>Awarenes</a:t>
            </a:r>
            <a:endParaRPr lang="en-US" sz="1100" b="1" dirty="0"/>
          </a:p>
          <a:p>
            <a:pPr algn="ctr">
              <a:defRPr/>
            </a:pPr>
            <a:r>
              <a:rPr lang="en-US" sz="1100" b="1" dirty="0"/>
              <a:t>raising/ Psycho-education </a:t>
            </a:r>
            <a:endParaRPr lang="nl-NL" sz="1100" b="1" dirty="0"/>
          </a:p>
        </p:txBody>
      </p:sp>
      <p:sp>
        <p:nvSpPr>
          <p:cNvPr id="25" name="Oval 24"/>
          <p:cNvSpPr>
            <a:spLocks noChangeArrowheads="1"/>
          </p:cNvSpPr>
          <p:nvPr/>
        </p:nvSpPr>
        <p:spPr bwMode="auto">
          <a:xfrm>
            <a:off x="997786" y="3558915"/>
            <a:ext cx="1867535" cy="719160"/>
          </a:xfrm>
          <a:prstGeom prst="ellipse">
            <a:avLst/>
          </a:prstGeom>
          <a:solidFill>
            <a:srgbClr val="92D050">
              <a:alpha val="50000"/>
            </a:srgbClr>
          </a:solidFill>
          <a:ln w="25400" algn="ctr">
            <a:solidFill>
              <a:srgbClr val="385D8A"/>
            </a:solidFill>
            <a:round/>
            <a:headEnd/>
            <a:tailEnd/>
          </a:ln>
        </p:spPr>
        <p:txBody>
          <a:bodyPr anchor="ctr"/>
          <a:lstStyle/>
          <a:p>
            <a:pPr algn="ctr">
              <a:defRPr/>
            </a:pPr>
            <a:r>
              <a:rPr lang="en-US" sz="1100" b="1" dirty="0"/>
              <a:t>Rehabilitation after schizophrenia/</a:t>
            </a:r>
          </a:p>
          <a:p>
            <a:pPr algn="ctr">
              <a:defRPr/>
            </a:pPr>
            <a:r>
              <a:rPr lang="en-US" sz="1100" b="1" dirty="0"/>
              <a:t>psychosis</a:t>
            </a:r>
            <a:endParaRPr lang="nl-NL" sz="1100" b="1" dirty="0"/>
          </a:p>
        </p:txBody>
      </p:sp>
      <p:sp>
        <p:nvSpPr>
          <p:cNvPr id="26" name="Oval 25"/>
          <p:cNvSpPr>
            <a:spLocks noChangeArrowheads="1"/>
          </p:cNvSpPr>
          <p:nvPr/>
        </p:nvSpPr>
        <p:spPr bwMode="auto">
          <a:xfrm>
            <a:off x="6536602" y="1173920"/>
            <a:ext cx="1603343" cy="698679"/>
          </a:xfrm>
          <a:prstGeom prst="ellipse">
            <a:avLst/>
          </a:prstGeom>
          <a:solidFill>
            <a:schemeClr val="accent5">
              <a:lumMod val="40000"/>
              <a:lumOff val="60000"/>
            </a:schemeClr>
          </a:solidFill>
          <a:ln w="25400" algn="ctr">
            <a:solidFill>
              <a:srgbClr val="385D8A"/>
            </a:solidFill>
            <a:round/>
            <a:headEnd/>
            <a:tailEnd/>
          </a:ln>
        </p:spPr>
        <p:txBody>
          <a:bodyPr anchor="ctr"/>
          <a:lstStyle/>
          <a:p>
            <a:pPr algn="ctr">
              <a:defRPr/>
            </a:pPr>
            <a:r>
              <a:rPr lang="en-US" sz="1100" b="1" dirty="0"/>
              <a:t>Psycho-education for  caretakers</a:t>
            </a:r>
            <a:endParaRPr lang="nl-NL" sz="1100" b="1" dirty="0"/>
          </a:p>
        </p:txBody>
      </p:sp>
      <p:sp>
        <p:nvSpPr>
          <p:cNvPr id="30" name="Oval 29"/>
          <p:cNvSpPr/>
          <p:nvPr/>
        </p:nvSpPr>
        <p:spPr>
          <a:xfrm>
            <a:off x="3203848" y="2595265"/>
            <a:ext cx="4680521" cy="21367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sz="1200" b="1"/>
          </a:p>
        </p:txBody>
      </p:sp>
      <p:sp>
        <p:nvSpPr>
          <p:cNvPr id="29" name="Oval 28"/>
          <p:cNvSpPr>
            <a:spLocks noChangeArrowheads="1"/>
          </p:cNvSpPr>
          <p:nvPr/>
        </p:nvSpPr>
        <p:spPr bwMode="auto">
          <a:xfrm>
            <a:off x="4658961" y="2932698"/>
            <a:ext cx="1187661" cy="582233"/>
          </a:xfrm>
          <a:prstGeom prst="ellipse">
            <a:avLst/>
          </a:prstGeom>
          <a:solidFill>
            <a:schemeClr val="accent2">
              <a:lumMod val="60000"/>
              <a:lumOff val="40000"/>
              <a:alpha val="50000"/>
            </a:schemeClr>
          </a:solidFill>
          <a:ln w="25400" algn="ctr">
            <a:solidFill>
              <a:srgbClr val="385D8A"/>
            </a:solidFill>
            <a:round/>
            <a:headEnd/>
            <a:tailEnd/>
          </a:ln>
        </p:spPr>
        <p:txBody>
          <a:bodyPr anchor="ctr"/>
          <a:lstStyle/>
          <a:p>
            <a:pPr algn="ctr">
              <a:defRPr/>
            </a:pPr>
            <a:r>
              <a:rPr lang="en-US" sz="1100" b="1" dirty="0"/>
              <a:t>Support groups</a:t>
            </a:r>
            <a:endParaRPr lang="nl-NL" sz="1100" b="1" dirty="0"/>
          </a:p>
        </p:txBody>
      </p:sp>
      <p:sp>
        <p:nvSpPr>
          <p:cNvPr id="31" name="Oval 30"/>
          <p:cNvSpPr>
            <a:spLocks noChangeArrowheads="1"/>
          </p:cNvSpPr>
          <p:nvPr/>
        </p:nvSpPr>
        <p:spPr bwMode="auto">
          <a:xfrm>
            <a:off x="2295322" y="2196094"/>
            <a:ext cx="1610484" cy="582233"/>
          </a:xfrm>
          <a:prstGeom prst="ellipse">
            <a:avLst/>
          </a:prstGeom>
          <a:solidFill>
            <a:schemeClr val="accent5">
              <a:lumMod val="40000"/>
              <a:lumOff val="60000"/>
            </a:schemeClr>
          </a:solidFill>
          <a:ln w="25400" algn="ctr">
            <a:solidFill>
              <a:srgbClr val="385D8A"/>
            </a:solidFill>
            <a:round/>
            <a:headEnd/>
            <a:tailEnd/>
          </a:ln>
        </p:spPr>
        <p:txBody>
          <a:bodyPr anchor="ctr"/>
          <a:lstStyle/>
          <a:p>
            <a:pPr algn="ctr">
              <a:defRPr/>
            </a:pPr>
            <a:r>
              <a:rPr lang="en-US" sz="1100" b="1" dirty="0"/>
              <a:t>Individual counselling </a:t>
            </a:r>
            <a:endParaRPr lang="nl-NL" sz="1100" b="1" dirty="0"/>
          </a:p>
        </p:txBody>
      </p:sp>
      <p:sp>
        <p:nvSpPr>
          <p:cNvPr id="32" name="Oval 31"/>
          <p:cNvSpPr>
            <a:spLocks noChangeArrowheads="1"/>
          </p:cNvSpPr>
          <p:nvPr/>
        </p:nvSpPr>
        <p:spPr bwMode="auto">
          <a:xfrm>
            <a:off x="4344782" y="3621157"/>
            <a:ext cx="1754033" cy="582233"/>
          </a:xfrm>
          <a:prstGeom prst="ellipse">
            <a:avLst/>
          </a:prstGeom>
          <a:solidFill>
            <a:schemeClr val="accent2">
              <a:lumMod val="60000"/>
              <a:lumOff val="40000"/>
              <a:alpha val="50000"/>
            </a:schemeClr>
          </a:solidFill>
          <a:ln w="25400" algn="ctr">
            <a:solidFill>
              <a:srgbClr val="385D8A"/>
            </a:solidFill>
            <a:round/>
            <a:headEnd/>
            <a:tailEnd/>
          </a:ln>
        </p:spPr>
        <p:txBody>
          <a:bodyPr anchor="ctr"/>
          <a:lstStyle/>
          <a:p>
            <a:pPr algn="ctr">
              <a:defRPr/>
            </a:pPr>
            <a:r>
              <a:rPr lang="en-US" sz="1000" b="1" dirty="0"/>
              <a:t>Collaboration with/referral to NGOs and other resources</a:t>
            </a:r>
            <a:endParaRPr lang="nl-NL" sz="1200" b="1" dirty="0">
              <a:solidFill>
                <a:schemeClr val="lt1"/>
              </a:solidFill>
            </a:endParaRPr>
          </a:p>
        </p:txBody>
      </p:sp>
      <p:sp>
        <p:nvSpPr>
          <p:cNvPr id="33" name="Oval 32"/>
          <p:cNvSpPr>
            <a:spLocks noChangeArrowheads="1"/>
          </p:cNvSpPr>
          <p:nvPr/>
        </p:nvSpPr>
        <p:spPr bwMode="auto">
          <a:xfrm>
            <a:off x="5470372" y="4078357"/>
            <a:ext cx="1187661" cy="582233"/>
          </a:xfrm>
          <a:prstGeom prst="ellipse">
            <a:avLst/>
          </a:prstGeom>
          <a:solidFill>
            <a:schemeClr val="accent2">
              <a:lumMod val="60000"/>
              <a:lumOff val="40000"/>
              <a:alpha val="50000"/>
            </a:schemeClr>
          </a:solidFill>
          <a:ln w="25400" algn="ctr">
            <a:solidFill>
              <a:srgbClr val="385D8A"/>
            </a:solidFill>
            <a:round/>
            <a:headEnd/>
            <a:tailEnd/>
          </a:ln>
        </p:spPr>
        <p:txBody>
          <a:bodyPr anchor="ctr"/>
          <a:lstStyle/>
          <a:p>
            <a:pPr algn="ctr">
              <a:defRPr/>
            </a:pPr>
            <a:r>
              <a:rPr lang="en-US" sz="1100" b="1" dirty="0"/>
              <a:t>Advocacy </a:t>
            </a:r>
            <a:endParaRPr lang="nl-NL" sz="1100" b="1" dirty="0"/>
          </a:p>
        </p:txBody>
      </p:sp>
      <p:sp>
        <p:nvSpPr>
          <p:cNvPr id="35" name="Oval 34"/>
          <p:cNvSpPr>
            <a:spLocks noChangeArrowheads="1"/>
          </p:cNvSpPr>
          <p:nvPr/>
        </p:nvSpPr>
        <p:spPr bwMode="auto">
          <a:xfrm>
            <a:off x="5727547" y="2724400"/>
            <a:ext cx="1187661" cy="582233"/>
          </a:xfrm>
          <a:prstGeom prst="ellipse">
            <a:avLst/>
          </a:prstGeom>
          <a:solidFill>
            <a:schemeClr val="accent2">
              <a:lumMod val="60000"/>
              <a:lumOff val="40000"/>
              <a:alpha val="50000"/>
            </a:schemeClr>
          </a:solidFill>
          <a:ln w="25400" algn="ctr">
            <a:solidFill>
              <a:srgbClr val="385D8A"/>
            </a:solidFill>
            <a:round/>
            <a:headEnd/>
            <a:tailEnd/>
          </a:ln>
        </p:spPr>
        <p:txBody>
          <a:bodyPr anchor="ctr"/>
          <a:lstStyle/>
          <a:p>
            <a:pPr algn="ctr">
              <a:defRPr/>
            </a:pPr>
            <a:r>
              <a:rPr lang="en-US" sz="1100" b="1" dirty="0"/>
              <a:t>Life skills</a:t>
            </a:r>
            <a:endParaRPr lang="nl-NL" sz="1100" b="1" dirty="0"/>
          </a:p>
        </p:txBody>
      </p:sp>
      <p:sp>
        <p:nvSpPr>
          <p:cNvPr id="2" name="TextBox 1">
            <a:extLst>
              <a:ext uri="{FF2B5EF4-FFF2-40B4-BE49-F238E27FC236}">
                <a16:creationId xmlns:a16="http://schemas.microsoft.com/office/drawing/2014/main" id="{A70B7CEE-857E-455B-AF96-0F42AC1E613A}"/>
              </a:ext>
            </a:extLst>
          </p:cNvPr>
          <p:cNvSpPr txBox="1"/>
          <p:nvPr/>
        </p:nvSpPr>
        <p:spPr>
          <a:xfrm>
            <a:off x="168286" y="-20210"/>
            <a:ext cx="6791206" cy="461665"/>
          </a:xfrm>
          <a:prstGeom prst="rect">
            <a:avLst/>
          </a:prstGeom>
          <a:noFill/>
        </p:spPr>
        <p:txBody>
          <a:bodyPr wrap="square" rtlCol="0">
            <a:spAutoFit/>
          </a:bodyPr>
          <a:lstStyle/>
          <a:p>
            <a:r>
              <a:rPr lang="en-US" altLang="nl-NL" sz="2400" dirty="0">
                <a:solidFill>
                  <a:schemeClr val="accent5">
                    <a:lumMod val="50000"/>
                  </a:schemeClr>
                </a:solidFill>
                <a:latin typeface="Verdana" pitchFamily="34" charset="0"/>
                <a:cs typeface="Arial" pitchFamily="34" charset="0"/>
              </a:rPr>
              <a:t>Community versus ‘Health’ interventions</a:t>
            </a:r>
            <a:endParaRPr lang="nl-BE" sz="2400" b="1" dirty="0">
              <a:solidFill>
                <a:schemeClr val="accent5">
                  <a:lumMod val="50000"/>
                </a:schemeClr>
              </a:solidFill>
            </a:endParaRPr>
          </a:p>
        </p:txBody>
      </p:sp>
    </p:spTree>
    <p:extLst>
      <p:ext uri="{BB962C8B-B14F-4D97-AF65-F5344CB8AC3E}">
        <p14:creationId xmlns:p14="http://schemas.microsoft.com/office/powerpoint/2010/main" val="2424569307"/>
      </p:ext>
    </p:extLst>
  </p:cSld>
  <p:clrMapOvr>
    <a:masterClrMapping/>
  </p:clrMapOvr>
  <p:transition advTm="20233">
    <p:pull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p:cNvSpPr>
            <a:spLocks noGrp="1"/>
          </p:cNvSpPr>
          <p:nvPr>
            <p:ph type="body" sz="quarter" idx="10"/>
          </p:nvPr>
        </p:nvSpPr>
        <p:spPr/>
        <p:txBody>
          <a:bodyPr/>
          <a:lstStyle/>
          <a:p>
            <a:r>
              <a:rPr lang="nl-BE" dirty="0"/>
              <a:t>Willem van de Put</a:t>
            </a:r>
            <a:endParaRPr lang="en-GB" dirty="0"/>
          </a:p>
        </p:txBody>
      </p:sp>
      <p:sp>
        <p:nvSpPr>
          <p:cNvPr id="5" name="Tijdelijke aanduiding voor tekst 4"/>
          <p:cNvSpPr>
            <a:spLocks noGrp="1"/>
          </p:cNvSpPr>
          <p:nvPr>
            <p:ph type="body" sz="quarter" idx="11"/>
          </p:nvPr>
        </p:nvSpPr>
        <p:spPr/>
        <p:txBody>
          <a:bodyPr/>
          <a:lstStyle/>
          <a:p>
            <a:r>
              <a:rPr lang="nl-BE" dirty="0"/>
              <a:t>+31622908419</a:t>
            </a:r>
            <a:endParaRPr lang="en-GB" dirty="0"/>
          </a:p>
        </p:txBody>
      </p:sp>
      <p:sp>
        <p:nvSpPr>
          <p:cNvPr id="6" name="Tijdelijke aanduiding voor tekst 5"/>
          <p:cNvSpPr>
            <a:spLocks noGrp="1"/>
          </p:cNvSpPr>
          <p:nvPr>
            <p:ph type="body" sz="quarter" idx="12"/>
          </p:nvPr>
        </p:nvSpPr>
        <p:spPr/>
        <p:txBody>
          <a:bodyPr/>
          <a:lstStyle/>
          <a:p>
            <a:r>
              <a:rPr lang="nl-BE" dirty="0"/>
              <a:t>wvandeput@itg.be</a:t>
            </a:r>
            <a:endParaRPr lang="en-GB" dirty="0"/>
          </a:p>
        </p:txBody>
      </p:sp>
      <p:sp>
        <p:nvSpPr>
          <p:cNvPr id="2" name="TextBox 1">
            <a:extLst>
              <a:ext uri="{FF2B5EF4-FFF2-40B4-BE49-F238E27FC236}">
                <a16:creationId xmlns:a16="http://schemas.microsoft.com/office/drawing/2014/main" id="{4F924496-B885-4A4F-A8FC-CDBA442C313C}"/>
              </a:ext>
            </a:extLst>
          </p:cNvPr>
          <p:cNvSpPr txBox="1"/>
          <p:nvPr/>
        </p:nvSpPr>
        <p:spPr>
          <a:xfrm>
            <a:off x="395536" y="555526"/>
            <a:ext cx="6931706" cy="769441"/>
          </a:xfrm>
          <a:prstGeom prst="rect">
            <a:avLst/>
          </a:prstGeom>
          <a:noFill/>
        </p:spPr>
        <p:txBody>
          <a:bodyPr wrap="none" rtlCol="0">
            <a:spAutoFit/>
          </a:bodyPr>
          <a:lstStyle/>
          <a:p>
            <a:r>
              <a:rPr lang="en-US" sz="4400" dirty="0">
                <a:solidFill>
                  <a:schemeClr val="bg1"/>
                </a:solidFill>
              </a:rPr>
              <a:t>Thank you for your attention!</a:t>
            </a:r>
            <a:endParaRPr lang="nl-BE" sz="4400" dirty="0">
              <a:solidFill>
                <a:schemeClr val="bg1"/>
              </a:solidFill>
            </a:endParaRPr>
          </a:p>
        </p:txBody>
      </p:sp>
    </p:spTree>
    <p:extLst>
      <p:ext uri="{BB962C8B-B14F-4D97-AF65-F5344CB8AC3E}">
        <p14:creationId xmlns:p14="http://schemas.microsoft.com/office/powerpoint/2010/main" val="3621390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15E67"/>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ctr"/>
            <a:r>
              <a:rPr lang="nl-BE" sz="4000" dirty="0" err="1">
                <a:solidFill>
                  <a:schemeClr val="bg1"/>
                </a:solidFill>
              </a:rPr>
              <a:t>Mental</a:t>
            </a:r>
            <a:r>
              <a:rPr lang="nl-BE" sz="4000" dirty="0">
                <a:solidFill>
                  <a:schemeClr val="bg1"/>
                </a:solidFill>
              </a:rPr>
              <a:t> Health </a:t>
            </a:r>
            <a:r>
              <a:rPr lang="nl-BE" sz="4000" dirty="0" err="1">
                <a:solidFill>
                  <a:schemeClr val="bg1"/>
                </a:solidFill>
              </a:rPr>
              <a:t>and</a:t>
            </a:r>
            <a:r>
              <a:rPr lang="nl-BE" sz="4000" dirty="0">
                <a:solidFill>
                  <a:schemeClr val="bg1"/>
                </a:solidFill>
              </a:rPr>
              <a:t> </a:t>
            </a:r>
            <a:r>
              <a:rPr lang="nl-BE" sz="4000" dirty="0" err="1">
                <a:solidFill>
                  <a:schemeClr val="bg1"/>
                </a:solidFill>
              </a:rPr>
              <a:t>Psychosocial</a:t>
            </a:r>
            <a:r>
              <a:rPr lang="nl-BE" sz="4000" dirty="0">
                <a:solidFill>
                  <a:schemeClr val="bg1"/>
                </a:solidFill>
              </a:rPr>
              <a:t> Care</a:t>
            </a:r>
            <a:endParaRPr lang="en-GB" sz="4000" dirty="0">
              <a:solidFill>
                <a:schemeClr val="bg1"/>
              </a:solidFill>
            </a:endParaRPr>
          </a:p>
        </p:txBody>
      </p:sp>
      <p:sp>
        <p:nvSpPr>
          <p:cNvPr id="6" name="Subtitle 5">
            <a:extLst>
              <a:ext uri="{FF2B5EF4-FFF2-40B4-BE49-F238E27FC236}">
                <a16:creationId xmlns:a16="http://schemas.microsoft.com/office/drawing/2014/main" id="{137C55D5-C646-4A56-9336-56DD369D017C}"/>
              </a:ext>
            </a:extLst>
          </p:cNvPr>
          <p:cNvSpPr>
            <a:spLocks noGrp="1"/>
          </p:cNvSpPr>
          <p:nvPr>
            <p:ph type="subTitle" idx="1"/>
          </p:nvPr>
        </p:nvSpPr>
        <p:spPr/>
        <p:txBody>
          <a:bodyPr/>
          <a:lstStyle/>
          <a:p>
            <a:pPr algn="ctr"/>
            <a:r>
              <a:rPr lang="en-US" sz="2800" dirty="0"/>
              <a:t>ideas currently being developed in </a:t>
            </a:r>
            <a:r>
              <a:rPr lang="en-US" sz="2800" dirty="0" err="1"/>
              <a:t>ITm</a:t>
            </a:r>
            <a:r>
              <a:rPr lang="en-US" sz="2800" dirty="0"/>
              <a:t> </a:t>
            </a:r>
            <a:endParaRPr lang="nl-BE" sz="2800" dirty="0"/>
          </a:p>
        </p:txBody>
      </p:sp>
      <p:sp>
        <p:nvSpPr>
          <p:cNvPr id="7" name="Rectangle 6">
            <a:extLst>
              <a:ext uri="{FF2B5EF4-FFF2-40B4-BE49-F238E27FC236}">
                <a16:creationId xmlns:a16="http://schemas.microsoft.com/office/drawing/2014/main" id="{823CDBF3-9FE5-4DDF-A5FE-7273691ED5EB}"/>
              </a:ext>
            </a:extLst>
          </p:cNvPr>
          <p:cNvSpPr/>
          <p:nvPr/>
        </p:nvSpPr>
        <p:spPr>
          <a:xfrm>
            <a:off x="5004048" y="4179611"/>
            <a:ext cx="3775905" cy="307777"/>
          </a:xfrm>
          <a:prstGeom prst="rect">
            <a:avLst/>
          </a:prstGeom>
        </p:spPr>
        <p:txBody>
          <a:bodyPr wrap="none">
            <a:spAutoFit/>
          </a:bodyPr>
          <a:lstStyle/>
          <a:p>
            <a:r>
              <a:rPr lang="en-US" sz="1400" dirty="0">
                <a:solidFill>
                  <a:schemeClr val="bg1"/>
                </a:solidFill>
              </a:rPr>
              <a:t>Partly based on the experience of HealthNet-TPO</a:t>
            </a:r>
            <a:endParaRPr lang="nl-BE" sz="1400" dirty="0">
              <a:solidFill>
                <a:schemeClr val="bg1"/>
              </a:solidFill>
            </a:endParaRPr>
          </a:p>
        </p:txBody>
      </p:sp>
    </p:spTree>
    <p:extLst>
      <p:ext uri="{BB962C8B-B14F-4D97-AF65-F5344CB8AC3E}">
        <p14:creationId xmlns:p14="http://schemas.microsoft.com/office/powerpoint/2010/main" val="1730921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12000" y="483518"/>
            <a:ext cx="8316000" cy="936000"/>
          </a:xfrm>
        </p:spPr>
        <p:txBody>
          <a:bodyPr>
            <a:normAutofit fontScale="90000"/>
          </a:bodyPr>
          <a:lstStyle/>
          <a:p>
            <a:r>
              <a:rPr lang="en-GB" dirty="0"/>
              <a:t>Previous experience in Mental Health and Psychosocial Services (MHPSS) - since 1992, projects in emergency relief and/or integrating psychiatry in 33 countries</a:t>
            </a:r>
          </a:p>
        </p:txBody>
      </p:sp>
      <p:graphicFrame>
        <p:nvGraphicFramePr>
          <p:cNvPr id="8" name="Table 7">
            <a:extLst>
              <a:ext uri="{FF2B5EF4-FFF2-40B4-BE49-F238E27FC236}">
                <a16:creationId xmlns:a16="http://schemas.microsoft.com/office/drawing/2014/main" id="{D0820F16-7268-467A-88CF-973181F65427}"/>
              </a:ext>
            </a:extLst>
          </p:cNvPr>
          <p:cNvGraphicFramePr>
            <a:graphicFrameLocks noGrp="1"/>
          </p:cNvGraphicFramePr>
          <p:nvPr>
            <p:extLst>
              <p:ext uri="{D42A27DB-BD31-4B8C-83A1-F6EECF244321}">
                <p14:modId xmlns:p14="http://schemas.microsoft.com/office/powerpoint/2010/main" val="3365050611"/>
              </p:ext>
            </p:extLst>
          </p:nvPr>
        </p:nvGraphicFramePr>
        <p:xfrm>
          <a:off x="323528" y="2427734"/>
          <a:ext cx="8388350" cy="1779767"/>
        </p:xfrm>
        <a:graphic>
          <a:graphicData uri="http://schemas.openxmlformats.org/drawingml/2006/table">
            <a:tbl>
              <a:tblPr/>
              <a:tblGrid>
                <a:gridCol w="1677987">
                  <a:extLst>
                    <a:ext uri="{9D8B030D-6E8A-4147-A177-3AD203B41FA5}">
                      <a16:colId xmlns:a16="http://schemas.microsoft.com/office/drawing/2014/main" val="20000"/>
                    </a:ext>
                  </a:extLst>
                </a:gridCol>
                <a:gridCol w="1677988">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677987">
                  <a:extLst>
                    <a:ext uri="{9D8B030D-6E8A-4147-A177-3AD203B41FA5}">
                      <a16:colId xmlns:a16="http://schemas.microsoft.com/office/drawing/2014/main" val="20003"/>
                    </a:ext>
                  </a:extLst>
                </a:gridCol>
                <a:gridCol w="1677988">
                  <a:extLst>
                    <a:ext uri="{9D8B030D-6E8A-4147-A177-3AD203B41FA5}">
                      <a16:colId xmlns:a16="http://schemas.microsoft.com/office/drawing/2014/main" val="20004"/>
                    </a:ext>
                  </a:extLst>
                </a:gridCol>
              </a:tblGrid>
              <a:tr h="25340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Afghanistan</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DR Congo</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Indonesia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Nicaraqua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Rwanda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extLst>
                  <a:ext uri="{0D108BD9-81ED-4DB2-BD59-A6C34878D82A}">
                    <a16:rowId xmlns:a16="http://schemas.microsoft.com/office/drawing/2014/main" val="10000"/>
                  </a:ext>
                </a:extLst>
              </a:tr>
              <a:tr h="25933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Algeria</a:t>
                      </a:r>
                    </a:p>
                  </a:txBody>
                  <a:tcPr marL="9525" marR="9525" marT="952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Djibouti</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Kenya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Oost-Timor</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Sri Lanka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extLst>
                  <a:ext uri="{0D108BD9-81ED-4DB2-BD59-A6C34878D82A}">
                    <a16:rowId xmlns:a16="http://schemas.microsoft.com/office/drawing/2014/main" val="10001"/>
                  </a:ext>
                </a:extLst>
              </a:tr>
              <a:tr h="25340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Angola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Ethiopia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Kosovo</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Pakistan</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South Sudan</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extLst>
                  <a:ext uri="{0D108BD9-81ED-4DB2-BD59-A6C34878D82A}">
                    <a16:rowId xmlns:a16="http://schemas.microsoft.com/office/drawing/2014/main" val="10002"/>
                  </a:ext>
                </a:extLst>
              </a:tr>
              <a:tr h="25340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Bosnia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Eritrea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Lesotho</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err="1">
                          <a:ln>
                            <a:noFill/>
                          </a:ln>
                          <a:solidFill>
                            <a:schemeClr val="tx1"/>
                          </a:solidFill>
                          <a:effectLst/>
                          <a:latin typeface="Calibri" pitchFamily="-65" charset="0"/>
                          <a:cs typeface="Arial" charset="0"/>
                        </a:rPr>
                        <a:t>Palestine</a:t>
                      </a:r>
                      <a:endParaRPr kumimoji="0" lang="nl-NL" sz="1600" b="0" i="0" u="none" strike="noStrike" cap="none" normalizeH="0" baseline="0" dirty="0">
                        <a:ln>
                          <a:noFill/>
                        </a:ln>
                        <a:solidFill>
                          <a:schemeClr val="tx1"/>
                        </a:solidFill>
                        <a:effectLst/>
                        <a:latin typeface="Calibri" pitchFamily="-65" charset="0"/>
                        <a:cs typeface="Arial" charset="0"/>
                      </a:endParaRP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Suriname</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extLst>
                  <a:ext uri="{0D108BD9-81ED-4DB2-BD59-A6C34878D82A}">
                    <a16:rowId xmlns:a16="http://schemas.microsoft.com/office/drawing/2014/main" val="10003"/>
                  </a:ext>
                </a:extLst>
              </a:tr>
              <a:tr h="25340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Burundi</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Georgia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Mozambique</a:t>
                      </a:r>
                    </a:p>
                  </a:txBody>
                  <a:tcPr marL="9525" marR="9525" marT="952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Peru</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Iraq</a:t>
                      </a:r>
                    </a:p>
                  </a:txBody>
                  <a:tcPr marL="9525" marR="9525" marT="952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extLst>
                  <a:ext uri="{0D108BD9-81ED-4DB2-BD59-A6C34878D82A}">
                    <a16:rowId xmlns:a16="http://schemas.microsoft.com/office/drawing/2014/main" val="10004"/>
                  </a:ext>
                </a:extLst>
              </a:tr>
              <a:tr h="25340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Cambodja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Haïti</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Netherlands</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Rumania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65" charset="0"/>
                        <a:cs typeface="Arial" charset="0"/>
                      </a:endParaRPr>
                    </a:p>
                  </a:txBody>
                  <a:tcPr marL="9525" marR="9525" marT="952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extLst>
                  <a:ext uri="{0D108BD9-81ED-4DB2-BD59-A6C34878D82A}">
                    <a16:rowId xmlns:a16="http://schemas.microsoft.com/office/drawing/2014/main" val="10005"/>
                  </a:ext>
                </a:extLst>
              </a:tr>
              <a:tr h="25340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Costa Rica</a:t>
                      </a:r>
                    </a:p>
                  </a:txBody>
                  <a:tcPr marL="9525" marR="9525" marT="952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dirty="0">
                          <a:ln>
                            <a:noFill/>
                          </a:ln>
                          <a:solidFill>
                            <a:schemeClr val="tx1"/>
                          </a:solidFill>
                          <a:effectLst/>
                          <a:latin typeface="Calibri" pitchFamily="-65" charset="0"/>
                          <a:cs typeface="Arial" charset="0"/>
                        </a:rPr>
                        <a:t>Honduras</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Namibia </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l-NL" sz="1600" b="0" i="0" u="none" strike="noStrike" cap="none" normalizeH="0" baseline="0">
                          <a:ln>
                            <a:noFill/>
                          </a:ln>
                          <a:solidFill>
                            <a:schemeClr val="tx1"/>
                          </a:solidFill>
                          <a:effectLst/>
                          <a:latin typeface="Calibri" pitchFamily="-65" charset="0"/>
                          <a:cs typeface="Arial" charset="0"/>
                        </a:rPr>
                        <a:t>Uganda</a:t>
                      </a:r>
                    </a:p>
                  </a:txBody>
                  <a:tcPr marL="9525" marR="9525" marT="9527"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65" charset="0"/>
                        <a:cs typeface="Arial" charset="0"/>
                      </a:endParaRPr>
                    </a:p>
                  </a:txBody>
                  <a:tcPr marL="9525" marR="9525" marT="952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57049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C042FC58-6B79-4443-B209-FE24D8D1EAD9}"/>
              </a:ext>
            </a:extLst>
          </p:cNvPr>
          <p:cNvSpPr/>
          <p:nvPr/>
        </p:nvSpPr>
        <p:spPr>
          <a:xfrm>
            <a:off x="1809335" y="3005070"/>
            <a:ext cx="2011553" cy="1725647"/>
          </a:xfrm>
          <a:custGeom>
            <a:avLst/>
            <a:gdLst>
              <a:gd name="connsiteX0" fmla="*/ 0 w 2468295"/>
              <a:gd name="connsiteY0" fmla="*/ 1234017 h 2468033"/>
              <a:gd name="connsiteX1" fmla="*/ 1234148 w 2468295"/>
              <a:gd name="connsiteY1" fmla="*/ 0 h 2468033"/>
              <a:gd name="connsiteX2" fmla="*/ 2468296 w 2468295"/>
              <a:gd name="connsiteY2" fmla="*/ 1234017 h 2468033"/>
              <a:gd name="connsiteX3" fmla="*/ 1234148 w 2468295"/>
              <a:gd name="connsiteY3" fmla="*/ 2468034 h 2468033"/>
              <a:gd name="connsiteX4" fmla="*/ 0 w 2468295"/>
              <a:gd name="connsiteY4" fmla="*/ 1234017 h 24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8295" h="2468033">
                <a:moveTo>
                  <a:pt x="0" y="1234017"/>
                </a:moveTo>
                <a:cubicBezTo>
                  <a:pt x="0" y="552488"/>
                  <a:pt x="552547" y="0"/>
                  <a:pt x="1234148" y="0"/>
                </a:cubicBezTo>
                <a:cubicBezTo>
                  <a:pt x="1915749" y="0"/>
                  <a:pt x="2468296" y="552488"/>
                  <a:pt x="2468296" y="1234017"/>
                </a:cubicBezTo>
                <a:cubicBezTo>
                  <a:pt x="2468296" y="1915546"/>
                  <a:pt x="1915749" y="2468034"/>
                  <a:pt x="1234148" y="2468034"/>
                </a:cubicBezTo>
                <a:cubicBezTo>
                  <a:pt x="552547" y="2468034"/>
                  <a:pt x="0" y="1915546"/>
                  <a:pt x="0" y="123401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7505" tIns="287342" rIns="287504" bIns="287342" numCol="1" spcCol="1270" anchor="ctr" anchorCtr="0">
            <a:noAutofit/>
          </a:bodyPr>
          <a:lstStyle/>
          <a:p>
            <a:pPr algn="ctr"/>
            <a:r>
              <a:rPr lang="en-US" sz="1100" dirty="0"/>
              <a:t>     </a:t>
            </a:r>
            <a:r>
              <a:rPr lang="en-US" sz="1200" dirty="0"/>
              <a:t>Required support (salaried staff, training, drugs, governance) was never extended beyond project funding.</a:t>
            </a:r>
            <a:endParaRPr lang="en-US" sz="1100" dirty="0"/>
          </a:p>
        </p:txBody>
      </p:sp>
      <p:sp>
        <p:nvSpPr>
          <p:cNvPr id="15" name="Freeform: Shape 14">
            <a:extLst>
              <a:ext uri="{FF2B5EF4-FFF2-40B4-BE49-F238E27FC236}">
                <a16:creationId xmlns:a16="http://schemas.microsoft.com/office/drawing/2014/main" id="{D917E56B-8BE2-47E2-B4D1-513B426CEF4C}"/>
              </a:ext>
            </a:extLst>
          </p:cNvPr>
          <p:cNvSpPr/>
          <p:nvPr/>
        </p:nvSpPr>
        <p:spPr>
          <a:xfrm>
            <a:off x="0" y="267494"/>
            <a:ext cx="5454022" cy="903870"/>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US" sz="2800" dirty="0"/>
              <a:t>Most important lessons learned:</a:t>
            </a:r>
          </a:p>
        </p:txBody>
      </p:sp>
      <p:grpSp>
        <p:nvGrpSpPr>
          <p:cNvPr id="40" name="Group 39">
            <a:extLst>
              <a:ext uri="{FF2B5EF4-FFF2-40B4-BE49-F238E27FC236}">
                <a16:creationId xmlns:a16="http://schemas.microsoft.com/office/drawing/2014/main" id="{ACBDB9A7-AF9D-443A-BFB9-1F8BF9B4C316}"/>
              </a:ext>
            </a:extLst>
          </p:cNvPr>
          <p:cNvGrpSpPr/>
          <p:nvPr/>
        </p:nvGrpSpPr>
        <p:grpSpPr>
          <a:xfrm>
            <a:off x="-2295694" y="0"/>
            <a:ext cx="2258267" cy="3603134"/>
            <a:chOff x="168521" y="0"/>
            <a:chExt cx="3011023" cy="4804178"/>
          </a:xfrm>
        </p:grpSpPr>
        <p:grpSp>
          <p:nvGrpSpPr>
            <p:cNvPr id="34" name="Group 33">
              <a:extLst>
                <a:ext uri="{FF2B5EF4-FFF2-40B4-BE49-F238E27FC236}">
                  <a16:creationId xmlns:a16="http://schemas.microsoft.com/office/drawing/2014/main" id="{155999E1-247C-436C-A25A-EC0DF58AB0B7}"/>
                </a:ext>
              </a:extLst>
            </p:cNvPr>
            <p:cNvGrpSpPr/>
            <p:nvPr/>
          </p:nvGrpSpPr>
          <p:grpSpPr>
            <a:xfrm>
              <a:off x="672115" y="2800343"/>
              <a:ext cx="2003835" cy="2003835"/>
              <a:chOff x="921277" y="3049505"/>
              <a:chExt cx="1505511" cy="1505511"/>
            </a:xfrm>
          </p:grpSpPr>
          <p:sp>
            <p:nvSpPr>
              <p:cNvPr id="10" name="Arc 9">
                <a:extLst>
                  <a:ext uri="{FF2B5EF4-FFF2-40B4-BE49-F238E27FC236}">
                    <a16:creationId xmlns:a16="http://schemas.microsoft.com/office/drawing/2014/main" id="{B47FB539-21BB-4D14-94A9-60B7DAA4736E}"/>
                  </a:ext>
                </a:extLst>
              </p:cNvPr>
              <p:cNvSpPr/>
              <p:nvPr/>
            </p:nvSpPr>
            <p:spPr>
              <a:xfrm>
                <a:off x="921277" y="3049505"/>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1" name="Arc 10">
                <a:extLst>
                  <a:ext uri="{FF2B5EF4-FFF2-40B4-BE49-F238E27FC236}">
                    <a16:creationId xmlns:a16="http://schemas.microsoft.com/office/drawing/2014/main" id="{3D038243-686A-48CA-A8C4-013D72448DE2}"/>
                  </a:ext>
                </a:extLst>
              </p:cNvPr>
              <p:cNvSpPr/>
              <p:nvPr/>
            </p:nvSpPr>
            <p:spPr>
              <a:xfrm>
                <a:off x="921277" y="3049505"/>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2" name="Freeform: Shape 11">
              <a:extLst>
                <a:ext uri="{FF2B5EF4-FFF2-40B4-BE49-F238E27FC236}">
                  <a16:creationId xmlns:a16="http://schemas.microsoft.com/office/drawing/2014/main" id="{FEC2A2CC-26CE-43BE-819F-EFF2A112150F}"/>
                </a:ext>
              </a:extLst>
            </p:cNvPr>
            <p:cNvSpPr/>
            <p:nvPr/>
          </p:nvSpPr>
          <p:spPr>
            <a:xfrm>
              <a:off x="168521" y="3320497"/>
              <a:ext cx="3011023"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Legitimacy and Accountability</a:t>
              </a:r>
              <a:endParaRPr lang="en-US" sz="2400" dirty="0"/>
            </a:p>
          </p:txBody>
        </p:sp>
        <p:cxnSp>
          <p:nvCxnSpPr>
            <p:cNvPr id="29" name="Straight Connector 28">
              <a:extLst>
                <a:ext uri="{FF2B5EF4-FFF2-40B4-BE49-F238E27FC236}">
                  <a16:creationId xmlns:a16="http://schemas.microsoft.com/office/drawing/2014/main" id="{B4B64E95-ADD6-410B-B9EC-6D688EFA2E00}"/>
                </a:ext>
              </a:extLst>
            </p:cNvPr>
            <p:cNvCxnSpPr>
              <a:cxnSpLocks/>
            </p:cNvCxnSpPr>
            <p:nvPr/>
          </p:nvCxnSpPr>
          <p:spPr>
            <a:xfrm>
              <a:off x="1684216" y="0"/>
              <a:ext cx="0" cy="2800343"/>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5D669F01-B7AB-4731-8888-720BAA352C63}"/>
              </a:ext>
            </a:extLst>
          </p:cNvPr>
          <p:cNvGrpSpPr/>
          <p:nvPr/>
        </p:nvGrpSpPr>
        <p:grpSpPr>
          <a:xfrm>
            <a:off x="9369752" y="0"/>
            <a:ext cx="1866337" cy="4447195"/>
            <a:chOff x="6225743" y="0"/>
            <a:chExt cx="2488449" cy="5929593"/>
          </a:xfrm>
        </p:grpSpPr>
        <p:grpSp>
          <p:nvGrpSpPr>
            <p:cNvPr id="35" name="Group 34">
              <a:extLst>
                <a:ext uri="{FF2B5EF4-FFF2-40B4-BE49-F238E27FC236}">
                  <a16:creationId xmlns:a16="http://schemas.microsoft.com/office/drawing/2014/main" id="{9FE4BA50-4C1A-4B12-80E7-3A4026FD6904}"/>
                </a:ext>
              </a:extLst>
            </p:cNvPr>
            <p:cNvGrpSpPr/>
            <p:nvPr/>
          </p:nvGrpSpPr>
          <p:grpSpPr>
            <a:xfrm>
              <a:off x="6468051" y="3925758"/>
              <a:ext cx="2003835" cy="2003835"/>
              <a:chOff x="6717213" y="4174920"/>
              <a:chExt cx="1505511" cy="1505511"/>
            </a:xfrm>
          </p:grpSpPr>
          <p:sp>
            <p:nvSpPr>
              <p:cNvPr id="16" name="Arc 15">
                <a:extLst>
                  <a:ext uri="{FF2B5EF4-FFF2-40B4-BE49-F238E27FC236}">
                    <a16:creationId xmlns:a16="http://schemas.microsoft.com/office/drawing/2014/main" id="{53EF7E00-1CA0-43E3-9D29-295E349C2348}"/>
                  </a:ext>
                </a:extLst>
              </p:cNvPr>
              <p:cNvSpPr/>
              <p:nvPr/>
            </p:nvSpPr>
            <p:spPr>
              <a:xfrm>
                <a:off x="6717213" y="4174920"/>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7" name="Arc 16">
                <a:extLst>
                  <a:ext uri="{FF2B5EF4-FFF2-40B4-BE49-F238E27FC236}">
                    <a16:creationId xmlns:a16="http://schemas.microsoft.com/office/drawing/2014/main" id="{02D46A52-4AFE-4211-BE22-8EE88E2CED09}"/>
                  </a:ext>
                </a:extLst>
              </p:cNvPr>
              <p:cNvSpPr/>
              <p:nvPr/>
            </p:nvSpPr>
            <p:spPr>
              <a:xfrm>
                <a:off x="6717213" y="4174920"/>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8" name="Freeform: Shape 17">
              <a:extLst>
                <a:ext uri="{FF2B5EF4-FFF2-40B4-BE49-F238E27FC236}">
                  <a16:creationId xmlns:a16="http://schemas.microsoft.com/office/drawing/2014/main" id="{251959ED-0B32-400E-AFFF-F39C4845E78B}"/>
                </a:ext>
              </a:extLst>
            </p:cNvPr>
            <p:cNvSpPr/>
            <p:nvPr/>
          </p:nvSpPr>
          <p:spPr>
            <a:xfrm>
              <a:off x="6225743" y="4445912"/>
              <a:ext cx="2488449"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Sectoral Challenges</a:t>
              </a:r>
              <a:endParaRPr lang="en-US" sz="2400" dirty="0"/>
            </a:p>
          </p:txBody>
        </p:sp>
        <p:cxnSp>
          <p:nvCxnSpPr>
            <p:cNvPr id="30" name="Straight Connector 29">
              <a:extLst>
                <a:ext uri="{FF2B5EF4-FFF2-40B4-BE49-F238E27FC236}">
                  <a16:creationId xmlns:a16="http://schemas.microsoft.com/office/drawing/2014/main" id="{874D11AC-0451-4A91-8CFE-C3D75BDDC622}"/>
                </a:ext>
              </a:extLst>
            </p:cNvPr>
            <p:cNvCxnSpPr>
              <a:cxnSpLocks/>
            </p:cNvCxnSpPr>
            <p:nvPr/>
          </p:nvCxnSpPr>
          <p:spPr>
            <a:xfrm>
              <a:off x="7455878" y="0"/>
              <a:ext cx="0" cy="3925758"/>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0C27D19A-4988-4475-9C3C-4AF0D70D6753}"/>
              </a:ext>
            </a:extLst>
          </p:cNvPr>
          <p:cNvGrpSpPr/>
          <p:nvPr/>
        </p:nvGrpSpPr>
        <p:grpSpPr>
          <a:xfrm>
            <a:off x="144304" y="1021735"/>
            <a:ext cx="8240091" cy="2674021"/>
            <a:chOff x="436360" y="3931247"/>
            <a:chExt cx="8105700" cy="2644354"/>
          </a:xfrm>
        </p:grpSpPr>
        <p:sp>
          <p:nvSpPr>
            <p:cNvPr id="21" name="Teardrop 20">
              <a:extLst>
                <a:ext uri="{FF2B5EF4-FFF2-40B4-BE49-F238E27FC236}">
                  <a16:creationId xmlns:a16="http://schemas.microsoft.com/office/drawing/2014/main" id="{EEE25BBC-29A8-4061-90F8-04650E2725E8}"/>
                </a:ext>
              </a:extLst>
            </p:cNvPr>
            <p:cNvSpPr/>
            <p:nvPr/>
          </p:nvSpPr>
          <p:spPr>
            <a:xfrm rot="2700000">
              <a:off x="436360" y="3934444"/>
              <a:ext cx="2637496" cy="2637496"/>
            </a:xfrm>
            <a:prstGeom prst="teardrop">
              <a:avLst>
                <a:gd name="adj" fmla="val 1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Oval 5">
              <a:extLst>
                <a:ext uri="{FF2B5EF4-FFF2-40B4-BE49-F238E27FC236}">
                  <a16:creationId xmlns:a16="http://schemas.microsoft.com/office/drawing/2014/main" id="{070399EF-68E1-4E57-AC3A-D38365BE53E2}"/>
                </a:ext>
              </a:extLst>
            </p:cNvPr>
            <p:cNvSpPr/>
            <p:nvPr/>
          </p:nvSpPr>
          <p:spPr>
            <a:xfrm>
              <a:off x="5898196" y="3931247"/>
              <a:ext cx="2643864" cy="264435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reeform: Shape 6">
              <a:extLst>
                <a:ext uri="{FF2B5EF4-FFF2-40B4-BE49-F238E27FC236}">
                  <a16:creationId xmlns:a16="http://schemas.microsoft.com/office/drawing/2014/main" id="{81890E0B-7DD0-4ACC-BF42-2568CD01F3A6}"/>
                </a:ext>
              </a:extLst>
            </p:cNvPr>
            <p:cNvSpPr/>
            <p:nvPr/>
          </p:nvSpPr>
          <p:spPr>
            <a:xfrm>
              <a:off x="5972549" y="4015973"/>
              <a:ext cx="2468295" cy="2468033"/>
            </a:xfrm>
            <a:custGeom>
              <a:avLst/>
              <a:gdLst>
                <a:gd name="connsiteX0" fmla="*/ 0 w 2468295"/>
                <a:gd name="connsiteY0" fmla="*/ 1234017 h 2468033"/>
                <a:gd name="connsiteX1" fmla="*/ 1234148 w 2468295"/>
                <a:gd name="connsiteY1" fmla="*/ 0 h 2468033"/>
                <a:gd name="connsiteX2" fmla="*/ 2468296 w 2468295"/>
                <a:gd name="connsiteY2" fmla="*/ 1234017 h 2468033"/>
                <a:gd name="connsiteX3" fmla="*/ 1234148 w 2468295"/>
                <a:gd name="connsiteY3" fmla="*/ 2468034 h 2468033"/>
                <a:gd name="connsiteX4" fmla="*/ 0 w 2468295"/>
                <a:gd name="connsiteY4" fmla="*/ 1234017 h 24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8295" h="2468033">
                  <a:moveTo>
                    <a:pt x="0" y="1234017"/>
                  </a:moveTo>
                  <a:cubicBezTo>
                    <a:pt x="0" y="552488"/>
                    <a:pt x="552547" y="0"/>
                    <a:pt x="1234148" y="0"/>
                  </a:cubicBezTo>
                  <a:cubicBezTo>
                    <a:pt x="1915749" y="0"/>
                    <a:pt x="2468296" y="552488"/>
                    <a:pt x="2468296" y="1234017"/>
                  </a:cubicBezTo>
                  <a:cubicBezTo>
                    <a:pt x="2468296" y="1915546"/>
                    <a:pt x="1915749" y="2468034"/>
                    <a:pt x="1234148" y="2468034"/>
                  </a:cubicBezTo>
                  <a:cubicBezTo>
                    <a:pt x="552547" y="2468034"/>
                    <a:pt x="0" y="1915546"/>
                    <a:pt x="0" y="123401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3694" tIns="283532" rIns="283695" bIns="283532" numCol="1" spcCol="1270" anchor="ctr" anchorCtr="0">
              <a:noAutofit/>
            </a:bodyPr>
            <a:lstStyle/>
            <a:p>
              <a:endParaRPr lang="en-US" sz="1600" dirty="0"/>
            </a:p>
          </p:txBody>
        </p:sp>
        <p:sp>
          <p:nvSpPr>
            <p:cNvPr id="19" name="Teardrop 18">
              <a:extLst>
                <a:ext uri="{FF2B5EF4-FFF2-40B4-BE49-F238E27FC236}">
                  <a16:creationId xmlns:a16="http://schemas.microsoft.com/office/drawing/2014/main" id="{1AE1F24D-DBEB-4C31-9CAA-61E80AA6D121}"/>
                </a:ext>
              </a:extLst>
            </p:cNvPr>
            <p:cNvSpPr/>
            <p:nvPr/>
          </p:nvSpPr>
          <p:spPr>
            <a:xfrm rot="2700000">
              <a:off x="3168870" y="3934444"/>
              <a:ext cx="2637496" cy="2637496"/>
            </a:xfrm>
            <a:prstGeom prst="teardrop">
              <a:avLst>
                <a:gd name="adj" fmla="val 1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Freeform: Shape 19">
              <a:extLst>
                <a:ext uri="{FF2B5EF4-FFF2-40B4-BE49-F238E27FC236}">
                  <a16:creationId xmlns:a16="http://schemas.microsoft.com/office/drawing/2014/main" id="{D6806376-594F-438B-834B-380CF4D948B7}"/>
                </a:ext>
              </a:extLst>
            </p:cNvPr>
            <p:cNvSpPr/>
            <p:nvPr/>
          </p:nvSpPr>
          <p:spPr>
            <a:xfrm>
              <a:off x="3253471" y="4019407"/>
              <a:ext cx="2475293" cy="2468034"/>
            </a:xfrm>
            <a:custGeom>
              <a:avLst/>
              <a:gdLst>
                <a:gd name="connsiteX0" fmla="*/ 0 w 2468295"/>
                <a:gd name="connsiteY0" fmla="*/ 1234017 h 2468033"/>
                <a:gd name="connsiteX1" fmla="*/ 1234148 w 2468295"/>
                <a:gd name="connsiteY1" fmla="*/ 0 h 2468033"/>
                <a:gd name="connsiteX2" fmla="*/ 2468296 w 2468295"/>
                <a:gd name="connsiteY2" fmla="*/ 1234017 h 2468033"/>
                <a:gd name="connsiteX3" fmla="*/ 1234148 w 2468295"/>
                <a:gd name="connsiteY3" fmla="*/ 2468034 h 2468033"/>
                <a:gd name="connsiteX4" fmla="*/ 0 w 2468295"/>
                <a:gd name="connsiteY4" fmla="*/ 1234017 h 24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8295" h="2468033">
                  <a:moveTo>
                    <a:pt x="0" y="1234017"/>
                  </a:moveTo>
                  <a:cubicBezTo>
                    <a:pt x="0" y="552488"/>
                    <a:pt x="552547" y="0"/>
                    <a:pt x="1234148" y="0"/>
                  </a:cubicBezTo>
                  <a:cubicBezTo>
                    <a:pt x="1915749" y="0"/>
                    <a:pt x="2468296" y="552488"/>
                    <a:pt x="2468296" y="1234017"/>
                  </a:cubicBezTo>
                  <a:cubicBezTo>
                    <a:pt x="2468296" y="1915546"/>
                    <a:pt x="1915749" y="2468034"/>
                    <a:pt x="1234148" y="2468034"/>
                  </a:cubicBezTo>
                  <a:cubicBezTo>
                    <a:pt x="552547" y="2468034"/>
                    <a:pt x="0" y="1915546"/>
                    <a:pt x="0" y="123401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7505" tIns="287342" rIns="287504" bIns="287342" numCol="1" spcCol="1270" anchor="ctr" anchorCtr="0">
              <a:noAutofit/>
            </a:bodyPr>
            <a:lstStyle/>
            <a:p>
              <a:r>
                <a:rPr lang="en-US" sz="1600" dirty="0"/>
                <a:t>Providing relevant support in terms of cultural differences remains a challenge</a:t>
              </a:r>
            </a:p>
            <a:p>
              <a:endParaRPr lang="en-US" sz="1600" dirty="0"/>
            </a:p>
          </p:txBody>
        </p:sp>
        <p:sp>
          <p:nvSpPr>
            <p:cNvPr id="22" name="Freeform: Shape 21">
              <a:extLst>
                <a:ext uri="{FF2B5EF4-FFF2-40B4-BE49-F238E27FC236}">
                  <a16:creationId xmlns:a16="http://schemas.microsoft.com/office/drawing/2014/main" id="{3EE239D0-48D8-40F2-AF36-7FECA80CA172}"/>
                </a:ext>
              </a:extLst>
            </p:cNvPr>
            <p:cNvSpPr/>
            <p:nvPr/>
          </p:nvSpPr>
          <p:spPr>
            <a:xfrm>
              <a:off x="520960" y="4019408"/>
              <a:ext cx="2468295" cy="2468033"/>
            </a:xfrm>
            <a:custGeom>
              <a:avLst/>
              <a:gdLst>
                <a:gd name="connsiteX0" fmla="*/ 0 w 2468295"/>
                <a:gd name="connsiteY0" fmla="*/ 1234017 h 2468033"/>
                <a:gd name="connsiteX1" fmla="*/ 1234148 w 2468295"/>
                <a:gd name="connsiteY1" fmla="*/ 0 h 2468033"/>
                <a:gd name="connsiteX2" fmla="*/ 2468296 w 2468295"/>
                <a:gd name="connsiteY2" fmla="*/ 1234017 h 2468033"/>
                <a:gd name="connsiteX3" fmla="*/ 1234148 w 2468295"/>
                <a:gd name="connsiteY3" fmla="*/ 2468034 h 2468033"/>
                <a:gd name="connsiteX4" fmla="*/ 0 w 2468295"/>
                <a:gd name="connsiteY4" fmla="*/ 1234017 h 24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8295" h="2468033">
                  <a:moveTo>
                    <a:pt x="0" y="1234017"/>
                  </a:moveTo>
                  <a:cubicBezTo>
                    <a:pt x="0" y="552488"/>
                    <a:pt x="552547" y="0"/>
                    <a:pt x="1234148" y="0"/>
                  </a:cubicBezTo>
                  <a:cubicBezTo>
                    <a:pt x="1915749" y="0"/>
                    <a:pt x="2468296" y="552488"/>
                    <a:pt x="2468296" y="1234017"/>
                  </a:cubicBezTo>
                  <a:cubicBezTo>
                    <a:pt x="2468296" y="1915546"/>
                    <a:pt x="1915749" y="2468034"/>
                    <a:pt x="1234148" y="2468034"/>
                  </a:cubicBezTo>
                  <a:cubicBezTo>
                    <a:pt x="552547" y="2468034"/>
                    <a:pt x="0" y="1915546"/>
                    <a:pt x="0" y="123401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7505" tIns="287342" rIns="287504" bIns="287342" numCol="1" spcCol="1270" anchor="ctr" anchorCtr="0">
              <a:noAutofit/>
            </a:bodyPr>
            <a:lstStyle/>
            <a:p>
              <a:pPr algn="ctr" defTabSz="800100">
                <a:lnSpc>
                  <a:spcPct val="90000"/>
                </a:lnSpc>
                <a:spcBef>
                  <a:spcPct val="0"/>
                </a:spcBef>
                <a:spcAft>
                  <a:spcPct val="35000"/>
                </a:spcAft>
              </a:pPr>
              <a:r>
                <a:rPr lang="en-US" sz="1600" dirty="0"/>
                <a:t>Integrating psychiatry in a low-income health system has not lead to sustainable quality services</a:t>
              </a:r>
              <a:endParaRPr lang="en-US" sz="1500" dirty="0"/>
            </a:p>
          </p:txBody>
        </p:sp>
      </p:grpSp>
      <p:sp>
        <p:nvSpPr>
          <p:cNvPr id="8" name="TextBox 7">
            <a:extLst>
              <a:ext uri="{FF2B5EF4-FFF2-40B4-BE49-F238E27FC236}">
                <a16:creationId xmlns:a16="http://schemas.microsoft.com/office/drawing/2014/main" id="{F533A22F-052F-4B52-B644-27AC074334C8}"/>
              </a:ext>
            </a:extLst>
          </p:cNvPr>
          <p:cNvSpPr txBox="1"/>
          <p:nvPr/>
        </p:nvSpPr>
        <p:spPr>
          <a:xfrm>
            <a:off x="6166903" y="1525309"/>
            <a:ext cx="1944198" cy="2092881"/>
          </a:xfrm>
          <a:prstGeom prst="rect">
            <a:avLst/>
          </a:prstGeom>
          <a:noFill/>
        </p:spPr>
        <p:txBody>
          <a:bodyPr wrap="square" rtlCol="0">
            <a:spAutoFit/>
          </a:bodyPr>
          <a:lstStyle/>
          <a:p>
            <a:r>
              <a:rPr lang="en-US" sz="1600" dirty="0"/>
              <a:t>It is helpful to clearly separate (basic) psychiatry from psychosocial support, and divide tasks over different sectors.</a:t>
            </a:r>
          </a:p>
          <a:p>
            <a:endParaRPr lang="nl-BE" dirty="0"/>
          </a:p>
        </p:txBody>
      </p:sp>
    </p:spTree>
    <p:extLst>
      <p:ext uri="{BB962C8B-B14F-4D97-AF65-F5344CB8AC3E}">
        <p14:creationId xmlns:p14="http://schemas.microsoft.com/office/powerpoint/2010/main" val="670166843"/>
      </p:ext>
    </p:extLst>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691BB-2A58-466E-8A2E-2AED746512D7}"/>
              </a:ext>
            </a:extLst>
          </p:cNvPr>
          <p:cNvSpPr>
            <a:spLocks noGrp="1"/>
          </p:cNvSpPr>
          <p:nvPr>
            <p:ph type="title"/>
          </p:nvPr>
        </p:nvSpPr>
        <p:spPr>
          <a:xfrm>
            <a:off x="107504" y="-81481"/>
            <a:ext cx="8316000" cy="936000"/>
          </a:xfrm>
        </p:spPr>
        <p:txBody>
          <a:bodyPr/>
          <a:lstStyle/>
          <a:p>
            <a:r>
              <a:rPr lang="nl-BE" dirty="0"/>
              <a:t>The </a:t>
            </a:r>
            <a:r>
              <a:rPr lang="nl-BE" dirty="0" err="1"/>
              <a:t>current</a:t>
            </a:r>
            <a:r>
              <a:rPr lang="nl-BE" dirty="0"/>
              <a:t> ‘</a:t>
            </a:r>
            <a:r>
              <a:rPr lang="nl-BE" dirty="0" err="1"/>
              <a:t>paradigm</a:t>
            </a:r>
            <a:r>
              <a:rPr lang="nl-BE" dirty="0"/>
              <a:t>’</a:t>
            </a:r>
          </a:p>
        </p:txBody>
      </p:sp>
      <p:sp>
        <p:nvSpPr>
          <p:cNvPr id="7" name="Rectangle 6">
            <a:extLst>
              <a:ext uri="{FF2B5EF4-FFF2-40B4-BE49-F238E27FC236}">
                <a16:creationId xmlns:a16="http://schemas.microsoft.com/office/drawing/2014/main" id="{C9D48B62-54A1-4C55-B220-71A1634E44B7}"/>
              </a:ext>
            </a:extLst>
          </p:cNvPr>
          <p:cNvSpPr/>
          <p:nvPr/>
        </p:nvSpPr>
        <p:spPr>
          <a:xfrm>
            <a:off x="395535" y="1203598"/>
            <a:ext cx="3464921" cy="2853858"/>
          </a:xfrm>
          <a:prstGeom prst="rect">
            <a:avLst/>
          </a:prstGeom>
        </p:spPr>
        <p:txBody>
          <a:bodyPr wrap="square">
            <a:spAutoFit/>
          </a:bodyPr>
          <a:lstStyle/>
          <a:p>
            <a:pPr>
              <a:lnSpc>
                <a:spcPct val="115000"/>
              </a:lnSpc>
              <a:spcAft>
                <a:spcPts val="1000"/>
              </a:spcAft>
            </a:pPr>
            <a:r>
              <a:rPr lang="en-US" sz="1400" dirty="0">
                <a:latin typeface="Calibri" panose="020F0502020204030204" pitchFamily="34" charset="0"/>
                <a:ea typeface="Calibri" panose="020F0502020204030204" pitchFamily="34" charset="0"/>
                <a:cs typeface="Times New Roman" panose="02020603050405020304" pitchFamily="18" charset="0"/>
              </a:rPr>
              <a:t>The pyramid was designed by the IASC working group (2010). </a:t>
            </a:r>
          </a:p>
          <a:p>
            <a:pPr>
              <a:lnSpc>
                <a:spcPct val="115000"/>
              </a:lnSpc>
              <a:spcAft>
                <a:spcPts val="100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400" dirty="0">
                <a:latin typeface="Calibri" panose="020F0502020204030204" pitchFamily="34" charset="0"/>
                <a:ea typeface="Calibri" panose="020F0502020204030204" pitchFamily="34" charset="0"/>
                <a:cs typeface="Times New Roman" panose="02020603050405020304" pitchFamily="18" charset="0"/>
              </a:rPr>
              <a:t>The challenge was to bring some coordination and logic in a myriad of interventions that came up after ‘psychosocial’ was ‘discovered in early 1990s.</a:t>
            </a:r>
          </a:p>
          <a:p>
            <a:pPr>
              <a:lnSpc>
                <a:spcPct val="115000"/>
              </a:lnSpc>
              <a:spcAft>
                <a:spcPts val="100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nl-BE"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A93FEB84-EE78-4D54-9C0E-A866DF486C9D}"/>
              </a:ext>
            </a:extLst>
          </p:cNvPr>
          <p:cNvPicPr>
            <a:picLocks noChangeAspect="1"/>
          </p:cNvPicPr>
          <p:nvPr/>
        </p:nvPicPr>
        <p:blipFill>
          <a:blip r:embed="rId2"/>
          <a:stretch>
            <a:fillRect/>
          </a:stretch>
        </p:blipFill>
        <p:spPr>
          <a:xfrm>
            <a:off x="3680597" y="587128"/>
            <a:ext cx="5463403" cy="4086797"/>
          </a:xfrm>
          <a:prstGeom prst="rect">
            <a:avLst/>
          </a:prstGeom>
        </p:spPr>
      </p:pic>
      <p:sp>
        <p:nvSpPr>
          <p:cNvPr id="9" name="Rectangle 8">
            <a:extLst>
              <a:ext uri="{FF2B5EF4-FFF2-40B4-BE49-F238E27FC236}">
                <a16:creationId xmlns:a16="http://schemas.microsoft.com/office/drawing/2014/main" id="{3854BE86-C58C-44EA-B68A-88E429717067}"/>
              </a:ext>
            </a:extLst>
          </p:cNvPr>
          <p:cNvSpPr/>
          <p:nvPr/>
        </p:nvSpPr>
        <p:spPr>
          <a:xfrm>
            <a:off x="251520" y="3616736"/>
            <a:ext cx="3608937" cy="646331"/>
          </a:xfrm>
          <a:prstGeom prst="rect">
            <a:avLst/>
          </a:prstGeom>
        </p:spPr>
        <p:txBody>
          <a:bodyPr wrap="none">
            <a:spAutoFit/>
          </a:bodyPr>
          <a:lstStyle/>
          <a:p>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The perspective remains focused on</a:t>
            </a:r>
          </a:p>
          <a:p>
            <a:r>
              <a:rPr lang="en-US" b="1"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services</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to address ‘</a:t>
            </a:r>
            <a:r>
              <a:rPr lang="en-US" b="1"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illness</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nl-BE" dirty="0"/>
          </a:p>
        </p:txBody>
      </p:sp>
    </p:spTree>
    <p:extLst>
      <p:ext uri="{BB962C8B-B14F-4D97-AF65-F5344CB8AC3E}">
        <p14:creationId xmlns:p14="http://schemas.microsoft.com/office/powerpoint/2010/main" val="308123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E3505649-E15B-45C8-B87D-5F6F69E14E0B}"/>
              </a:ext>
            </a:extLst>
          </p:cNvPr>
          <p:cNvGrpSpPr/>
          <p:nvPr/>
        </p:nvGrpSpPr>
        <p:grpSpPr>
          <a:xfrm>
            <a:off x="2195736" y="2477477"/>
            <a:ext cx="8315324" cy="1879769"/>
            <a:chOff x="3066489" y="1206002"/>
            <a:chExt cx="3011023" cy="2003835"/>
          </a:xfrm>
        </p:grpSpPr>
        <p:grpSp>
          <p:nvGrpSpPr>
            <p:cNvPr id="33" name="Group 32">
              <a:extLst>
                <a:ext uri="{FF2B5EF4-FFF2-40B4-BE49-F238E27FC236}">
                  <a16:creationId xmlns:a16="http://schemas.microsoft.com/office/drawing/2014/main" id="{11910F70-E0F9-4FF3-A1A2-78BE5A22D69F}"/>
                </a:ext>
              </a:extLst>
            </p:cNvPr>
            <p:cNvGrpSpPr/>
            <p:nvPr/>
          </p:nvGrpSpPr>
          <p:grpSpPr>
            <a:xfrm>
              <a:off x="3570083" y="1206002"/>
              <a:ext cx="2003835" cy="2003835"/>
              <a:chOff x="3819245" y="1455164"/>
              <a:chExt cx="1505511" cy="1505511"/>
            </a:xfrm>
          </p:grpSpPr>
          <p:sp>
            <p:nvSpPr>
              <p:cNvPr id="13" name="Arc 12">
                <a:extLst>
                  <a:ext uri="{FF2B5EF4-FFF2-40B4-BE49-F238E27FC236}">
                    <a16:creationId xmlns:a16="http://schemas.microsoft.com/office/drawing/2014/main" id="{DB5ED475-F0B3-4E91-946D-73ED3E0D6297}"/>
                  </a:ext>
                </a:extLst>
              </p:cNvPr>
              <p:cNvSpPr/>
              <p:nvPr/>
            </p:nvSpPr>
            <p:spPr>
              <a:xfrm>
                <a:off x="3819245" y="1455164"/>
                <a:ext cx="1505511" cy="1505511"/>
              </a:xfrm>
              <a:prstGeom prst="arc">
                <a:avLst>
                  <a:gd name="adj1" fmla="val 11555418"/>
                  <a:gd name="adj2" fmla="val 20972003"/>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4" name="Arc 13">
                <a:extLst>
                  <a:ext uri="{FF2B5EF4-FFF2-40B4-BE49-F238E27FC236}">
                    <a16:creationId xmlns:a16="http://schemas.microsoft.com/office/drawing/2014/main" id="{77D52209-3AD2-475D-B81D-D0B4E73F80D2}"/>
                  </a:ext>
                </a:extLst>
              </p:cNvPr>
              <p:cNvSpPr/>
              <p:nvPr/>
            </p:nvSpPr>
            <p:spPr>
              <a:xfrm>
                <a:off x="3819245" y="1455164"/>
                <a:ext cx="1505511" cy="1505511"/>
              </a:xfrm>
              <a:prstGeom prst="arc">
                <a:avLst>
                  <a:gd name="adj1" fmla="val 670460"/>
                  <a:gd name="adj2" fmla="val 9948574"/>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5" name="Freeform: Shape 14">
              <a:extLst>
                <a:ext uri="{FF2B5EF4-FFF2-40B4-BE49-F238E27FC236}">
                  <a16:creationId xmlns:a16="http://schemas.microsoft.com/office/drawing/2014/main" id="{D917E56B-8BE2-47E2-B4D1-513B426CEF4C}"/>
                </a:ext>
              </a:extLst>
            </p:cNvPr>
            <p:cNvSpPr/>
            <p:nvPr/>
          </p:nvSpPr>
          <p:spPr>
            <a:xfrm>
              <a:off x="3066489" y="1724661"/>
              <a:ext cx="3011023"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marL="666900" lvl="1" indent="-342900" algn="ctr">
                <a:lnSpc>
                  <a:spcPct val="115000"/>
                </a:lnSpc>
                <a:buFont typeface="+mj-lt"/>
                <a:buAutoNum type="arabicPeriod"/>
              </a:pPr>
              <a:r>
                <a:rPr lang="en-GB" sz="1600" dirty="0">
                  <a:latin typeface="Calibri" panose="020F0502020204030204" pitchFamily="34" charset="0"/>
                  <a:ea typeface="Calibri" panose="020F0502020204030204" pitchFamily="34" charset="0"/>
                  <a:cs typeface="Times New Roman" panose="02020603050405020304" pitchFamily="18" charset="0"/>
                </a:rPr>
                <a:t>Integration of mental health services</a:t>
              </a:r>
              <a:endParaRPr lang="nl-BE" sz="1600" dirty="0">
                <a:latin typeface="Calibri" panose="020F0502020204030204" pitchFamily="34" charset="0"/>
                <a:ea typeface="Calibri" panose="020F0502020204030204" pitchFamily="34" charset="0"/>
                <a:cs typeface="Times New Roman" panose="02020603050405020304" pitchFamily="18" charset="0"/>
              </a:endParaRPr>
            </a:p>
            <a:p>
              <a:pPr marL="666900" lvl="1" indent="-342900" algn="ctr">
                <a:lnSpc>
                  <a:spcPct val="115000"/>
                </a:lnSpc>
                <a:buFont typeface="+mj-lt"/>
                <a:buAutoNum type="arabicPeriod"/>
              </a:pPr>
              <a:r>
                <a:rPr lang="en-GB" sz="1600" dirty="0">
                  <a:latin typeface="Calibri" panose="020F0502020204030204" pitchFamily="34" charset="0"/>
                  <a:ea typeface="Calibri" panose="020F0502020204030204" pitchFamily="34" charset="0"/>
                  <a:cs typeface="Times New Roman" panose="02020603050405020304" pitchFamily="18" charset="0"/>
                </a:rPr>
                <a:t>MHPSS in crisis </a:t>
              </a:r>
              <a:endParaRPr lang="nl-BE" sz="1600" dirty="0">
                <a:latin typeface="Calibri" panose="020F0502020204030204" pitchFamily="34" charset="0"/>
                <a:ea typeface="Calibri" panose="020F0502020204030204" pitchFamily="34" charset="0"/>
                <a:cs typeface="Times New Roman" panose="02020603050405020304" pitchFamily="18" charset="0"/>
              </a:endParaRPr>
            </a:p>
            <a:p>
              <a:pPr marL="666900" lvl="1" indent="-342900" algn="ctr">
                <a:lnSpc>
                  <a:spcPct val="115000"/>
                </a:lnSpc>
                <a:spcAft>
                  <a:spcPts val="1000"/>
                </a:spcAft>
                <a:buFont typeface="+mj-lt"/>
                <a:buAutoNum type="arabicPeriod"/>
              </a:pPr>
              <a:r>
                <a:rPr lang="en-GB" sz="1600" dirty="0">
                  <a:latin typeface="Calibri" panose="020F0502020204030204" pitchFamily="34" charset="0"/>
                  <a:ea typeface="Calibri" panose="020F0502020204030204" pitchFamily="34" charset="0"/>
                  <a:cs typeface="Times New Roman" panose="02020603050405020304" pitchFamily="18" charset="0"/>
                </a:rPr>
                <a:t>Adding mental health perspective in relevant areas.</a:t>
              </a:r>
              <a:endParaRPr lang="nl-BE" sz="1600" dirty="0">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40" name="Group 39">
            <a:extLst>
              <a:ext uri="{FF2B5EF4-FFF2-40B4-BE49-F238E27FC236}">
                <a16:creationId xmlns:a16="http://schemas.microsoft.com/office/drawing/2014/main" id="{ACBDB9A7-AF9D-443A-BFB9-1F8BF9B4C316}"/>
              </a:ext>
            </a:extLst>
          </p:cNvPr>
          <p:cNvGrpSpPr/>
          <p:nvPr/>
        </p:nvGrpSpPr>
        <p:grpSpPr>
          <a:xfrm>
            <a:off x="-2295694" y="0"/>
            <a:ext cx="2258267" cy="3603134"/>
            <a:chOff x="168521" y="0"/>
            <a:chExt cx="3011023" cy="4804178"/>
          </a:xfrm>
        </p:grpSpPr>
        <p:grpSp>
          <p:nvGrpSpPr>
            <p:cNvPr id="34" name="Group 33">
              <a:extLst>
                <a:ext uri="{FF2B5EF4-FFF2-40B4-BE49-F238E27FC236}">
                  <a16:creationId xmlns:a16="http://schemas.microsoft.com/office/drawing/2014/main" id="{155999E1-247C-436C-A25A-EC0DF58AB0B7}"/>
                </a:ext>
              </a:extLst>
            </p:cNvPr>
            <p:cNvGrpSpPr/>
            <p:nvPr/>
          </p:nvGrpSpPr>
          <p:grpSpPr>
            <a:xfrm>
              <a:off x="672115" y="2800343"/>
              <a:ext cx="2003835" cy="2003835"/>
              <a:chOff x="921277" y="3049505"/>
              <a:chExt cx="1505511" cy="1505511"/>
            </a:xfrm>
          </p:grpSpPr>
          <p:sp>
            <p:nvSpPr>
              <p:cNvPr id="10" name="Arc 9">
                <a:extLst>
                  <a:ext uri="{FF2B5EF4-FFF2-40B4-BE49-F238E27FC236}">
                    <a16:creationId xmlns:a16="http://schemas.microsoft.com/office/drawing/2014/main" id="{B47FB539-21BB-4D14-94A9-60B7DAA4736E}"/>
                  </a:ext>
                </a:extLst>
              </p:cNvPr>
              <p:cNvSpPr/>
              <p:nvPr/>
            </p:nvSpPr>
            <p:spPr>
              <a:xfrm>
                <a:off x="921277" y="3049505"/>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1" name="Arc 10">
                <a:extLst>
                  <a:ext uri="{FF2B5EF4-FFF2-40B4-BE49-F238E27FC236}">
                    <a16:creationId xmlns:a16="http://schemas.microsoft.com/office/drawing/2014/main" id="{3D038243-686A-48CA-A8C4-013D72448DE2}"/>
                  </a:ext>
                </a:extLst>
              </p:cNvPr>
              <p:cNvSpPr/>
              <p:nvPr/>
            </p:nvSpPr>
            <p:spPr>
              <a:xfrm>
                <a:off x="921277" y="3049505"/>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2" name="Freeform: Shape 11">
              <a:extLst>
                <a:ext uri="{FF2B5EF4-FFF2-40B4-BE49-F238E27FC236}">
                  <a16:creationId xmlns:a16="http://schemas.microsoft.com/office/drawing/2014/main" id="{FEC2A2CC-26CE-43BE-819F-EFF2A112150F}"/>
                </a:ext>
              </a:extLst>
            </p:cNvPr>
            <p:cNvSpPr/>
            <p:nvPr/>
          </p:nvSpPr>
          <p:spPr>
            <a:xfrm>
              <a:off x="168521" y="3320497"/>
              <a:ext cx="3011023"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Legitimacy and Accountability</a:t>
              </a:r>
              <a:endParaRPr lang="en-US" sz="2400" dirty="0"/>
            </a:p>
          </p:txBody>
        </p:sp>
        <p:cxnSp>
          <p:nvCxnSpPr>
            <p:cNvPr id="29" name="Straight Connector 28">
              <a:extLst>
                <a:ext uri="{FF2B5EF4-FFF2-40B4-BE49-F238E27FC236}">
                  <a16:creationId xmlns:a16="http://schemas.microsoft.com/office/drawing/2014/main" id="{B4B64E95-ADD6-410B-B9EC-6D688EFA2E00}"/>
                </a:ext>
              </a:extLst>
            </p:cNvPr>
            <p:cNvCxnSpPr>
              <a:cxnSpLocks/>
            </p:cNvCxnSpPr>
            <p:nvPr/>
          </p:nvCxnSpPr>
          <p:spPr>
            <a:xfrm>
              <a:off x="1684216" y="0"/>
              <a:ext cx="0" cy="2800343"/>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5D669F01-B7AB-4731-8888-720BAA352C63}"/>
              </a:ext>
            </a:extLst>
          </p:cNvPr>
          <p:cNvGrpSpPr/>
          <p:nvPr/>
        </p:nvGrpSpPr>
        <p:grpSpPr>
          <a:xfrm>
            <a:off x="9369752" y="0"/>
            <a:ext cx="1866337" cy="4447195"/>
            <a:chOff x="6225743" y="0"/>
            <a:chExt cx="2488449" cy="5929593"/>
          </a:xfrm>
        </p:grpSpPr>
        <p:grpSp>
          <p:nvGrpSpPr>
            <p:cNvPr id="35" name="Group 34">
              <a:extLst>
                <a:ext uri="{FF2B5EF4-FFF2-40B4-BE49-F238E27FC236}">
                  <a16:creationId xmlns:a16="http://schemas.microsoft.com/office/drawing/2014/main" id="{9FE4BA50-4C1A-4B12-80E7-3A4026FD6904}"/>
                </a:ext>
              </a:extLst>
            </p:cNvPr>
            <p:cNvGrpSpPr/>
            <p:nvPr/>
          </p:nvGrpSpPr>
          <p:grpSpPr>
            <a:xfrm>
              <a:off x="6468051" y="3925758"/>
              <a:ext cx="2003835" cy="2003835"/>
              <a:chOff x="6717213" y="4174920"/>
              <a:chExt cx="1505511" cy="1505511"/>
            </a:xfrm>
          </p:grpSpPr>
          <p:sp>
            <p:nvSpPr>
              <p:cNvPr id="16" name="Arc 15">
                <a:extLst>
                  <a:ext uri="{FF2B5EF4-FFF2-40B4-BE49-F238E27FC236}">
                    <a16:creationId xmlns:a16="http://schemas.microsoft.com/office/drawing/2014/main" id="{53EF7E00-1CA0-43E3-9D29-295E349C2348}"/>
                  </a:ext>
                </a:extLst>
              </p:cNvPr>
              <p:cNvSpPr/>
              <p:nvPr/>
            </p:nvSpPr>
            <p:spPr>
              <a:xfrm>
                <a:off x="6717213" y="4174920"/>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7" name="Arc 16">
                <a:extLst>
                  <a:ext uri="{FF2B5EF4-FFF2-40B4-BE49-F238E27FC236}">
                    <a16:creationId xmlns:a16="http://schemas.microsoft.com/office/drawing/2014/main" id="{02D46A52-4AFE-4211-BE22-8EE88E2CED09}"/>
                  </a:ext>
                </a:extLst>
              </p:cNvPr>
              <p:cNvSpPr/>
              <p:nvPr/>
            </p:nvSpPr>
            <p:spPr>
              <a:xfrm>
                <a:off x="6717213" y="4174920"/>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8" name="Freeform: Shape 17">
              <a:extLst>
                <a:ext uri="{FF2B5EF4-FFF2-40B4-BE49-F238E27FC236}">
                  <a16:creationId xmlns:a16="http://schemas.microsoft.com/office/drawing/2014/main" id="{251959ED-0B32-400E-AFFF-F39C4845E78B}"/>
                </a:ext>
              </a:extLst>
            </p:cNvPr>
            <p:cNvSpPr/>
            <p:nvPr/>
          </p:nvSpPr>
          <p:spPr>
            <a:xfrm>
              <a:off x="6225743" y="4445912"/>
              <a:ext cx="2488449"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Sectoral Challenges</a:t>
              </a:r>
              <a:endParaRPr lang="en-US" sz="2400" dirty="0"/>
            </a:p>
          </p:txBody>
        </p:sp>
        <p:cxnSp>
          <p:nvCxnSpPr>
            <p:cNvPr id="30" name="Straight Connector 29">
              <a:extLst>
                <a:ext uri="{FF2B5EF4-FFF2-40B4-BE49-F238E27FC236}">
                  <a16:creationId xmlns:a16="http://schemas.microsoft.com/office/drawing/2014/main" id="{874D11AC-0451-4A91-8CFE-C3D75BDDC622}"/>
                </a:ext>
              </a:extLst>
            </p:cNvPr>
            <p:cNvCxnSpPr>
              <a:cxnSpLocks/>
            </p:cNvCxnSpPr>
            <p:nvPr/>
          </p:nvCxnSpPr>
          <p:spPr>
            <a:xfrm>
              <a:off x="7455878" y="0"/>
              <a:ext cx="0" cy="3925758"/>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8" name="Title 1">
            <a:extLst>
              <a:ext uri="{FF2B5EF4-FFF2-40B4-BE49-F238E27FC236}">
                <a16:creationId xmlns:a16="http://schemas.microsoft.com/office/drawing/2014/main" id="{F0ED2BE3-5251-4663-8771-7CD335542E12}"/>
              </a:ext>
            </a:extLst>
          </p:cNvPr>
          <p:cNvSpPr txBox="1">
            <a:spLocks/>
          </p:cNvSpPr>
          <p:nvPr/>
        </p:nvSpPr>
        <p:spPr>
          <a:xfrm>
            <a:off x="251520" y="-121990"/>
            <a:ext cx="8315325" cy="936625"/>
          </a:xfrm>
          <a:prstGeom prst="rect">
            <a:avLst/>
          </a:prstGeom>
        </p:spPr>
        <p:txBody>
          <a:bodyPr vert="horz" lIns="0" tIns="0" rIns="0" bIns="0" rtlCol="0" anchor="ctr" anchorCtr="0">
            <a:normAutofit/>
          </a:bodyPr>
          <a:lstStyle>
            <a:lvl1pPr algn="l" defTabSz="914400" rtl="0" eaLnBrk="1" latinLnBrk="0" hangingPunct="1">
              <a:spcBef>
                <a:spcPct val="0"/>
              </a:spcBef>
              <a:buNone/>
              <a:defRPr sz="2400" b="1" i="0" kern="1200" baseline="0">
                <a:solidFill>
                  <a:schemeClr val="accent1"/>
                </a:solidFill>
                <a:latin typeface="+mj-lt"/>
                <a:ea typeface="+mj-ea"/>
                <a:cs typeface="+mj-cs"/>
              </a:defRPr>
            </a:lvl1pPr>
          </a:lstStyle>
          <a:p>
            <a:r>
              <a:rPr lang="en-US" dirty="0"/>
              <a:t>An alternative look on MHPSS programming</a:t>
            </a:r>
            <a:endParaRPr lang="nl-BE" dirty="0"/>
          </a:p>
        </p:txBody>
      </p:sp>
      <p:graphicFrame>
        <p:nvGraphicFramePr>
          <p:cNvPr id="8" name="Diagram 7">
            <a:extLst>
              <a:ext uri="{FF2B5EF4-FFF2-40B4-BE49-F238E27FC236}">
                <a16:creationId xmlns:a16="http://schemas.microsoft.com/office/drawing/2014/main" id="{80EFDE12-62F6-4D1D-95D1-307414376BD0}"/>
              </a:ext>
            </a:extLst>
          </p:cNvPr>
          <p:cNvGraphicFramePr/>
          <p:nvPr>
            <p:extLst>
              <p:ext uri="{D42A27DB-BD31-4B8C-83A1-F6EECF244321}">
                <p14:modId xmlns:p14="http://schemas.microsoft.com/office/powerpoint/2010/main" val="3670250243"/>
              </p:ext>
            </p:extLst>
          </p:nvPr>
        </p:nvGraphicFramePr>
        <p:xfrm>
          <a:off x="-85919" y="774747"/>
          <a:ext cx="5533846" cy="3594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4681117"/>
      </p:ext>
    </p:extLst>
  </p:cSld>
  <p:clrMapOvr>
    <a:masterClrMapping/>
  </p:clrMapOvr>
  <p:transition>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E3505649-E15B-45C8-B87D-5F6F69E14E0B}"/>
              </a:ext>
            </a:extLst>
          </p:cNvPr>
          <p:cNvGrpSpPr/>
          <p:nvPr/>
        </p:nvGrpSpPr>
        <p:grpSpPr>
          <a:xfrm>
            <a:off x="3322447" y="-154813"/>
            <a:ext cx="2426437" cy="2560415"/>
            <a:chOff x="3066488" y="0"/>
            <a:chExt cx="3011023" cy="3209837"/>
          </a:xfrm>
        </p:grpSpPr>
        <p:cxnSp>
          <p:nvCxnSpPr>
            <p:cNvPr id="3" name="Straight Connector 2">
              <a:extLst>
                <a:ext uri="{FF2B5EF4-FFF2-40B4-BE49-F238E27FC236}">
                  <a16:creationId xmlns:a16="http://schemas.microsoft.com/office/drawing/2014/main" id="{027F2E49-EE58-4B00-A1BD-204ACBE16D63}"/>
                </a:ext>
              </a:extLst>
            </p:cNvPr>
            <p:cNvCxnSpPr>
              <a:cxnSpLocks/>
            </p:cNvCxnSpPr>
            <p:nvPr/>
          </p:nvCxnSpPr>
          <p:spPr>
            <a:xfrm>
              <a:off x="4572001" y="0"/>
              <a:ext cx="0" cy="1206002"/>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11910F70-E0F9-4FF3-A1A2-78BE5A22D69F}"/>
                </a:ext>
              </a:extLst>
            </p:cNvPr>
            <p:cNvGrpSpPr/>
            <p:nvPr/>
          </p:nvGrpSpPr>
          <p:grpSpPr>
            <a:xfrm>
              <a:off x="3570083" y="1206002"/>
              <a:ext cx="2003835" cy="2003835"/>
              <a:chOff x="3819245" y="1455164"/>
              <a:chExt cx="1505511" cy="1505511"/>
            </a:xfrm>
          </p:grpSpPr>
          <p:sp>
            <p:nvSpPr>
              <p:cNvPr id="13" name="Arc 12">
                <a:extLst>
                  <a:ext uri="{FF2B5EF4-FFF2-40B4-BE49-F238E27FC236}">
                    <a16:creationId xmlns:a16="http://schemas.microsoft.com/office/drawing/2014/main" id="{DB5ED475-F0B3-4E91-946D-73ED3E0D6297}"/>
                  </a:ext>
                </a:extLst>
              </p:cNvPr>
              <p:cNvSpPr/>
              <p:nvPr/>
            </p:nvSpPr>
            <p:spPr>
              <a:xfrm>
                <a:off x="3819245" y="1455164"/>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4" name="Arc 13">
                <a:extLst>
                  <a:ext uri="{FF2B5EF4-FFF2-40B4-BE49-F238E27FC236}">
                    <a16:creationId xmlns:a16="http://schemas.microsoft.com/office/drawing/2014/main" id="{77D52209-3AD2-475D-B81D-D0B4E73F80D2}"/>
                  </a:ext>
                </a:extLst>
              </p:cNvPr>
              <p:cNvSpPr/>
              <p:nvPr/>
            </p:nvSpPr>
            <p:spPr>
              <a:xfrm>
                <a:off x="3819245" y="1455164"/>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5" name="Freeform: Shape 14">
              <a:extLst>
                <a:ext uri="{FF2B5EF4-FFF2-40B4-BE49-F238E27FC236}">
                  <a16:creationId xmlns:a16="http://schemas.microsoft.com/office/drawing/2014/main" id="{D917E56B-8BE2-47E2-B4D1-513B426CEF4C}"/>
                </a:ext>
              </a:extLst>
            </p:cNvPr>
            <p:cNvSpPr/>
            <p:nvPr/>
          </p:nvSpPr>
          <p:spPr>
            <a:xfrm>
              <a:off x="3066488" y="1726156"/>
              <a:ext cx="3011023"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1. Integrate Mental Health in Health System</a:t>
              </a:r>
              <a:endParaRPr lang="en-US" sz="2400" dirty="0"/>
            </a:p>
          </p:txBody>
        </p:sp>
      </p:grpSp>
      <p:grpSp>
        <p:nvGrpSpPr>
          <p:cNvPr id="40" name="Group 39">
            <a:extLst>
              <a:ext uri="{FF2B5EF4-FFF2-40B4-BE49-F238E27FC236}">
                <a16:creationId xmlns:a16="http://schemas.microsoft.com/office/drawing/2014/main" id="{ACBDB9A7-AF9D-443A-BFB9-1F8BF9B4C316}"/>
              </a:ext>
            </a:extLst>
          </p:cNvPr>
          <p:cNvGrpSpPr/>
          <p:nvPr/>
        </p:nvGrpSpPr>
        <p:grpSpPr>
          <a:xfrm>
            <a:off x="899599" y="-1"/>
            <a:ext cx="2628060" cy="3836173"/>
            <a:chOff x="168521" y="0"/>
            <a:chExt cx="3011023" cy="4804178"/>
          </a:xfrm>
        </p:grpSpPr>
        <p:grpSp>
          <p:nvGrpSpPr>
            <p:cNvPr id="34" name="Group 33">
              <a:extLst>
                <a:ext uri="{FF2B5EF4-FFF2-40B4-BE49-F238E27FC236}">
                  <a16:creationId xmlns:a16="http://schemas.microsoft.com/office/drawing/2014/main" id="{155999E1-247C-436C-A25A-EC0DF58AB0B7}"/>
                </a:ext>
              </a:extLst>
            </p:cNvPr>
            <p:cNvGrpSpPr/>
            <p:nvPr/>
          </p:nvGrpSpPr>
          <p:grpSpPr>
            <a:xfrm>
              <a:off x="672115" y="2800343"/>
              <a:ext cx="2003835" cy="2003835"/>
              <a:chOff x="921277" y="3049505"/>
              <a:chExt cx="1505511" cy="1505511"/>
            </a:xfrm>
          </p:grpSpPr>
          <p:sp>
            <p:nvSpPr>
              <p:cNvPr id="10" name="Arc 9">
                <a:extLst>
                  <a:ext uri="{FF2B5EF4-FFF2-40B4-BE49-F238E27FC236}">
                    <a16:creationId xmlns:a16="http://schemas.microsoft.com/office/drawing/2014/main" id="{B47FB539-21BB-4D14-94A9-60B7DAA4736E}"/>
                  </a:ext>
                </a:extLst>
              </p:cNvPr>
              <p:cNvSpPr/>
              <p:nvPr/>
            </p:nvSpPr>
            <p:spPr>
              <a:xfrm>
                <a:off x="921277" y="3049505"/>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1" name="Arc 10">
                <a:extLst>
                  <a:ext uri="{FF2B5EF4-FFF2-40B4-BE49-F238E27FC236}">
                    <a16:creationId xmlns:a16="http://schemas.microsoft.com/office/drawing/2014/main" id="{3D038243-686A-48CA-A8C4-013D72448DE2}"/>
                  </a:ext>
                </a:extLst>
              </p:cNvPr>
              <p:cNvSpPr/>
              <p:nvPr/>
            </p:nvSpPr>
            <p:spPr>
              <a:xfrm>
                <a:off x="921277" y="3049505"/>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2" name="Freeform: Shape 11">
              <a:extLst>
                <a:ext uri="{FF2B5EF4-FFF2-40B4-BE49-F238E27FC236}">
                  <a16:creationId xmlns:a16="http://schemas.microsoft.com/office/drawing/2014/main" id="{FEC2A2CC-26CE-43BE-819F-EFF2A112150F}"/>
                </a:ext>
              </a:extLst>
            </p:cNvPr>
            <p:cNvSpPr/>
            <p:nvPr/>
          </p:nvSpPr>
          <p:spPr>
            <a:xfrm>
              <a:off x="168521" y="3320497"/>
              <a:ext cx="3011023"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2. MHPSS in crisis</a:t>
              </a:r>
              <a:endParaRPr lang="en-US" sz="2400" dirty="0"/>
            </a:p>
          </p:txBody>
        </p:sp>
        <p:cxnSp>
          <p:nvCxnSpPr>
            <p:cNvPr id="29" name="Straight Connector 28">
              <a:extLst>
                <a:ext uri="{FF2B5EF4-FFF2-40B4-BE49-F238E27FC236}">
                  <a16:creationId xmlns:a16="http://schemas.microsoft.com/office/drawing/2014/main" id="{B4B64E95-ADD6-410B-B9EC-6D688EFA2E00}"/>
                </a:ext>
              </a:extLst>
            </p:cNvPr>
            <p:cNvCxnSpPr>
              <a:cxnSpLocks/>
            </p:cNvCxnSpPr>
            <p:nvPr/>
          </p:nvCxnSpPr>
          <p:spPr>
            <a:xfrm>
              <a:off x="1684216" y="0"/>
              <a:ext cx="0" cy="2800343"/>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5D669F01-B7AB-4731-8888-720BAA352C63}"/>
              </a:ext>
            </a:extLst>
          </p:cNvPr>
          <p:cNvGrpSpPr/>
          <p:nvPr/>
        </p:nvGrpSpPr>
        <p:grpSpPr>
          <a:xfrm>
            <a:off x="5812307" y="0"/>
            <a:ext cx="2720131" cy="4515966"/>
            <a:chOff x="6225743" y="0"/>
            <a:chExt cx="2570725" cy="5929593"/>
          </a:xfrm>
        </p:grpSpPr>
        <p:grpSp>
          <p:nvGrpSpPr>
            <p:cNvPr id="35" name="Group 34">
              <a:extLst>
                <a:ext uri="{FF2B5EF4-FFF2-40B4-BE49-F238E27FC236}">
                  <a16:creationId xmlns:a16="http://schemas.microsoft.com/office/drawing/2014/main" id="{9FE4BA50-4C1A-4B12-80E7-3A4026FD6904}"/>
                </a:ext>
              </a:extLst>
            </p:cNvPr>
            <p:cNvGrpSpPr/>
            <p:nvPr/>
          </p:nvGrpSpPr>
          <p:grpSpPr>
            <a:xfrm>
              <a:off x="6468051" y="3925758"/>
              <a:ext cx="2003835" cy="2003835"/>
              <a:chOff x="6717213" y="4174920"/>
              <a:chExt cx="1505511" cy="1505511"/>
            </a:xfrm>
          </p:grpSpPr>
          <p:sp>
            <p:nvSpPr>
              <p:cNvPr id="16" name="Arc 15">
                <a:extLst>
                  <a:ext uri="{FF2B5EF4-FFF2-40B4-BE49-F238E27FC236}">
                    <a16:creationId xmlns:a16="http://schemas.microsoft.com/office/drawing/2014/main" id="{53EF7E00-1CA0-43E3-9D29-295E349C2348}"/>
                  </a:ext>
                </a:extLst>
              </p:cNvPr>
              <p:cNvSpPr/>
              <p:nvPr/>
            </p:nvSpPr>
            <p:spPr>
              <a:xfrm>
                <a:off x="6717213" y="4174920"/>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7" name="Arc 16">
                <a:extLst>
                  <a:ext uri="{FF2B5EF4-FFF2-40B4-BE49-F238E27FC236}">
                    <a16:creationId xmlns:a16="http://schemas.microsoft.com/office/drawing/2014/main" id="{02D46A52-4AFE-4211-BE22-8EE88E2CED09}"/>
                  </a:ext>
                </a:extLst>
              </p:cNvPr>
              <p:cNvSpPr/>
              <p:nvPr/>
            </p:nvSpPr>
            <p:spPr>
              <a:xfrm>
                <a:off x="6717213" y="4174920"/>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8" name="Freeform: Shape 17">
              <a:extLst>
                <a:ext uri="{FF2B5EF4-FFF2-40B4-BE49-F238E27FC236}">
                  <a16:creationId xmlns:a16="http://schemas.microsoft.com/office/drawing/2014/main" id="{251959ED-0B32-400E-AFFF-F39C4845E78B}"/>
                </a:ext>
              </a:extLst>
            </p:cNvPr>
            <p:cNvSpPr/>
            <p:nvPr/>
          </p:nvSpPr>
          <p:spPr>
            <a:xfrm>
              <a:off x="6225743" y="4445912"/>
              <a:ext cx="2570725" cy="963527"/>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3. MHPSS aspects across sectors</a:t>
              </a:r>
              <a:endParaRPr lang="en-US" sz="2400" dirty="0"/>
            </a:p>
          </p:txBody>
        </p:sp>
        <p:cxnSp>
          <p:nvCxnSpPr>
            <p:cNvPr id="30" name="Straight Connector 29">
              <a:extLst>
                <a:ext uri="{FF2B5EF4-FFF2-40B4-BE49-F238E27FC236}">
                  <a16:creationId xmlns:a16="http://schemas.microsoft.com/office/drawing/2014/main" id="{874D11AC-0451-4A91-8CFE-C3D75BDDC622}"/>
                </a:ext>
              </a:extLst>
            </p:cNvPr>
            <p:cNvCxnSpPr>
              <a:cxnSpLocks/>
            </p:cNvCxnSpPr>
            <p:nvPr/>
          </p:nvCxnSpPr>
          <p:spPr>
            <a:xfrm>
              <a:off x="7455878" y="0"/>
              <a:ext cx="0" cy="3925758"/>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95714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E3505649-E15B-45C8-B87D-5F6F69E14E0B}"/>
              </a:ext>
            </a:extLst>
          </p:cNvPr>
          <p:cNvGrpSpPr/>
          <p:nvPr/>
        </p:nvGrpSpPr>
        <p:grpSpPr>
          <a:xfrm>
            <a:off x="2771800" y="-1008870"/>
            <a:ext cx="3005754" cy="3011102"/>
            <a:chOff x="3066488" y="0"/>
            <a:chExt cx="3011023" cy="3209837"/>
          </a:xfrm>
        </p:grpSpPr>
        <p:cxnSp>
          <p:nvCxnSpPr>
            <p:cNvPr id="3" name="Straight Connector 2">
              <a:extLst>
                <a:ext uri="{FF2B5EF4-FFF2-40B4-BE49-F238E27FC236}">
                  <a16:creationId xmlns:a16="http://schemas.microsoft.com/office/drawing/2014/main" id="{027F2E49-EE58-4B00-A1BD-204ACBE16D63}"/>
                </a:ext>
              </a:extLst>
            </p:cNvPr>
            <p:cNvCxnSpPr>
              <a:cxnSpLocks/>
            </p:cNvCxnSpPr>
            <p:nvPr/>
          </p:nvCxnSpPr>
          <p:spPr>
            <a:xfrm>
              <a:off x="4572001" y="0"/>
              <a:ext cx="0" cy="1206002"/>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11910F70-E0F9-4FF3-A1A2-78BE5A22D69F}"/>
                </a:ext>
              </a:extLst>
            </p:cNvPr>
            <p:cNvGrpSpPr/>
            <p:nvPr/>
          </p:nvGrpSpPr>
          <p:grpSpPr>
            <a:xfrm>
              <a:off x="3570083" y="1206002"/>
              <a:ext cx="2003835" cy="2003835"/>
              <a:chOff x="3819245" y="1455164"/>
              <a:chExt cx="1505511" cy="1505511"/>
            </a:xfrm>
          </p:grpSpPr>
          <p:sp>
            <p:nvSpPr>
              <p:cNvPr id="13" name="Arc 12">
                <a:extLst>
                  <a:ext uri="{FF2B5EF4-FFF2-40B4-BE49-F238E27FC236}">
                    <a16:creationId xmlns:a16="http://schemas.microsoft.com/office/drawing/2014/main" id="{DB5ED475-F0B3-4E91-946D-73ED3E0D6297}"/>
                  </a:ext>
                </a:extLst>
              </p:cNvPr>
              <p:cNvSpPr/>
              <p:nvPr/>
            </p:nvSpPr>
            <p:spPr>
              <a:xfrm>
                <a:off x="3819245" y="1455164"/>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4" name="Arc 13">
                <a:extLst>
                  <a:ext uri="{FF2B5EF4-FFF2-40B4-BE49-F238E27FC236}">
                    <a16:creationId xmlns:a16="http://schemas.microsoft.com/office/drawing/2014/main" id="{77D52209-3AD2-475D-B81D-D0B4E73F80D2}"/>
                  </a:ext>
                </a:extLst>
              </p:cNvPr>
              <p:cNvSpPr/>
              <p:nvPr/>
            </p:nvSpPr>
            <p:spPr>
              <a:xfrm>
                <a:off x="3819245" y="1455164"/>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5" name="Freeform: Shape 14">
              <a:extLst>
                <a:ext uri="{FF2B5EF4-FFF2-40B4-BE49-F238E27FC236}">
                  <a16:creationId xmlns:a16="http://schemas.microsoft.com/office/drawing/2014/main" id="{D917E56B-8BE2-47E2-B4D1-513B426CEF4C}"/>
                </a:ext>
              </a:extLst>
            </p:cNvPr>
            <p:cNvSpPr/>
            <p:nvPr/>
          </p:nvSpPr>
          <p:spPr>
            <a:xfrm>
              <a:off x="3066488" y="1726156"/>
              <a:ext cx="3011023"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000" dirty="0"/>
                <a:t>1. Integrate Mental Health in Health System</a:t>
              </a:r>
              <a:endParaRPr lang="en-US" sz="2000" dirty="0"/>
            </a:p>
          </p:txBody>
        </p:sp>
      </p:grpSp>
      <p:grpSp>
        <p:nvGrpSpPr>
          <p:cNvPr id="40" name="Group 39">
            <a:extLst>
              <a:ext uri="{FF2B5EF4-FFF2-40B4-BE49-F238E27FC236}">
                <a16:creationId xmlns:a16="http://schemas.microsoft.com/office/drawing/2014/main" id="{ACBDB9A7-AF9D-443A-BFB9-1F8BF9B4C316}"/>
              </a:ext>
            </a:extLst>
          </p:cNvPr>
          <p:cNvGrpSpPr/>
          <p:nvPr/>
        </p:nvGrpSpPr>
        <p:grpSpPr>
          <a:xfrm>
            <a:off x="-2295694" y="0"/>
            <a:ext cx="2258267" cy="3603134"/>
            <a:chOff x="168521" y="0"/>
            <a:chExt cx="3011023" cy="4804178"/>
          </a:xfrm>
        </p:grpSpPr>
        <p:grpSp>
          <p:nvGrpSpPr>
            <p:cNvPr id="34" name="Group 33">
              <a:extLst>
                <a:ext uri="{FF2B5EF4-FFF2-40B4-BE49-F238E27FC236}">
                  <a16:creationId xmlns:a16="http://schemas.microsoft.com/office/drawing/2014/main" id="{155999E1-247C-436C-A25A-EC0DF58AB0B7}"/>
                </a:ext>
              </a:extLst>
            </p:cNvPr>
            <p:cNvGrpSpPr/>
            <p:nvPr/>
          </p:nvGrpSpPr>
          <p:grpSpPr>
            <a:xfrm>
              <a:off x="672115" y="2800343"/>
              <a:ext cx="2003835" cy="2003835"/>
              <a:chOff x="921277" y="3049505"/>
              <a:chExt cx="1505511" cy="1505511"/>
            </a:xfrm>
          </p:grpSpPr>
          <p:sp>
            <p:nvSpPr>
              <p:cNvPr id="10" name="Arc 9">
                <a:extLst>
                  <a:ext uri="{FF2B5EF4-FFF2-40B4-BE49-F238E27FC236}">
                    <a16:creationId xmlns:a16="http://schemas.microsoft.com/office/drawing/2014/main" id="{B47FB539-21BB-4D14-94A9-60B7DAA4736E}"/>
                  </a:ext>
                </a:extLst>
              </p:cNvPr>
              <p:cNvSpPr/>
              <p:nvPr/>
            </p:nvSpPr>
            <p:spPr>
              <a:xfrm>
                <a:off x="921277" y="3049505"/>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1" name="Arc 10">
                <a:extLst>
                  <a:ext uri="{FF2B5EF4-FFF2-40B4-BE49-F238E27FC236}">
                    <a16:creationId xmlns:a16="http://schemas.microsoft.com/office/drawing/2014/main" id="{3D038243-686A-48CA-A8C4-013D72448DE2}"/>
                  </a:ext>
                </a:extLst>
              </p:cNvPr>
              <p:cNvSpPr/>
              <p:nvPr/>
            </p:nvSpPr>
            <p:spPr>
              <a:xfrm>
                <a:off x="921277" y="3049505"/>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2" name="Freeform: Shape 11">
              <a:extLst>
                <a:ext uri="{FF2B5EF4-FFF2-40B4-BE49-F238E27FC236}">
                  <a16:creationId xmlns:a16="http://schemas.microsoft.com/office/drawing/2014/main" id="{FEC2A2CC-26CE-43BE-819F-EFF2A112150F}"/>
                </a:ext>
              </a:extLst>
            </p:cNvPr>
            <p:cNvSpPr/>
            <p:nvPr/>
          </p:nvSpPr>
          <p:spPr>
            <a:xfrm>
              <a:off x="168521" y="3320497"/>
              <a:ext cx="3011023"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Legitimacy and Accountability</a:t>
              </a:r>
              <a:endParaRPr lang="en-US" sz="2400" dirty="0"/>
            </a:p>
          </p:txBody>
        </p:sp>
        <p:cxnSp>
          <p:nvCxnSpPr>
            <p:cNvPr id="29" name="Straight Connector 28">
              <a:extLst>
                <a:ext uri="{FF2B5EF4-FFF2-40B4-BE49-F238E27FC236}">
                  <a16:creationId xmlns:a16="http://schemas.microsoft.com/office/drawing/2014/main" id="{B4B64E95-ADD6-410B-B9EC-6D688EFA2E00}"/>
                </a:ext>
              </a:extLst>
            </p:cNvPr>
            <p:cNvCxnSpPr>
              <a:cxnSpLocks/>
            </p:cNvCxnSpPr>
            <p:nvPr/>
          </p:nvCxnSpPr>
          <p:spPr>
            <a:xfrm>
              <a:off x="1684216" y="0"/>
              <a:ext cx="0" cy="2800343"/>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5D669F01-B7AB-4731-8888-720BAA352C63}"/>
              </a:ext>
            </a:extLst>
          </p:cNvPr>
          <p:cNvGrpSpPr/>
          <p:nvPr/>
        </p:nvGrpSpPr>
        <p:grpSpPr>
          <a:xfrm>
            <a:off x="9369752" y="0"/>
            <a:ext cx="1866337" cy="4447195"/>
            <a:chOff x="6225743" y="0"/>
            <a:chExt cx="2488449" cy="5929593"/>
          </a:xfrm>
        </p:grpSpPr>
        <p:grpSp>
          <p:nvGrpSpPr>
            <p:cNvPr id="35" name="Group 34">
              <a:extLst>
                <a:ext uri="{FF2B5EF4-FFF2-40B4-BE49-F238E27FC236}">
                  <a16:creationId xmlns:a16="http://schemas.microsoft.com/office/drawing/2014/main" id="{9FE4BA50-4C1A-4B12-80E7-3A4026FD6904}"/>
                </a:ext>
              </a:extLst>
            </p:cNvPr>
            <p:cNvGrpSpPr/>
            <p:nvPr/>
          </p:nvGrpSpPr>
          <p:grpSpPr>
            <a:xfrm>
              <a:off x="6468051" y="3925758"/>
              <a:ext cx="2003835" cy="2003835"/>
              <a:chOff x="6717213" y="4174920"/>
              <a:chExt cx="1505511" cy="1505511"/>
            </a:xfrm>
          </p:grpSpPr>
          <p:sp>
            <p:nvSpPr>
              <p:cNvPr id="16" name="Arc 15">
                <a:extLst>
                  <a:ext uri="{FF2B5EF4-FFF2-40B4-BE49-F238E27FC236}">
                    <a16:creationId xmlns:a16="http://schemas.microsoft.com/office/drawing/2014/main" id="{53EF7E00-1CA0-43E3-9D29-295E349C2348}"/>
                  </a:ext>
                </a:extLst>
              </p:cNvPr>
              <p:cNvSpPr/>
              <p:nvPr/>
            </p:nvSpPr>
            <p:spPr>
              <a:xfrm>
                <a:off x="6717213" y="4174920"/>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7" name="Arc 16">
                <a:extLst>
                  <a:ext uri="{FF2B5EF4-FFF2-40B4-BE49-F238E27FC236}">
                    <a16:creationId xmlns:a16="http://schemas.microsoft.com/office/drawing/2014/main" id="{02D46A52-4AFE-4211-BE22-8EE88E2CED09}"/>
                  </a:ext>
                </a:extLst>
              </p:cNvPr>
              <p:cNvSpPr/>
              <p:nvPr/>
            </p:nvSpPr>
            <p:spPr>
              <a:xfrm>
                <a:off x="6717213" y="4174920"/>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8" name="Freeform: Shape 17">
              <a:extLst>
                <a:ext uri="{FF2B5EF4-FFF2-40B4-BE49-F238E27FC236}">
                  <a16:creationId xmlns:a16="http://schemas.microsoft.com/office/drawing/2014/main" id="{251959ED-0B32-400E-AFFF-F39C4845E78B}"/>
                </a:ext>
              </a:extLst>
            </p:cNvPr>
            <p:cNvSpPr/>
            <p:nvPr/>
          </p:nvSpPr>
          <p:spPr>
            <a:xfrm>
              <a:off x="6225743" y="4445912"/>
              <a:ext cx="2488449"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Sectoral Challenges</a:t>
              </a:r>
              <a:endParaRPr lang="en-US" sz="2400" dirty="0"/>
            </a:p>
          </p:txBody>
        </p:sp>
        <p:cxnSp>
          <p:nvCxnSpPr>
            <p:cNvPr id="30" name="Straight Connector 29">
              <a:extLst>
                <a:ext uri="{FF2B5EF4-FFF2-40B4-BE49-F238E27FC236}">
                  <a16:creationId xmlns:a16="http://schemas.microsoft.com/office/drawing/2014/main" id="{874D11AC-0451-4A91-8CFE-C3D75BDDC622}"/>
                </a:ext>
              </a:extLst>
            </p:cNvPr>
            <p:cNvCxnSpPr>
              <a:cxnSpLocks/>
            </p:cNvCxnSpPr>
            <p:nvPr/>
          </p:nvCxnSpPr>
          <p:spPr>
            <a:xfrm>
              <a:off x="7455878" y="0"/>
              <a:ext cx="0" cy="3925758"/>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0C27D19A-4988-4475-9C3C-4AF0D70D6753}"/>
              </a:ext>
            </a:extLst>
          </p:cNvPr>
          <p:cNvGrpSpPr/>
          <p:nvPr/>
        </p:nvGrpSpPr>
        <p:grpSpPr>
          <a:xfrm>
            <a:off x="1532362" y="2100258"/>
            <a:ext cx="6079275" cy="2634160"/>
            <a:chOff x="436360" y="3063387"/>
            <a:chExt cx="8105700" cy="3512214"/>
          </a:xfrm>
        </p:grpSpPr>
        <p:sp>
          <p:nvSpPr>
            <p:cNvPr id="6" name="Oval 5">
              <a:extLst>
                <a:ext uri="{FF2B5EF4-FFF2-40B4-BE49-F238E27FC236}">
                  <a16:creationId xmlns:a16="http://schemas.microsoft.com/office/drawing/2014/main" id="{070399EF-68E1-4E57-AC3A-D38365BE53E2}"/>
                </a:ext>
              </a:extLst>
            </p:cNvPr>
            <p:cNvSpPr/>
            <p:nvPr/>
          </p:nvSpPr>
          <p:spPr>
            <a:xfrm>
              <a:off x="5898196" y="3931247"/>
              <a:ext cx="2643864" cy="264435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reeform: Shape 6">
              <a:extLst>
                <a:ext uri="{FF2B5EF4-FFF2-40B4-BE49-F238E27FC236}">
                  <a16:creationId xmlns:a16="http://schemas.microsoft.com/office/drawing/2014/main" id="{81890E0B-7DD0-4ACC-BF42-2568CD01F3A6}"/>
                </a:ext>
              </a:extLst>
            </p:cNvPr>
            <p:cNvSpPr/>
            <p:nvPr/>
          </p:nvSpPr>
          <p:spPr>
            <a:xfrm>
              <a:off x="5985981" y="4019408"/>
              <a:ext cx="2468295" cy="2468033"/>
            </a:xfrm>
            <a:custGeom>
              <a:avLst/>
              <a:gdLst>
                <a:gd name="connsiteX0" fmla="*/ 0 w 2468295"/>
                <a:gd name="connsiteY0" fmla="*/ 1234017 h 2468033"/>
                <a:gd name="connsiteX1" fmla="*/ 1234148 w 2468295"/>
                <a:gd name="connsiteY1" fmla="*/ 0 h 2468033"/>
                <a:gd name="connsiteX2" fmla="*/ 2468296 w 2468295"/>
                <a:gd name="connsiteY2" fmla="*/ 1234017 h 2468033"/>
                <a:gd name="connsiteX3" fmla="*/ 1234148 w 2468295"/>
                <a:gd name="connsiteY3" fmla="*/ 2468034 h 2468033"/>
                <a:gd name="connsiteX4" fmla="*/ 0 w 2468295"/>
                <a:gd name="connsiteY4" fmla="*/ 1234017 h 24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8295" h="2468033">
                  <a:moveTo>
                    <a:pt x="0" y="1234017"/>
                  </a:moveTo>
                  <a:cubicBezTo>
                    <a:pt x="0" y="552488"/>
                    <a:pt x="552547" y="0"/>
                    <a:pt x="1234148" y="0"/>
                  </a:cubicBezTo>
                  <a:cubicBezTo>
                    <a:pt x="1915749" y="0"/>
                    <a:pt x="2468296" y="552488"/>
                    <a:pt x="2468296" y="1234017"/>
                  </a:cubicBezTo>
                  <a:cubicBezTo>
                    <a:pt x="2468296" y="1915546"/>
                    <a:pt x="1915749" y="2468034"/>
                    <a:pt x="1234148" y="2468034"/>
                  </a:cubicBezTo>
                  <a:cubicBezTo>
                    <a:pt x="552547" y="2468034"/>
                    <a:pt x="0" y="1915546"/>
                    <a:pt x="0" y="123401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3694" tIns="283532" rIns="283695" bIns="283532" numCol="1" spcCol="1270" anchor="ctr" anchorCtr="0">
              <a:noAutofit/>
            </a:bodyPr>
            <a:lstStyle/>
            <a:p>
              <a:pPr algn="ctr" defTabSz="666750">
                <a:lnSpc>
                  <a:spcPct val="90000"/>
                </a:lnSpc>
                <a:spcBef>
                  <a:spcPct val="0"/>
                </a:spcBef>
                <a:spcAft>
                  <a:spcPct val="35000"/>
                </a:spcAft>
              </a:pPr>
              <a:r>
                <a:rPr lang="en-PH" sz="1500" dirty="0"/>
                <a:t>Resulting in sustainable quality services</a:t>
              </a:r>
              <a:endParaRPr lang="en-US" sz="1500" dirty="0"/>
            </a:p>
          </p:txBody>
        </p:sp>
        <p:sp>
          <p:nvSpPr>
            <p:cNvPr id="19" name="Teardrop 18">
              <a:extLst>
                <a:ext uri="{FF2B5EF4-FFF2-40B4-BE49-F238E27FC236}">
                  <a16:creationId xmlns:a16="http://schemas.microsoft.com/office/drawing/2014/main" id="{1AE1F24D-DBEB-4C31-9CAA-61E80AA6D121}"/>
                </a:ext>
              </a:extLst>
            </p:cNvPr>
            <p:cNvSpPr/>
            <p:nvPr/>
          </p:nvSpPr>
          <p:spPr>
            <a:xfrm rot="2700000">
              <a:off x="3168870" y="3934444"/>
              <a:ext cx="2637496" cy="2637496"/>
            </a:xfrm>
            <a:prstGeom prst="teardrop">
              <a:avLst>
                <a:gd name="adj" fmla="val 1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Freeform: Shape 19">
              <a:extLst>
                <a:ext uri="{FF2B5EF4-FFF2-40B4-BE49-F238E27FC236}">
                  <a16:creationId xmlns:a16="http://schemas.microsoft.com/office/drawing/2014/main" id="{D6806376-594F-438B-834B-380CF4D948B7}"/>
                </a:ext>
              </a:extLst>
            </p:cNvPr>
            <p:cNvSpPr/>
            <p:nvPr/>
          </p:nvSpPr>
          <p:spPr>
            <a:xfrm>
              <a:off x="3253471" y="4019407"/>
              <a:ext cx="2468295" cy="2468034"/>
            </a:xfrm>
            <a:custGeom>
              <a:avLst/>
              <a:gdLst>
                <a:gd name="connsiteX0" fmla="*/ 0 w 2468295"/>
                <a:gd name="connsiteY0" fmla="*/ 1234017 h 2468033"/>
                <a:gd name="connsiteX1" fmla="*/ 1234148 w 2468295"/>
                <a:gd name="connsiteY1" fmla="*/ 0 h 2468033"/>
                <a:gd name="connsiteX2" fmla="*/ 2468296 w 2468295"/>
                <a:gd name="connsiteY2" fmla="*/ 1234017 h 2468033"/>
                <a:gd name="connsiteX3" fmla="*/ 1234148 w 2468295"/>
                <a:gd name="connsiteY3" fmla="*/ 2468034 h 2468033"/>
                <a:gd name="connsiteX4" fmla="*/ 0 w 2468295"/>
                <a:gd name="connsiteY4" fmla="*/ 1234017 h 24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8295" h="2468033">
                  <a:moveTo>
                    <a:pt x="0" y="1234017"/>
                  </a:moveTo>
                  <a:cubicBezTo>
                    <a:pt x="0" y="552488"/>
                    <a:pt x="552547" y="0"/>
                    <a:pt x="1234148" y="0"/>
                  </a:cubicBezTo>
                  <a:cubicBezTo>
                    <a:pt x="1915749" y="0"/>
                    <a:pt x="2468296" y="552488"/>
                    <a:pt x="2468296" y="1234017"/>
                  </a:cubicBezTo>
                  <a:cubicBezTo>
                    <a:pt x="2468296" y="1915546"/>
                    <a:pt x="1915749" y="2468034"/>
                    <a:pt x="1234148" y="2468034"/>
                  </a:cubicBezTo>
                  <a:cubicBezTo>
                    <a:pt x="552547" y="2468034"/>
                    <a:pt x="0" y="1915546"/>
                    <a:pt x="0" y="123401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7505" tIns="287342" rIns="287504" bIns="287342" numCol="1" spcCol="1270" anchor="ctr" anchorCtr="0">
              <a:noAutofit/>
            </a:bodyPr>
            <a:lstStyle/>
            <a:p>
              <a:pPr algn="ctr" defTabSz="800100">
                <a:lnSpc>
                  <a:spcPct val="90000"/>
                </a:lnSpc>
                <a:spcBef>
                  <a:spcPct val="0"/>
                </a:spcBef>
                <a:spcAft>
                  <a:spcPct val="35000"/>
                </a:spcAft>
              </a:pPr>
              <a:r>
                <a:rPr lang="en-PH" sz="1500" dirty="0"/>
                <a:t>Local ‘report’ to be relevant and effective </a:t>
              </a:r>
              <a:endParaRPr lang="en-US" sz="1500" dirty="0"/>
            </a:p>
          </p:txBody>
        </p:sp>
        <p:sp>
          <p:nvSpPr>
            <p:cNvPr id="21" name="Teardrop 20">
              <a:extLst>
                <a:ext uri="{FF2B5EF4-FFF2-40B4-BE49-F238E27FC236}">
                  <a16:creationId xmlns:a16="http://schemas.microsoft.com/office/drawing/2014/main" id="{EEE25BBC-29A8-4061-90F8-04650E2725E8}"/>
                </a:ext>
              </a:extLst>
            </p:cNvPr>
            <p:cNvSpPr/>
            <p:nvPr/>
          </p:nvSpPr>
          <p:spPr>
            <a:xfrm rot="2700000">
              <a:off x="436360" y="3934444"/>
              <a:ext cx="2637496" cy="2637496"/>
            </a:xfrm>
            <a:prstGeom prst="teardrop">
              <a:avLst>
                <a:gd name="adj" fmla="val 1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Freeform: Shape 21">
              <a:extLst>
                <a:ext uri="{FF2B5EF4-FFF2-40B4-BE49-F238E27FC236}">
                  <a16:creationId xmlns:a16="http://schemas.microsoft.com/office/drawing/2014/main" id="{3EE239D0-48D8-40F2-AF36-7FECA80CA172}"/>
                </a:ext>
              </a:extLst>
            </p:cNvPr>
            <p:cNvSpPr/>
            <p:nvPr/>
          </p:nvSpPr>
          <p:spPr>
            <a:xfrm>
              <a:off x="520960" y="4019408"/>
              <a:ext cx="2468295" cy="2468033"/>
            </a:xfrm>
            <a:custGeom>
              <a:avLst/>
              <a:gdLst>
                <a:gd name="connsiteX0" fmla="*/ 0 w 2468295"/>
                <a:gd name="connsiteY0" fmla="*/ 1234017 h 2468033"/>
                <a:gd name="connsiteX1" fmla="*/ 1234148 w 2468295"/>
                <a:gd name="connsiteY1" fmla="*/ 0 h 2468033"/>
                <a:gd name="connsiteX2" fmla="*/ 2468296 w 2468295"/>
                <a:gd name="connsiteY2" fmla="*/ 1234017 h 2468033"/>
                <a:gd name="connsiteX3" fmla="*/ 1234148 w 2468295"/>
                <a:gd name="connsiteY3" fmla="*/ 2468034 h 2468033"/>
                <a:gd name="connsiteX4" fmla="*/ 0 w 2468295"/>
                <a:gd name="connsiteY4" fmla="*/ 1234017 h 24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8295" h="2468033">
                  <a:moveTo>
                    <a:pt x="0" y="1234017"/>
                  </a:moveTo>
                  <a:cubicBezTo>
                    <a:pt x="0" y="552488"/>
                    <a:pt x="552547" y="0"/>
                    <a:pt x="1234148" y="0"/>
                  </a:cubicBezTo>
                  <a:cubicBezTo>
                    <a:pt x="1915749" y="0"/>
                    <a:pt x="2468296" y="552488"/>
                    <a:pt x="2468296" y="1234017"/>
                  </a:cubicBezTo>
                  <a:cubicBezTo>
                    <a:pt x="2468296" y="1915546"/>
                    <a:pt x="1915749" y="2468034"/>
                    <a:pt x="1234148" y="2468034"/>
                  </a:cubicBezTo>
                  <a:cubicBezTo>
                    <a:pt x="552547" y="2468034"/>
                    <a:pt x="0" y="1915546"/>
                    <a:pt x="0" y="123401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7505" tIns="287342" rIns="287504" bIns="287342" numCol="1" spcCol="1270" anchor="ctr" anchorCtr="0">
              <a:noAutofit/>
            </a:bodyPr>
            <a:lstStyle/>
            <a:p>
              <a:pPr algn="ctr" defTabSz="800100">
                <a:lnSpc>
                  <a:spcPct val="90000"/>
                </a:lnSpc>
                <a:spcBef>
                  <a:spcPct val="0"/>
                </a:spcBef>
                <a:spcAft>
                  <a:spcPct val="35000"/>
                </a:spcAft>
              </a:pPr>
              <a:r>
                <a:rPr lang="en-PH" sz="1500" dirty="0"/>
                <a:t>Health Systems approach </a:t>
              </a:r>
              <a:endParaRPr lang="en-US" sz="1500" dirty="0"/>
            </a:p>
          </p:txBody>
        </p:sp>
        <p:sp>
          <p:nvSpPr>
            <p:cNvPr id="4" name="Rectangle 3">
              <a:extLst>
                <a:ext uri="{FF2B5EF4-FFF2-40B4-BE49-F238E27FC236}">
                  <a16:creationId xmlns:a16="http://schemas.microsoft.com/office/drawing/2014/main" id="{4889FEEE-ECBF-4287-8DFC-3F7749D0D646}"/>
                </a:ext>
              </a:extLst>
            </p:cNvPr>
            <p:cNvSpPr/>
            <p:nvPr/>
          </p:nvSpPr>
          <p:spPr>
            <a:xfrm>
              <a:off x="577140" y="3063387"/>
              <a:ext cx="7852327" cy="697627"/>
            </a:xfrm>
            <a:prstGeom prst="rect">
              <a:avLst/>
            </a:prstGeom>
          </p:spPr>
          <p:txBody>
            <a:bodyPr wrap="square">
              <a:spAutoFit/>
            </a:bodyPr>
            <a:lstStyle/>
            <a:p>
              <a:pPr algn="ctr"/>
              <a:r>
                <a:rPr lang="en-GB" sz="1400" i="1" dirty="0">
                  <a:latin typeface="Calibri" panose="020F0502020204030204" pitchFamily="34" charset="0"/>
                  <a:cs typeface="Calibri" panose="020F0502020204030204" pitchFamily="34" charset="0"/>
                </a:rPr>
                <a:t>Building up sustainable services requires the right resources, connection with the population, and institutional support</a:t>
              </a:r>
              <a:endParaRPr lang="nl-BE" sz="1400" i="1"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303064119"/>
      </p:ext>
    </p:extLst>
  </p:cSld>
  <p:clrMapOvr>
    <a:masterClrMapping/>
  </p:clrMapOvr>
  <p:transition>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AA9CD552-C174-4F63-9A90-E3F75DBD7D87}"/>
              </a:ext>
            </a:extLst>
          </p:cNvPr>
          <p:cNvSpPr/>
          <p:nvPr/>
        </p:nvSpPr>
        <p:spPr>
          <a:xfrm>
            <a:off x="4644008" y="1140516"/>
            <a:ext cx="3456376" cy="2799386"/>
          </a:xfrm>
          <a:prstGeom prst="rect">
            <a:avLst/>
          </a:prstGeom>
          <a:solidFill>
            <a:srgbClr val="181E2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13" dirty="0"/>
          </a:p>
        </p:txBody>
      </p:sp>
      <p:grpSp>
        <p:nvGrpSpPr>
          <p:cNvPr id="40" name="Group 39">
            <a:extLst>
              <a:ext uri="{FF2B5EF4-FFF2-40B4-BE49-F238E27FC236}">
                <a16:creationId xmlns:a16="http://schemas.microsoft.com/office/drawing/2014/main" id="{ACBDB9A7-AF9D-443A-BFB9-1F8BF9B4C316}"/>
              </a:ext>
            </a:extLst>
          </p:cNvPr>
          <p:cNvGrpSpPr/>
          <p:nvPr/>
        </p:nvGrpSpPr>
        <p:grpSpPr>
          <a:xfrm>
            <a:off x="1143001" y="-2006998"/>
            <a:ext cx="3636962" cy="5802884"/>
            <a:chOff x="168521" y="0"/>
            <a:chExt cx="3011023" cy="4804178"/>
          </a:xfrm>
        </p:grpSpPr>
        <p:grpSp>
          <p:nvGrpSpPr>
            <p:cNvPr id="34" name="Group 33">
              <a:extLst>
                <a:ext uri="{FF2B5EF4-FFF2-40B4-BE49-F238E27FC236}">
                  <a16:creationId xmlns:a16="http://schemas.microsoft.com/office/drawing/2014/main" id="{155999E1-247C-436C-A25A-EC0DF58AB0B7}"/>
                </a:ext>
              </a:extLst>
            </p:cNvPr>
            <p:cNvGrpSpPr/>
            <p:nvPr/>
          </p:nvGrpSpPr>
          <p:grpSpPr>
            <a:xfrm>
              <a:off x="672115" y="2800343"/>
              <a:ext cx="2003835" cy="2003835"/>
              <a:chOff x="921277" y="3049505"/>
              <a:chExt cx="1505511" cy="1505511"/>
            </a:xfrm>
          </p:grpSpPr>
          <p:sp>
            <p:nvSpPr>
              <p:cNvPr id="10" name="Arc 9">
                <a:extLst>
                  <a:ext uri="{FF2B5EF4-FFF2-40B4-BE49-F238E27FC236}">
                    <a16:creationId xmlns:a16="http://schemas.microsoft.com/office/drawing/2014/main" id="{B47FB539-21BB-4D14-94A9-60B7DAA4736E}"/>
                  </a:ext>
                </a:extLst>
              </p:cNvPr>
              <p:cNvSpPr/>
              <p:nvPr/>
            </p:nvSpPr>
            <p:spPr>
              <a:xfrm>
                <a:off x="921277" y="3049505"/>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1" name="Arc 10">
                <a:extLst>
                  <a:ext uri="{FF2B5EF4-FFF2-40B4-BE49-F238E27FC236}">
                    <a16:creationId xmlns:a16="http://schemas.microsoft.com/office/drawing/2014/main" id="{3D038243-686A-48CA-A8C4-013D72448DE2}"/>
                  </a:ext>
                </a:extLst>
              </p:cNvPr>
              <p:cNvSpPr/>
              <p:nvPr/>
            </p:nvSpPr>
            <p:spPr>
              <a:xfrm>
                <a:off x="921277" y="3049505"/>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2" name="Freeform: Shape 11">
              <a:extLst>
                <a:ext uri="{FF2B5EF4-FFF2-40B4-BE49-F238E27FC236}">
                  <a16:creationId xmlns:a16="http://schemas.microsoft.com/office/drawing/2014/main" id="{FEC2A2CC-26CE-43BE-819F-EFF2A112150F}"/>
                </a:ext>
              </a:extLst>
            </p:cNvPr>
            <p:cNvSpPr/>
            <p:nvPr/>
          </p:nvSpPr>
          <p:spPr>
            <a:xfrm>
              <a:off x="168521" y="3320497"/>
              <a:ext cx="3011023"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3300" dirty="0"/>
                <a:t>2. MHPSS in crisis</a:t>
              </a:r>
              <a:endParaRPr lang="en-US" sz="3300" dirty="0"/>
            </a:p>
          </p:txBody>
        </p:sp>
        <p:cxnSp>
          <p:nvCxnSpPr>
            <p:cNvPr id="29" name="Straight Connector 28">
              <a:extLst>
                <a:ext uri="{FF2B5EF4-FFF2-40B4-BE49-F238E27FC236}">
                  <a16:creationId xmlns:a16="http://schemas.microsoft.com/office/drawing/2014/main" id="{B4B64E95-ADD6-410B-B9EC-6D688EFA2E00}"/>
                </a:ext>
              </a:extLst>
            </p:cNvPr>
            <p:cNvCxnSpPr>
              <a:cxnSpLocks/>
            </p:cNvCxnSpPr>
            <p:nvPr/>
          </p:nvCxnSpPr>
          <p:spPr>
            <a:xfrm>
              <a:off x="1684216" y="0"/>
              <a:ext cx="0" cy="2800343"/>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5D669F01-B7AB-4731-8888-720BAA352C63}"/>
              </a:ext>
            </a:extLst>
          </p:cNvPr>
          <p:cNvGrpSpPr/>
          <p:nvPr/>
        </p:nvGrpSpPr>
        <p:grpSpPr>
          <a:xfrm>
            <a:off x="9369752" y="0"/>
            <a:ext cx="1866337" cy="4447195"/>
            <a:chOff x="6225743" y="0"/>
            <a:chExt cx="2488449" cy="5929593"/>
          </a:xfrm>
        </p:grpSpPr>
        <p:grpSp>
          <p:nvGrpSpPr>
            <p:cNvPr id="35" name="Group 34">
              <a:extLst>
                <a:ext uri="{FF2B5EF4-FFF2-40B4-BE49-F238E27FC236}">
                  <a16:creationId xmlns:a16="http://schemas.microsoft.com/office/drawing/2014/main" id="{9FE4BA50-4C1A-4B12-80E7-3A4026FD6904}"/>
                </a:ext>
              </a:extLst>
            </p:cNvPr>
            <p:cNvGrpSpPr/>
            <p:nvPr/>
          </p:nvGrpSpPr>
          <p:grpSpPr>
            <a:xfrm>
              <a:off x="6468051" y="3925758"/>
              <a:ext cx="2003835" cy="2003835"/>
              <a:chOff x="6717213" y="4174920"/>
              <a:chExt cx="1505511" cy="1505511"/>
            </a:xfrm>
          </p:grpSpPr>
          <p:sp>
            <p:nvSpPr>
              <p:cNvPr id="16" name="Arc 15">
                <a:extLst>
                  <a:ext uri="{FF2B5EF4-FFF2-40B4-BE49-F238E27FC236}">
                    <a16:creationId xmlns:a16="http://schemas.microsoft.com/office/drawing/2014/main" id="{53EF7E00-1CA0-43E3-9D29-295E349C2348}"/>
                  </a:ext>
                </a:extLst>
              </p:cNvPr>
              <p:cNvSpPr/>
              <p:nvPr/>
            </p:nvSpPr>
            <p:spPr>
              <a:xfrm>
                <a:off x="6717213" y="4174920"/>
                <a:ext cx="1505511" cy="1505511"/>
              </a:xfrm>
              <a:prstGeom prst="arc">
                <a:avLst>
                  <a:gd name="adj1" fmla="val 13200000"/>
                  <a:gd name="adj2" fmla="val 192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7" name="Arc 16">
                <a:extLst>
                  <a:ext uri="{FF2B5EF4-FFF2-40B4-BE49-F238E27FC236}">
                    <a16:creationId xmlns:a16="http://schemas.microsoft.com/office/drawing/2014/main" id="{02D46A52-4AFE-4211-BE22-8EE88E2CED09}"/>
                  </a:ext>
                </a:extLst>
              </p:cNvPr>
              <p:cNvSpPr/>
              <p:nvPr/>
            </p:nvSpPr>
            <p:spPr>
              <a:xfrm>
                <a:off x="6717213" y="4174920"/>
                <a:ext cx="1505511" cy="1505511"/>
              </a:xfrm>
              <a:prstGeom prst="arc">
                <a:avLst>
                  <a:gd name="adj1" fmla="val 2400000"/>
                  <a:gd name="adj2" fmla="val 8400000"/>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8" name="Freeform: Shape 17">
              <a:extLst>
                <a:ext uri="{FF2B5EF4-FFF2-40B4-BE49-F238E27FC236}">
                  <a16:creationId xmlns:a16="http://schemas.microsoft.com/office/drawing/2014/main" id="{251959ED-0B32-400E-AFFF-F39C4845E78B}"/>
                </a:ext>
              </a:extLst>
            </p:cNvPr>
            <p:cNvSpPr/>
            <p:nvPr/>
          </p:nvSpPr>
          <p:spPr>
            <a:xfrm>
              <a:off x="6225743" y="4445912"/>
              <a:ext cx="2488449" cy="963526"/>
            </a:xfrm>
            <a:custGeom>
              <a:avLst/>
              <a:gdLst>
                <a:gd name="connsiteX0" fmla="*/ 0 w 2488449"/>
                <a:gd name="connsiteY0" fmla="*/ 0 h 796303"/>
                <a:gd name="connsiteX1" fmla="*/ 2488449 w 2488449"/>
                <a:gd name="connsiteY1" fmla="*/ 0 h 796303"/>
                <a:gd name="connsiteX2" fmla="*/ 2488449 w 2488449"/>
                <a:gd name="connsiteY2" fmla="*/ 796303 h 796303"/>
                <a:gd name="connsiteX3" fmla="*/ 0 w 2488449"/>
                <a:gd name="connsiteY3" fmla="*/ 796303 h 796303"/>
                <a:gd name="connsiteX4" fmla="*/ 0 w 2488449"/>
                <a:gd name="connsiteY4" fmla="*/ 0 h 79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8449" h="796303">
                  <a:moveTo>
                    <a:pt x="0" y="0"/>
                  </a:moveTo>
                  <a:lnTo>
                    <a:pt x="2488449" y="0"/>
                  </a:lnTo>
                  <a:lnTo>
                    <a:pt x="2488449" y="796303"/>
                  </a:lnTo>
                  <a:lnTo>
                    <a:pt x="0" y="79630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06" tIns="11906" rIns="11906" bIns="11906" numCol="1" spcCol="1270" anchor="ctr" anchorCtr="0">
              <a:noAutofit/>
            </a:bodyPr>
            <a:lstStyle/>
            <a:p>
              <a:pPr algn="ctr" defTabSz="833438">
                <a:lnSpc>
                  <a:spcPct val="90000"/>
                </a:lnSpc>
                <a:spcBef>
                  <a:spcPct val="0"/>
                </a:spcBef>
                <a:spcAft>
                  <a:spcPct val="35000"/>
                </a:spcAft>
              </a:pPr>
              <a:r>
                <a:rPr lang="en-PH" sz="2400" dirty="0"/>
                <a:t>Sectoral Challenges</a:t>
              </a:r>
              <a:endParaRPr lang="en-US" sz="2400" dirty="0"/>
            </a:p>
          </p:txBody>
        </p:sp>
        <p:cxnSp>
          <p:nvCxnSpPr>
            <p:cNvPr id="30" name="Straight Connector 29">
              <a:extLst>
                <a:ext uri="{FF2B5EF4-FFF2-40B4-BE49-F238E27FC236}">
                  <a16:creationId xmlns:a16="http://schemas.microsoft.com/office/drawing/2014/main" id="{874D11AC-0451-4A91-8CFE-C3D75BDDC622}"/>
                </a:ext>
              </a:extLst>
            </p:cNvPr>
            <p:cNvCxnSpPr>
              <a:cxnSpLocks/>
            </p:cNvCxnSpPr>
            <p:nvPr/>
          </p:nvCxnSpPr>
          <p:spPr>
            <a:xfrm>
              <a:off x="7455878" y="0"/>
              <a:ext cx="0" cy="3925758"/>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grpSp>
      <p:pic>
        <p:nvPicPr>
          <p:cNvPr id="3" name="Picture 2">
            <a:extLst>
              <a:ext uri="{FF2B5EF4-FFF2-40B4-BE49-F238E27FC236}">
                <a16:creationId xmlns:a16="http://schemas.microsoft.com/office/drawing/2014/main" id="{8E32C2C0-A8E9-4B87-A34D-D613614F15E1}"/>
              </a:ext>
            </a:extLst>
          </p:cNvPr>
          <p:cNvPicPr>
            <a:picLocks noChangeAspect="1"/>
          </p:cNvPicPr>
          <p:nvPr/>
        </p:nvPicPr>
        <p:blipFill>
          <a:blip r:embed="rId2"/>
          <a:stretch>
            <a:fillRect/>
          </a:stretch>
        </p:blipFill>
        <p:spPr>
          <a:xfrm>
            <a:off x="4799226" y="1364894"/>
            <a:ext cx="3176157" cy="2413711"/>
          </a:xfrm>
          <a:prstGeom prst="rect">
            <a:avLst/>
          </a:prstGeom>
        </p:spPr>
      </p:pic>
    </p:spTree>
    <p:extLst>
      <p:ext uri="{BB962C8B-B14F-4D97-AF65-F5344CB8AC3E}">
        <p14:creationId xmlns:p14="http://schemas.microsoft.com/office/powerpoint/2010/main" val="13925151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200">
        <p159:morph option="byObject"/>
      </p:transition>
    </mc:Choice>
    <mc:Fallback xmlns="">
      <p:transition spd="slow">
        <p:fade/>
      </p:transition>
    </mc:Fallback>
  </mc:AlternateContent>
</p:sld>
</file>

<file path=ppt/theme/theme1.xml><?xml version="1.0" encoding="utf-8"?>
<a:theme xmlns:a="http://schemas.openxmlformats.org/drawingml/2006/main" name="ITM-presentation-16-by-9">
  <a:themeElements>
    <a:clrScheme name="IMT_KleurenpaletAlgemeen">
      <a:dk1>
        <a:srgbClr val="000000"/>
      </a:dk1>
      <a:lt1>
        <a:sysClr val="window" lastClr="FFFFFF"/>
      </a:lt1>
      <a:dk2>
        <a:srgbClr val="575756"/>
      </a:dk2>
      <a:lt2>
        <a:srgbClr val="DDCBA4"/>
      </a:lt2>
      <a:accent1>
        <a:srgbClr val="115E67"/>
      </a:accent1>
      <a:accent2>
        <a:srgbClr val="DAAA00"/>
      </a:accent2>
      <a:accent3>
        <a:srgbClr val="B33D26"/>
      </a:accent3>
      <a:accent4>
        <a:srgbClr val="802F2D"/>
      </a:accent4>
      <a:accent5>
        <a:srgbClr val="658D1B"/>
      </a:accent5>
      <a:accent6>
        <a:srgbClr val="48A9C5"/>
      </a:accent6>
      <a:hlink>
        <a:srgbClr val="007398"/>
      </a:hlink>
      <a:folHlink>
        <a:srgbClr val="802F2D"/>
      </a:folHlink>
    </a:clrScheme>
    <a:fontScheme name="IMT_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ITM-16-by-9</Template>
  <TotalTime>1661</TotalTime>
  <Words>810</Words>
  <Application>Microsoft Office PowerPoint</Application>
  <PresentationFormat>On-screen Show (16:9)</PresentationFormat>
  <Paragraphs>156</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Tahoma</vt:lpstr>
      <vt:lpstr>Times New Roman</vt:lpstr>
      <vt:lpstr>Verdana</vt:lpstr>
      <vt:lpstr>ITM-presentation-16-by-9</vt:lpstr>
      <vt:lpstr>PowerPoint Presentation</vt:lpstr>
      <vt:lpstr>Mental Health and Psychosocial Care</vt:lpstr>
      <vt:lpstr>Previous experience in Mental Health and Psychosocial Services (MHPSS) - since 1992, projects in emergency relief and/or integrating psychiatry in 33 countries</vt:lpstr>
      <vt:lpstr>PowerPoint Presentation</vt:lpstr>
      <vt:lpstr>The current ‘paradigm’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Michèle Bruyneel</dc:creator>
  <cp:lastModifiedBy>Willem van de Put</cp:lastModifiedBy>
  <cp:revision>42</cp:revision>
  <dcterms:created xsi:type="dcterms:W3CDTF">2018-01-19T12:49:48Z</dcterms:created>
  <dcterms:modified xsi:type="dcterms:W3CDTF">2018-11-12T08:31:25Z</dcterms:modified>
  <cp:category>vs-1.0-EN_28-02-2017</cp:category>
</cp:coreProperties>
</file>