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466" r:id="rId3"/>
    <p:sldId id="493" r:id="rId4"/>
    <p:sldId id="505" r:id="rId5"/>
    <p:sldId id="519" r:id="rId6"/>
    <p:sldId id="468" r:id="rId7"/>
    <p:sldId id="521" r:id="rId8"/>
    <p:sldId id="482" r:id="rId9"/>
    <p:sldId id="488" r:id="rId10"/>
    <p:sldId id="507" r:id="rId11"/>
    <p:sldId id="464" r:id="rId12"/>
    <p:sldId id="295" r:id="rId13"/>
    <p:sldId id="25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City of Kigali population growth 1962-2040 (projection)</a:t>
            </a:r>
          </a:p>
        </c:rich>
      </c:tx>
      <c:layout>
        <c:manualLayout>
          <c:xMode val="edge"/>
          <c:yMode val="edge"/>
          <c:x val="0.25047084338377851"/>
          <c:y val="2.88107462392038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Sheet1!$D$32:$D$38</c:f>
              <c:numCache>
                <c:formatCode>General</c:formatCode>
                <c:ptCount val="7"/>
                <c:pt idx="0">
                  <c:v>1962</c:v>
                </c:pt>
                <c:pt idx="1">
                  <c:v>1978</c:v>
                </c:pt>
                <c:pt idx="2">
                  <c:v>1991</c:v>
                </c:pt>
                <c:pt idx="3">
                  <c:v>2002</c:v>
                </c:pt>
                <c:pt idx="4">
                  <c:v>2012</c:v>
                </c:pt>
                <c:pt idx="5">
                  <c:v>2027</c:v>
                </c:pt>
                <c:pt idx="6">
                  <c:v>2040</c:v>
                </c:pt>
              </c:numCache>
            </c:numRef>
          </c:cat>
          <c:val>
            <c:numRef>
              <c:f>Sheet1!$D$32:$D$38</c:f>
              <c:numCache>
                <c:formatCode>General</c:formatCode>
                <c:ptCount val="7"/>
                <c:pt idx="0">
                  <c:v>1962</c:v>
                </c:pt>
                <c:pt idx="1">
                  <c:v>1978</c:v>
                </c:pt>
                <c:pt idx="2">
                  <c:v>1991</c:v>
                </c:pt>
                <c:pt idx="3">
                  <c:v>2002</c:v>
                </c:pt>
                <c:pt idx="4">
                  <c:v>2012</c:v>
                </c:pt>
                <c:pt idx="5">
                  <c:v>2027</c:v>
                </c:pt>
                <c:pt idx="6">
                  <c:v>2040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90-4A70-88E4-807284B97EB4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Sheet1!$D$32:$D$38</c:f>
              <c:numCache>
                <c:formatCode>General</c:formatCode>
                <c:ptCount val="7"/>
                <c:pt idx="0">
                  <c:v>1962</c:v>
                </c:pt>
                <c:pt idx="1">
                  <c:v>1978</c:v>
                </c:pt>
                <c:pt idx="2">
                  <c:v>1991</c:v>
                </c:pt>
                <c:pt idx="3">
                  <c:v>2002</c:v>
                </c:pt>
                <c:pt idx="4">
                  <c:v>2012</c:v>
                </c:pt>
                <c:pt idx="5">
                  <c:v>2027</c:v>
                </c:pt>
                <c:pt idx="6">
                  <c:v>2040</c:v>
                </c:pt>
              </c:numCache>
            </c:numRef>
          </c:cat>
          <c:val>
            <c:numRef>
              <c:f>Sheet1!$E$32:$E$38</c:f>
              <c:numCache>
                <c:formatCode>_ * #.##0_ ;_ * \-#.##0_ ;_ * "-"??_ ;_ @_ </c:formatCode>
                <c:ptCount val="7"/>
                <c:pt idx="0">
                  <c:v>6000</c:v>
                </c:pt>
                <c:pt idx="1">
                  <c:v>115000</c:v>
                </c:pt>
                <c:pt idx="2">
                  <c:v>235000</c:v>
                </c:pt>
                <c:pt idx="3">
                  <c:v>765000</c:v>
                </c:pt>
                <c:pt idx="4">
                  <c:v>1133000</c:v>
                </c:pt>
                <c:pt idx="5">
                  <c:v>2000000</c:v>
                </c:pt>
                <c:pt idx="6">
                  <c:v>4200000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90-4A70-88E4-807284B97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672872"/>
        <c:axId val="144137896"/>
      </c:lineChart>
      <c:catAx>
        <c:axId val="145672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137896"/>
        <c:crosses val="autoZero"/>
        <c:auto val="1"/>
        <c:lblAlgn val="ctr"/>
        <c:lblOffset val="100"/>
        <c:noMultiLvlLbl val="0"/>
      </c:catAx>
      <c:valAx>
        <c:axId val="1441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672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A5EF3-3829-4290-9302-35FD2515C2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995BDB2-BD49-480C-ACFC-5C13B1288ADB}">
      <dgm:prSet phldrT="[Text]" custT="1"/>
      <dgm:spPr/>
      <dgm:t>
        <a:bodyPr/>
        <a:lstStyle/>
        <a:p>
          <a:r>
            <a:rPr lang="fr-BE" sz="1800" dirty="0"/>
            <a:t>Accessibility </a:t>
          </a:r>
        </a:p>
      </dgm:t>
    </dgm:pt>
    <dgm:pt modelId="{1616D6F7-A55E-4F0D-9121-F7C7C2C8DA8A}" type="parTrans" cxnId="{8C2CC240-E1BC-4E65-BF10-F344CBEDA5A7}">
      <dgm:prSet/>
      <dgm:spPr/>
      <dgm:t>
        <a:bodyPr/>
        <a:lstStyle/>
        <a:p>
          <a:endParaRPr lang="fr-BE"/>
        </a:p>
      </dgm:t>
    </dgm:pt>
    <dgm:pt modelId="{ACF81CEB-6160-4085-8391-2B8135E10E8C}" type="sibTrans" cxnId="{8C2CC240-E1BC-4E65-BF10-F344CBEDA5A7}">
      <dgm:prSet/>
      <dgm:spPr/>
      <dgm:t>
        <a:bodyPr/>
        <a:lstStyle/>
        <a:p>
          <a:endParaRPr lang="fr-BE"/>
        </a:p>
      </dgm:t>
    </dgm:pt>
    <dgm:pt modelId="{DC25920A-EB7A-48C2-B100-806B5D26CB67}">
      <dgm:prSet phldrT="[Text]" custT="1"/>
      <dgm:spPr/>
      <dgm:t>
        <a:bodyPr/>
        <a:lstStyle/>
        <a:p>
          <a:r>
            <a:rPr lang="fr-BE" sz="2000" dirty="0"/>
            <a:t>Establishment of </a:t>
          </a:r>
          <a:r>
            <a:rPr lang="fr-BE" sz="2000" dirty="0" err="1"/>
            <a:t>health</a:t>
          </a:r>
          <a:r>
            <a:rPr lang="fr-BE" sz="2000" dirty="0"/>
            <a:t> </a:t>
          </a:r>
          <a:r>
            <a:rPr lang="en-GB" sz="2000" noProof="0" dirty="0"/>
            <a:t>posts and their next generation</a:t>
          </a:r>
        </a:p>
      </dgm:t>
    </dgm:pt>
    <dgm:pt modelId="{A2E174CE-1F17-4738-BDF0-23D81D15F452}" type="parTrans" cxnId="{D4F9E2C1-FE8B-44E8-BB16-73CD66363304}">
      <dgm:prSet/>
      <dgm:spPr/>
      <dgm:t>
        <a:bodyPr/>
        <a:lstStyle/>
        <a:p>
          <a:endParaRPr lang="fr-BE"/>
        </a:p>
      </dgm:t>
    </dgm:pt>
    <dgm:pt modelId="{47265577-2AE3-4B3E-9803-7C5ECB1CC2BF}" type="sibTrans" cxnId="{D4F9E2C1-FE8B-44E8-BB16-73CD66363304}">
      <dgm:prSet/>
      <dgm:spPr/>
      <dgm:t>
        <a:bodyPr/>
        <a:lstStyle/>
        <a:p>
          <a:endParaRPr lang="fr-BE"/>
        </a:p>
      </dgm:t>
    </dgm:pt>
    <dgm:pt modelId="{4C120EA1-DDB1-4B54-8C19-4B7DBE8C7E1C}">
      <dgm:prSet phldrT="[Text]" custT="1"/>
      <dgm:spPr/>
      <dgm:t>
        <a:bodyPr/>
        <a:lstStyle/>
        <a:p>
          <a:r>
            <a:rPr lang="fr-BE" sz="2000" dirty="0"/>
            <a:t>HRH</a:t>
          </a:r>
        </a:p>
      </dgm:t>
    </dgm:pt>
    <dgm:pt modelId="{956C9C88-2ACE-4B80-BD04-BC9B5B8AAB88}" type="parTrans" cxnId="{09D2C5FA-7B49-46CB-B177-00D6F16753D1}">
      <dgm:prSet/>
      <dgm:spPr/>
      <dgm:t>
        <a:bodyPr/>
        <a:lstStyle/>
        <a:p>
          <a:endParaRPr lang="fr-BE"/>
        </a:p>
      </dgm:t>
    </dgm:pt>
    <dgm:pt modelId="{6EB771AF-815C-4A5F-819D-75782FB8DB7E}" type="sibTrans" cxnId="{09D2C5FA-7B49-46CB-B177-00D6F16753D1}">
      <dgm:prSet/>
      <dgm:spPr/>
      <dgm:t>
        <a:bodyPr/>
        <a:lstStyle/>
        <a:p>
          <a:endParaRPr lang="fr-BE"/>
        </a:p>
      </dgm:t>
    </dgm:pt>
    <dgm:pt modelId="{CA829DDE-F8C2-4CAC-A908-F801C54C760A}">
      <dgm:prSet phldrT="[Text]" custT="1"/>
      <dgm:spPr/>
      <dgm:t>
        <a:bodyPr/>
        <a:lstStyle/>
        <a:p>
          <a:r>
            <a:rPr lang="en-US" sz="18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Continuous training program for health professionals -HRH Program </a:t>
          </a:r>
          <a:endParaRPr lang="fr-BE" sz="1800" dirty="0"/>
        </a:p>
      </dgm:t>
    </dgm:pt>
    <dgm:pt modelId="{55B619C2-B6D1-48B9-A95A-CC7791DC4B79}" type="parTrans" cxnId="{50BA08C6-2320-41F6-AC3E-B137A0E6C503}">
      <dgm:prSet/>
      <dgm:spPr/>
      <dgm:t>
        <a:bodyPr/>
        <a:lstStyle/>
        <a:p>
          <a:endParaRPr lang="fr-BE"/>
        </a:p>
      </dgm:t>
    </dgm:pt>
    <dgm:pt modelId="{D95A78F7-E228-47FD-9BFF-8617B890A828}" type="sibTrans" cxnId="{50BA08C6-2320-41F6-AC3E-B137A0E6C503}">
      <dgm:prSet/>
      <dgm:spPr/>
      <dgm:t>
        <a:bodyPr/>
        <a:lstStyle/>
        <a:p>
          <a:endParaRPr lang="fr-BE"/>
        </a:p>
      </dgm:t>
    </dgm:pt>
    <dgm:pt modelId="{3091A351-61A1-4C82-A2E7-843A2C3C1613}">
      <dgm:prSet/>
      <dgm:spPr/>
      <dgm:t>
        <a:bodyPr/>
        <a:lstStyle/>
        <a:p>
          <a:r>
            <a:rPr lang="fr-BE" dirty="0"/>
            <a:t>Qualitty assurance </a:t>
          </a:r>
        </a:p>
      </dgm:t>
    </dgm:pt>
    <dgm:pt modelId="{146DB553-BE63-404B-B63A-87346B873868}" type="parTrans" cxnId="{CD082A64-7BEE-486C-81E2-76787F5F3463}">
      <dgm:prSet/>
      <dgm:spPr/>
      <dgm:t>
        <a:bodyPr/>
        <a:lstStyle/>
        <a:p>
          <a:endParaRPr lang="fr-BE"/>
        </a:p>
      </dgm:t>
    </dgm:pt>
    <dgm:pt modelId="{A7A68F6F-32BD-4EA5-A2D7-7044D3466AB6}" type="sibTrans" cxnId="{CD082A64-7BEE-486C-81E2-76787F5F3463}">
      <dgm:prSet/>
      <dgm:spPr/>
      <dgm:t>
        <a:bodyPr/>
        <a:lstStyle/>
        <a:p>
          <a:endParaRPr lang="fr-BE"/>
        </a:p>
      </dgm:t>
    </dgm:pt>
    <dgm:pt modelId="{231CD961-20A7-41AF-9318-00294544E49D}">
      <dgm:prSet custT="1"/>
      <dgm:spPr/>
      <dgm:t>
        <a:bodyPr/>
        <a:lstStyle/>
        <a:p>
          <a:r>
            <a:rPr lang="en-GB" sz="2000" noProof="0" dirty="0"/>
            <a:t>Creation of Kigali Hospital Network</a:t>
          </a:r>
        </a:p>
      </dgm:t>
    </dgm:pt>
    <dgm:pt modelId="{E115492F-C0FB-4D82-8C5B-D6CF1617BE1D}" type="parTrans" cxnId="{14EF58A6-718D-4BB0-8C3A-1FD1448EC2D6}">
      <dgm:prSet/>
      <dgm:spPr/>
      <dgm:t>
        <a:bodyPr/>
        <a:lstStyle/>
        <a:p>
          <a:endParaRPr lang="fr-BE"/>
        </a:p>
      </dgm:t>
    </dgm:pt>
    <dgm:pt modelId="{567464DA-FBBB-47ED-AEE8-72AB34E264CE}" type="sibTrans" cxnId="{14EF58A6-718D-4BB0-8C3A-1FD1448EC2D6}">
      <dgm:prSet/>
      <dgm:spPr/>
      <dgm:t>
        <a:bodyPr/>
        <a:lstStyle/>
        <a:p>
          <a:endParaRPr lang="fr-BE"/>
        </a:p>
      </dgm:t>
    </dgm:pt>
    <dgm:pt modelId="{8A1D8100-34F1-46F6-9E25-EC4D49F69C1D}">
      <dgm:prSet custT="1"/>
      <dgm:spPr/>
      <dgm:t>
        <a:bodyPr/>
        <a:lstStyle/>
        <a:p>
          <a:r>
            <a:rPr lang="en-GB" sz="2000" noProof="0" dirty="0"/>
            <a:t>Medicalization of Health </a:t>
          </a:r>
          <a:r>
            <a:rPr lang="en-GB" sz="2000" noProof="0" dirty="0" err="1"/>
            <a:t>centers</a:t>
          </a:r>
          <a:r>
            <a:rPr lang="en-GB" sz="2000" noProof="0" dirty="0"/>
            <a:t>  </a:t>
          </a:r>
        </a:p>
      </dgm:t>
    </dgm:pt>
    <dgm:pt modelId="{64F987A4-71A8-44B6-83AB-7E7A0F85AE46}" type="parTrans" cxnId="{7B2AF90B-F228-4A0C-940D-7396339950BC}">
      <dgm:prSet/>
      <dgm:spPr/>
      <dgm:t>
        <a:bodyPr/>
        <a:lstStyle/>
        <a:p>
          <a:endParaRPr lang="fr-BE"/>
        </a:p>
      </dgm:t>
    </dgm:pt>
    <dgm:pt modelId="{FB2DFFC0-B7DB-4694-A91B-234358A45D28}" type="sibTrans" cxnId="{7B2AF90B-F228-4A0C-940D-7396339950BC}">
      <dgm:prSet/>
      <dgm:spPr/>
      <dgm:t>
        <a:bodyPr/>
        <a:lstStyle/>
        <a:p>
          <a:endParaRPr lang="fr-BE"/>
        </a:p>
      </dgm:t>
    </dgm:pt>
    <dgm:pt modelId="{23F79C1A-D328-4028-82F2-A72389B1DF5D}">
      <dgm:prSet custT="1"/>
      <dgm:spPr/>
      <dgm:t>
        <a:bodyPr/>
        <a:lstStyle/>
        <a:p>
          <a:r>
            <a:rPr lang="en-GB" sz="2000" noProof="0" dirty="0"/>
            <a:t>Duo practice policy </a:t>
          </a:r>
        </a:p>
      </dgm:t>
    </dgm:pt>
    <dgm:pt modelId="{4160A713-D771-496B-BDCD-6A265A041F06}" type="parTrans" cxnId="{04598A0F-5CE3-47A5-B438-5FC6134D95F9}">
      <dgm:prSet/>
      <dgm:spPr/>
      <dgm:t>
        <a:bodyPr/>
        <a:lstStyle/>
        <a:p>
          <a:endParaRPr lang="fr-BE"/>
        </a:p>
      </dgm:t>
    </dgm:pt>
    <dgm:pt modelId="{04BFC427-C292-4264-95E5-E7C1000AD292}" type="sibTrans" cxnId="{04598A0F-5CE3-47A5-B438-5FC6134D95F9}">
      <dgm:prSet/>
      <dgm:spPr/>
      <dgm:t>
        <a:bodyPr/>
        <a:lstStyle/>
        <a:p>
          <a:endParaRPr lang="fr-BE"/>
        </a:p>
      </dgm:t>
    </dgm:pt>
    <dgm:pt modelId="{667AA951-3291-423F-9B68-59041D8CD8B5}">
      <dgm:prSet custT="1"/>
      <dgm:spPr/>
      <dgm:t>
        <a:bodyPr/>
        <a:lstStyle/>
        <a:p>
          <a:r>
            <a:rPr lang="en-GB" sz="2000" noProof="0" dirty="0"/>
            <a:t>Specific medical missions </a:t>
          </a:r>
          <a:r>
            <a:rPr lang="fr-BE" sz="2000" dirty="0"/>
            <a:t>and outreach program</a:t>
          </a:r>
        </a:p>
      </dgm:t>
    </dgm:pt>
    <dgm:pt modelId="{B8E3186A-60E6-4635-9ECB-99923492C4E6}" type="parTrans" cxnId="{560FEDFF-5659-4D0B-9CC9-F146AD7047CB}">
      <dgm:prSet/>
      <dgm:spPr/>
      <dgm:t>
        <a:bodyPr/>
        <a:lstStyle/>
        <a:p>
          <a:endParaRPr lang="fr-BE"/>
        </a:p>
      </dgm:t>
    </dgm:pt>
    <dgm:pt modelId="{9FAF43C2-4702-4C2B-8798-F16DC0D2F83A}" type="sibTrans" cxnId="{560FEDFF-5659-4D0B-9CC9-F146AD7047CB}">
      <dgm:prSet/>
      <dgm:spPr/>
      <dgm:t>
        <a:bodyPr/>
        <a:lstStyle/>
        <a:p>
          <a:endParaRPr lang="fr-BE"/>
        </a:p>
      </dgm:t>
    </dgm:pt>
    <dgm:pt modelId="{4BFBC210-C26B-491E-B539-C5737265CB78}">
      <dgm:prSet custT="1"/>
      <dgm:spPr/>
      <dgm:t>
        <a:bodyPr/>
        <a:lstStyle/>
        <a:p>
          <a:r>
            <a:rPr lang="fr-BE" sz="2000" dirty="0"/>
            <a:t>Isange one stop center</a:t>
          </a:r>
        </a:p>
      </dgm:t>
    </dgm:pt>
    <dgm:pt modelId="{55B353EF-4955-4AF0-A4C0-DE09106C1016}" type="parTrans" cxnId="{40EC9E83-EEDB-4720-A3EC-429246057048}">
      <dgm:prSet/>
      <dgm:spPr/>
      <dgm:t>
        <a:bodyPr/>
        <a:lstStyle/>
        <a:p>
          <a:endParaRPr lang="fr-BE"/>
        </a:p>
      </dgm:t>
    </dgm:pt>
    <dgm:pt modelId="{9B401998-4C38-4070-89D3-BC60C42929E5}" type="sibTrans" cxnId="{40EC9E83-EEDB-4720-A3EC-429246057048}">
      <dgm:prSet/>
      <dgm:spPr/>
      <dgm:t>
        <a:bodyPr/>
        <a:lstStyle/>
        <a:p>
          <a:endParaRPr lang="fr-BE"/>
        </a:p>
      </dgm:t>
    </dgm:pt>
    <dgm:pt modelId="{A2B06811-69C8-463F-B79B-F55FC48DAC19}">
      <dgm:prSet custT="1"/>
      <dgm:spPr/>
      <dgm:t>
        <a:bodyPr/>
        <a:lstStyle/>
        <a:p>
          <a:r>
            <a:rPr lang="en-GB" sz="1800" noProof="0" dirty="0"/>
            <a:t>Accreditation program</a:t>
          </a:r>
        </a:p>
      </dgm:t>
    </dgm:pt>
    <dgm:pt modelId="{F45A40EE-5DC9-4F31-B983-39CD3F5F3812}" type="parTrans" cxnId="{AF12B912-2786-420E-8C30-DF14DF157F0A}">
      <dgm:prSet/>
      <dgm:spPr/>
      <dgm:t>
        <a:bodyPr/>
        <a:lstStyle/>
        <a:p>
          <a:endParaRPr lang="fr-BE"/>
        </a:p>
      </dgm:t>
    </dgm:pt>
    <dgm:pt modelId="{A7D33EC5-96DC-49C6-A376-AD860F96697E}" type="sibTrans" cxnId="{AF12B912-2786-420E-8C30-DF14DF157F0A}">
      <dgm:prSet/>
      <dgm:spPr/>
      <dgm:t>
        <a:bodyPr/>
        <a:lstStyle/>
        <a:p>
          <a:endParaRPr lang="fr-BE"/>
        </a:p>
      </dgm:t>
    </dgm:pt>
    <dgm:pt modelId="{D8B66600-0D52-46C5-8E3B-04E43607DF1E}">
      <dgm:prSet custT="1"/>
      <dgm:spPr/>
      <dgm:t>
        <a:bodyPr/>
        <a:lstStyle/>
        <a:p>
          <a:r>
            <a:rPr lang="en-GB" sz="1800" noProof="0" dirty="0"/>
            <a:t>Quality and safety policy</a:t>
          </a:r>
        </a:p>
      </dgm:t>
    </dgm:pt>
    <dgm:pt modelId="{CC4287BE-01C1-4205-943B-ECA86BF678F7}" type="parTrans" cxnId="{FC06BB79-A744-4A89-906D-6B2832632B04}">
      <dgm:prSet/>
      <dgm:spPr/>
      <dgm:t>
        <a:bodyPr/>
        <a:lstStyle/>
        <a:p>
          <a:endParaRPr lang="fr-BE"/>
        </a:p>
      </dgm:t>
    </dgm:pt>
    <dgm:pt modelId="{08D0355B-02AE-4473-92B7-43600E1A1CFB}" type="sibTrans" cxnId="{FC06BB79-A744-4A89-906D-6B2832632B04}">
      <dgm:prSet/>
      <dgm:spPr/>
      <dgm:t>
        <a:bodyPr/>
        <a:lstStyle/>
        <a:p>
          <a:endParaRPr lang="fr-BE"/>
        </a:p>
      </dgm:t>
    </dgm:pt>
    <dgm:pt modelId="{2227B979-E2CF-4CB2-B360-982BFAC7336A}">
      <dgm:prSet custT="1"/>
      <dgm:spPr/>
      <dgm:t>
        <a:bodyPr/>
        <a:lstStyle/>
        <a:p>
          <a:r>
            <a:rPr lang="en-GB" sz="1800" noProof="0" dirty="0"/>
            <a:t>Institutional support for quality assurance initiatives </a:t>
          </a:r>
        </a:p>
      </dgm:t>
    </dgm:pt>
    <dgm:pt modelId="{A878EB46-CBB6-42B0-B5FD-0AFAC2E38149}" type="parTrans" cxnId="{BF46F726-C4CF-465C-BDA0-65B14918ECE5}">
      <dgm:prSet/>
      <dgm:spPr/>
      <dgm:t>
        <a:bodyPr/>
        <a:lstStyle/>
        <a:p>
          <a:endParaRPr lang="fr-BE"/>
        </a:p>
      </dgm:t>
    </dgm:pt>
    <dgm:pt modelId="{82642322-EFAB-4AEA-AC6D-30491A522EC9}" type="sibTrans" cxnId="{BF46F726-C4CF-465C-BDA0-65B14918ECE5}">
      <dgm:prSet/>
      <dgm:spPr/>
      <dgm:t>
        <a:bodyPr/>
        <a:lstStyle/>
        <a:p>
          <a:endParaRPr lang="fr-BE"/>
        </a:p>
      </dgm:t>
    </dgm:pt>
    <dgm:pt modelId="{7A86ED64-B623-400A-90A9-1E4DF304A0B8}">
      <dgm:prSet custT="1"/>
      <dgm:spPr/>
      <dgm:t>
        <a:bodyPr/>
        <a:lstStyle/>
        <a:p>
          <a:r>
            <a:rPr lang="en-GB" sz="1800" noProof="0" dirty="0"/>
            <a:t>Establishment of Rwanda Accreditation body – </a:t>
          </a:r>
          <a:r>
            <a:rPr lang="en-GB" sz="1800" b="1" noProof="0" dirty="0"/>
            <a:t>On going </a:t>
          </a:r>
        </a:p>
      </dgm:t>
    </dgm:pt>
    <dgm:pt modelId="{C07DB841-21F8-40A3-97BC-3EB53FCACE4A}" type="parTrans" cxnId="{8C215364-E9B3-4095-8E4E-3BD58CADA939}">
      <dgm:prSet/>
      <dgm:spPr/>
      <dgm:t>
        <a:bodyPr/>
        <a:lstStyle/>
        <a:p>
          <a:endParaRPr lang="fr-BE"/>
        </a:p>
      </dgm:t>
    </dgm:pt>
    <dgm:pt modelId="{632F8E0E-E10E-4A13-B29E-A81423AD81AD}" type="sibTrans" cxnId="{8C215364-E9B3-4095-8E4E-3BD58CADA939}">
      <dgm:prSet/>
      <dgm:spPr/>
      <dgm:t>
        <a:bodyPr/>
        <a:lstStyle/>
        <a:p>
          <a:endParaRPr lang="fr-BE"/>
        </a:p>
      </dgm:t>
    </dgm:pt>
    <dgm:pt modelId="{7917D0D2-9DFE-4442-8D87-83AC7849B309}">
      <dgm:prSet/>
      <dgm:spPr/>
      <dgm:t>
        <a:bodyPr/>
        <a:lstStyle/>
        <a:p>
          <a:r>
            <a:rPr lang="fr-BE" dirty="0"/>
            <a:t>Health promotion </a:t>
          </a:r>
        </a:p>
      </dgm:t>
    </dgm:pt>
    <dgm:pt modelId="{D6E62F68-1927-496B-988A-62A86DF65F3B}" type="parTrans" cxnId="{7855EE0D-6CDA-44A9-BB5A-A5C47F4CABC0}">
      <dgm:prSet/>
      <dgm:spPr/>
      <dgm:t>
        <a:bodyPr/>
        <a:lstStyle/>
        <a:p>
          <a:endParaRPr lang="fr-BE"/>
        </a:p>
      </dgm:t>
    </dgm:pt>
    <dgm:pt modelId="{55DE5C08-649F-48BA-AF34-A22099467CF4}" type="sibTrans" cxnId="{7855EE0D-6CDA-44A9-BB5A-A5C47F4CABC0}">
      <dgm:prSet/>
      <dgm:spPr/>
      <dgm:t>
        <a:bodyPr/>
        <a:lstStyle/>
        <a:p>
          <a:endParaRPr lang="fr-BE"/>
        </a:p>
      </dgm:t>
    </dgm:pt>
    <dgm:pt modelId="{A0506F48-E6C2-4C2E-9243-ED2DD9D2DF31}">
      <dgm:prSet custT="1"/>
      <dgm:spPr/>
      <dgm:t>
        <a:bodyPr/>
        <a:lstStyle/>
        <a:p>
          <a:r>
            <a:rPr lang="en-GB" sz="1800" noProof="0" dirty="0"/>
            <a:t>Car free day and Mass exercises</a:t>
          </a:r>
        </a:p>
      </dgm:t>
    </dgm:pt>
    <dgm:pt modelId="{76E248F3-8EE9-44B6-A418-1E987A37DBCB}" type="parTrans" cxnId="{B424C901-C867-444F-A088-0F38F9B678E8}">
      <dgm:prSet/>
      <dgm:spPr/>
      <dgm:t>
        <a:bodyPr/>
        <a:lstStyle/>
        <a:p>
          <a:endParaRPr lang="fr-BE"/>
        </a:p>
      </dgm:t>
    </dgm:pt>
    <dgm:pt modelId="{E5F4E59C-1BAB-4461-B825-90468951E383}" type="sibTrans" cxnId="{B424C901-C867-444F-A088-0F38F9B678E8}">
      <dgm:prSet/>
      <dgm:spPr/>
      <dgm:t>
        <a:bodyPr/>
        <a:lstStyle/>
        <a:p>
          <a:endParaRPr lang="fr-BE"/>
        </a:p>
      </dgm:t>
    </dgm:pt>
    <dgm:pt modelId="{678D9110-8F7C-4542-8A78-6074C36F3A4D}">
      <dgm:prSet custT="1"/>
      <dgm:spPr/>
      <dgm:t>
        <a:bodyPr/>
        <a:lstStyle/>
        <a:p>
          <a:r>
            <a:rPr lang="fr-BE" sz="2000" dirty="0"/>
            <a:t>Addition of  more </a:t>
          </a:r>
          <a:r>
            <a:rPr lang="fr-BE" sz="2000" dirty="0" err="1"/>
            <a:t>CHWs</a:t>
          </a:r>
          <a:r>
            <a:rPr lang="fr-BE" sz="2000" dirty="0"/>
            <a:t> </a:t>
          </a:r>
        </a:p>
      </dgm:t>
    </dgm:pt>
    <dgm:pt modelId="{AE5B1BCD-65F5-4D0F-BBD4-1A6F30B610E5}" type="parTrans" cxnId="{059FBFD9-2B44-4B5F-9787-1FF995B3BF69}">
      <dgm:prSet/>
      <dgm:spPr/>
      <dgm:t>
        <a:bodyPr/>
        <a:lstStyle/>
        <a:p>
          <a:endParaRPr lang="fr-BE"/>
        </a:p>
      </dgm:t>
    </dgm:pt>
    <dgm:pt modelId="{D838A14C-FDC9-44FC-A993-D2C2355E267D}" type="sibTrans" cxnId="{059FBFD9-2B44-4B5F-9787-1FF995B3BF69}">
      <dgm:prSet/>
      <dgm:spPr/>
      <dgm:t>
        <a:bodyPr/>
        <a:lstStyle/>
        <a:p>
          <a:endParaRPr lang="fr-BE"/>
        </a:p>
      </dgm:t>
    </dgm:pt>
    <dgm:pt modelId="{FFB5074E-88EA-46A9-A23B-924AF7CFEEC0}">
      <dgm:prSet custT="1"/>
      <dgm:spPr/>
      <dgm:t>
        <a:bodyPr/>
        <a:lstStyle/>
        <a:p>
          <a:r>
            <a:rPr lang="en-US" sz="18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Non financial retention program for medical doctors –</a:t>
          </a:r>
          <a:r>
            <a:rPr lang="en-US" sz="1800" b="1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Housing facilitation program </a:t>
          </a:r>
        </a:p>
      </dgm:t>
    </dgm:pt>
    <dgm:pt modelId="{E529C304-BBDD-4663-B21D-0BB722D63D26}" type="parTrans" cxnId="{C39F9058-E509-4B52-9797-E8A12525B2F9}">
      <dgm:prSet/>
      <dgm:spPr/>
      <dgm:t>
        <a:bodyPr/>
        <a:lstStyle/>
        <a:p>
          <a:endParaRPr lang="fr-BE"/>
        </a:p>
      </dgm:t>
    </dgm:pt>
    <dgm:pt modelId="{DD7A8B3F-3600-40C6-99E3-BB62C27C2700}" type="sibTrans" cxnId="{C39F9058-E509-4B52-9797-E8A12525B2F9}">
      <dgm:prSet/>
      <dgm:spPr/>
      <dgm:t>
        <a:bodyPr/>
        <a:lstStyle/>
        <a:p>
          <a:endParaRPr lang="fr-BE"/>
        </a:p>
      </dgm:t>
    </dgm:pt>
    <dgm:pt modelId="{9BF1630F-52ED-43E2-B713-B6B27319421D}">
      <dgm:prSet custT="1"/>
      <dgm:spPr/>
      <dgm:t>
        <a:bodyPr/>
        <a:lstStyle/>
        <a:p>
          <a:r>
            <a:rPr lang="en-US" sz="18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Mandatory continuous health professional development program for A2 Nurses </a:t>
          </a:r>
        </a:p>
      </dgm:t>
    </dgm:pt>
    <dgm:pt modelId="{6ECE04BF-4207-4999-A815-096042F19056}" type="parTrans" cxnId="{7CFFA0DD-9C89-47F6-B4A8-7458678267FD}">
      <dgm:prSet/>
      <dgm:spPr/>
      <dgm:t>
        <a:bodyPr/>
        <a:lstStyle/>
        <a:p>
          <a:endParaRPr lang="fr-BE"/>
        </a:p>
      </dgm:t>
    </dgm:pt>
    <dgm:pt modelId="{B51F8C6D-5320-4DF3-AFEB-6816F1C0A590}" type="sibTrans" cxnId="{7CFFA0DD-9C89-47F6-B4A8-7458678267FD}">
      <dgm:prSet/>
      <dgm:spPr/>
      <dgm:t>
        <a:bodyPr/>
        <a:lstStyle/>
        <a:p>
          <a:endParaRPr lang="fr-BE"/>
        </a:p>
      </dgm:t>
    </dgm:pt>
    <dgm:pt modelId="{E8BAB933-D58D-42B4-B0D8-0A976217AA95}">
      <dgm:prSet custT="1"/>
      <dgm:spPr/>
      <dgm:t>
        <a:bodyPr/>
        <a:lstStyle/>
        <a:p>
          <a:r>
            <a:rPr lang="en-US" sz="18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Institutional retention strategies-PBF</a:t>
          </a:r>
        </a:p>
      </dgm:t>
    </dgm:pt>
    <dgm:pt modelId="{D2BF2E7C-2B9A-41A6-BF98-BBCD4EC77CC8}" type="parTrans" cxnId="{9120DD60-1451-4CE9-A5BA-9CBFB9C4A659}">
      <dgm:prSet/>
      <dgm:spPr/>
      <dgm:t>
        <a:bodyPr/>
        <a:lstStyle/>
        <a:p>
          <a:endParaRPr lang="fr-BE"/>
        </a:p>
      </dgm:t>
    </dgm:pt>
    <dgm:pt modelId="{F6651C7E-F6A7-49A0-A734-F5F449A1E04E}" type="sibTrans" cxnId="{9120DD60-1451-4CE9-A5BA-9CBFB9C4A659}">
      <dgm:prSet/>
      <dgm:spPr/>
      <dgm:t>
        <a:bodyPr/>
        <a:lstStyle/>
        <a:p>
          <a:endParaRPr lang="fr-BE"/>
        </a:p>
      </dgm:t>
    </dgm:pt>
    <dgm:pt modelId="{15F1616D-9275-4275-A051-3081B069249E}">
      <dgm:prSet custT="1"/>
      <dgm:spPr/>
      <dgm:t>
        <a:bodyPr/>
        <a:lstStyle/>
        <a:p>
          <a:r>
            <a:rPr lang="en-US" sz="18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Empowerment of CHWs</a:t>
          </a:r>
        </a:p>
      </dgm:t>
    </dgm:pt>
    <dgm:pt modelId="{B7A06F78-74A2-41D4-9CD9-2E56EC951846}" type="parTrans" cxnId="{C987039F-DEDE-40EC-9946-9370DF2570B9}">
      <dgm:prSet/>
      <dgm:spPr/>
      <dgm:t>
        <a:bodyPr/>
        <a:lstStyle/>
        <a:p>
          <a:endParaRPr lang="fr-BE"/>
        </a:p>
      </dgm:t>
    </dgm:pt>
    <dgm:pt modelId="{AABF03C7-3D88-4781-8986-924866AC55F5}" type="sibTrans" cxnId="{C987039F-DEDE-40EC-9946-9370DF2570B9}">
      <dgm:prSet/>
      <dgm:spPr/>
      <dgm:t>
        <a:bodyPr/>
        <a:lstStyle/>
        <a:p>
          <a:endParaRPr lang="fr-BE"/>
        </a:p>
      </dgm:t>
    </dgm:pt>
    <dgm:pt modelId="{4E7B946B-7C08-4500-8E15-0F546CA03DD7}">
      <dgm:prSet custT="1"/>
      <dgm:spPr/>
      <dgm:t>
        <a:bodyPr/>
        <a:lstStyle/>
        <a:p>
          <a:r>
            <a:rPr lang="en-GB" sz="1800" noProof="0" dirty="0"/>
            <a:t>NCDs mass campaign and voluntary screening </a:t>
          </a:r>
        </a:p>
      </dgm:t>
    </dgm:pt>
    <dgm:pt modelId="{05DB7684-1E8D-4909-843A-B900BC1B8C99}" type="parTrans" cxnId="{20776828-13B9-4916-8E38-EE3BC8475A2E}">
      <dgm:prSet/>
      <dgm:spPr/>
      <dgm:t>
        <a:bodyPr/>
        <a:lstStyle/>
        <a:p>
          <a:endParaRPr lang="fr-BE"/>
        </a:p>
      </dgm:t>
    </dgm:pt>
    <dgm:pt modelId="{3BD681A2-409D-41BC-9E3F-3CE0AFB7EBBA}" type="sibTrans" cxnId="{20776828-13B9-4916-8E38-EE3BC8475A2E}">
      <dgm:prSet/>
      <dgm:spPr/>
      <dgm:t>
        <a:bodyPr/>
        <a:lstStyle/>
        <a:p>
          <a:endParaRPr lang="fr-BE"/>
        </a:p>
      </dgm:t>
    </dgm:pt>
    <dgm:pt modelId="{B5668DBD-B581-4976-B124-3A12B0DC0374}">
      <dgm:prSet custT="1"/>
      <dgm:spPr/>
      <dgm:t>
        <a:bodyPr/>
        <a:lstStyle/>
        <a:p>
          <a:endParaRPr lang="fr-BE" sz="1800" dirty="0"/>
        </a:p>
      </dgm:t>
    </dgm:pt>
    <dgm:pt modelId="{6EC8CC4F-1594-4E93-9FD6-39F3B19E3CC8}" type="parTrans" cxnId="{A81598B5-1AC5-4300-9213-3964081DDC47}">
      <dgm:prSet/>
      <dgm:spPr/>
      <dgm:t>
        <a:bodyPr/>
        <a:lstStyle/>
        <a:p>
          <a:endParaRPr lang="fr-BE"/>
        </a:p>
      </dgm:t>
    </dgm:pt>
    <dgm:pt modelId="{4782CDF8-261B-47A1-8C81-6C5472135ECE}" type="sibTrans" cxnId="{A81598B5-1AC5-4300-9213-3964081DDC47}">
      <dgm:prSet/>
      <dgm:spPr/>
      <dgm:t>
        <a:bodyPr/>
        <a:lstStyle/>
        <a:p>
          <a:endParaRPr lang="fr-BE"/>
        </a:p>
      </dgm:t>
    </dgm:pt>
    <dgm:pt modelId="{68203EBB-8145-4AE4-8C43-E99A1E135E56}" type="pres">
      <dgm:prSet presAssocID="{F9AA5EF3-3829-4290-9302-35FD2515C2B9}" presName="Name0" presStyleCnt="0">
        <dgm:presLayoutVars>
          <dgm:dir/>
          <dgm:animLvl val="lvl"/>
          <dgm:resizeHandles val="exact"/>
        </dgm:presLayoutVars>
      </dgm:prSet>
      <dgm:spPr/>
    </dgm:pt>
    <dgm:pt modelId="{900431C1-22B8-462B-AB72-B47350B34FA3}" type="pres">
      <dgm:prSet presAssocID="{E995BDB2-BD49-480C-ACFC-5C13B1288ADB}" presName="composite" presStyleCnt="0"/>
      <dgm:spPr/>
    </dgm:pt>
    <dgm:pt modelId="{7471BF0F-E5C7-4FF8-A8DD-34D004889604}" type="pres">
      <dgm:prSet presAssocID="{E995BDB2-BD49-480C-ACFC-5C13B1288ADB}" presName="parTx" presStyleLbl="alignNode1" presStyleIdx="0" presStyleCnt="4" custScaleX="127117" custLinFactNeighborX="36" custLinFactNeighborY="-9895">
        <dgm:presLayoutVars>
          <dgm:chMax val="0"/>
          <dgm:chPref val="0"/>
          <dgm:bulletEnabled val="1"/>
        </dgm:presLayoutVars>
      </dgm:prSet>
      <dgm:spPr/>
    </dgm:pt>
    <dgm:pt modelId="{C43BAD08-D450-4338-85AB-6B954B68D884}" type="pres">
      <dgm:prSet presAssocID="{E995BDB2-BD49-480C-ACFC-5C13B1288ADB}" presName="desTx" presStyleLbl="alignAccFollowNode1" presStyleIdx="0" presStyleCnt="4" custScaleX="128368" custLinFactNeighborX="-10113" custLinFactNeighborY="6674">
        <dgm:presLayoutVars>
          <dgm:bulletEnabled val="1"/>
        </dgm:presLayoutVars>
      </dgm:prSet>
      <dgm:spPr/>
    </dgm:pt>
    <dgm:pt modelId="{BC93A1D6-D5A6-4E95-813D-DAE655F31B29}" type="pres">
      <dgm:prSet presAssocID="{ACF81CEB-6160-4085-8391-2B8135E10E8C}" presName="space" presStyleCnt="0"/>
      <dgm:spPr/>
    </dgm:pt>
    <dgm:pt modelId="{4EB0D32F-8F80-487A-AA9E-E0866CF11E39}" type="pres">
      <dgm:prSet presAssocID="{3091A351-61A1-4C82-A2E7-843A2C3C1613}" presName="composite" presStyleCnt="0"/>
      <dgm:spPr/>
    </dgm:pt>
    <dgm:pt modelId="{193084CD-6EB9-4CCD-B1C0-96E614DF8936}" type="pres">
      <dgm:prSet presAssocID="{3091A351-61A1-4C82-A2E7-843A2C3C1613}" presName="parTx" presStyleLbl="alignNode1" presStyleIdx="1" presStyleCnt="4" custScaleX="112342" custLinFactY="-100000" custLinFactNeighborX="-754" custLinFactNeighborY="-129293">
        <dgm:presLayoutVars>
          <dgm:chMax val="0"/>
          <dgm:chPref val="0"/>
          <dgm:bulletEnabled val="1"/>
        </dgm:presLayoutVars>
      </dgm:prSet>
      <dgm:spPr/>
    </dgm:pt>
    <dgm:pt modelId="{9F8DD445-EED4-47A4-968A-75197048CBB8}" type="pres">
      <dgm:prSet presAssocID="{3091A351-61A1-4C82-A2E7-843A2C3C1613}" presName="desTx" presStyleLbl="alignAccFollowNode1" presStyleIdx="1" presStyleCnt="4" custScaleX="114858">
        <dgm:presLayoutVars>
          <dgm:bulletEnabled val="1"/>
        </dgm:presLayoutVars>
      </dgm:prSet>
      <dgm:spPr/>
    </dgm:pt>
    <dgm:pt modelId="{DEB35446-7ED6-45A9-AD7D-08889BC93DEA}" type="pres">
      <dgm:prSet presAssocID="{A7A68F6F-32BD-4EA5-A2D7-7044D3466AB6}" presName="space" presStyleCnt="0"/>
      <dgm:spPr/>
    </dgm:pt>
    <dgm:pt modelId="{1AAF1385-9C25-46E9-9F1C-43C22C2B417F}" type="pres">
      <dgm:prSet presAssocID="{4C120EA1-DDB1-4B54-8C19-4B7DBE8C7E1C}" presName="composite" presStyleCnt="0"/>
      <dgm:spPr/>
    </dgm:pt>
    <dgm:pt modelId="{D7660F0F-2B43-42C8-ABC9-70C322745FEF}" type="pres">
      <dgm:prSet presAssocID="{4C120EA1-DDB1-4B54-8C19-4B7DBE8C7E1C}" presName="parTx" presStyleLbl="alignNode1" presStyleIdx="2" presStyleCnt="4" custScaleX="113463" custLinFactNeighborX="499" custLinFactNeighborY="-7708">
        <dgm:presLayoutVars>
          <dgm:chMax val="0"/>
          <dgm:chPref val="0"/>
          <dgm:bulletEnabled val="1"/>
        </dgm:presLayoutVars>
      </dgm:prSet>
      <dgm:spPr/>
    </dgm:pt>
    <dgm:pt modelId="{420A29D7-0367-46CD-9C68-1E7DF8006C52}" type="pres">
      <dgm:prSet presAssocID="{4C120EA1-DDB1-4B54-8C19-4B7DBE8C7E1C}" presName="desTx" presStyleLbl="alignAccFollowNode1" presStyleIdx="2" presStyleCnt="4" custScaleX="117164">
        <dgm:presLayoutVars>
          <dgm:bulletEnabled val="1"/>
        </dgm:presLayoutVars>
      </dgm:prSet>
      <dgm:spPr/>
    </dgm:pt>
    <dgm:pt modelId="{3CF99139-E748-4926-B507-99D3D788EEE0}" type="pres">
      <dgm:prSet presAssocID="{6EB771AF-815C-4A5F-819D-75782FB8DB7E}" presName="space" presStyleCnt="0"/>
      <dgm:spPr/>
    </dgm:pt>
    <dgm:pt modelId="{39F8842D-5C18-4386-9C50-BD0724D8E14F}" type="pres">
      <dgm:prSet presAssocID="{7917D0D2-9DFE-4442-8D87-83AC7849B309}" presName="composite" presStyleCnt="0"/>
      <dgm:spPr/>
    </dgm:pt>
    <dgm:pt modelId="{D103272C-6A73-4168-9F7D-4D29B513A08D}" type="pres">
      <dgm:prSet presAssocID="{7917D0D2-9DFE-4442-8D87-83AC7849B309}" presName="parTx" presStyleLbl="alignNode1" presStyleIdx="3" presStyleCnt="4" custLinFactNeighborY="-60525">
        <dgm:presLayoutVars>
          <dgm:chMax val="0"/>
          <dgm:chPref val="0"/>
          <dgm:bulletEnabled val="1"/>
        </dgm:presLayoutVars>
      </dgm:prSet>
      <dgm:spPr/>
    </dgm:pt>
    <dgm:pt modelId="{EB7C04E4-A222-4558-B6D5-3319340A60AD}" type="pres">
      <dgm:prSet presAssocID="{7917D0D2-9DFE-4442-8D87-83AC7849B309}" presName="desTx" presStyleLbl="alignAccFollowNode1" presStyleIdx="3" presStyleCnt="4" custLinFactNeighborX="-1789" custLinFactNeighborY="-102">
        <dgm:presLayoutVars>
          <dgm:bulletEnabled val="1"/>
        </dgm:presLayoutVars>
      </dgm:prSet>
      <dgm:spPr/>
    </dgm:pt>
  </dgm:ptLst>
  <dgm:cxnLst>
    <dgm:cxn modelId="{B424C901-C867-444F-A088-0F38F9B678E8}" srcId="{7917D0D2-9DFE-4442-8D87-83AC7849B309}" destId="{A0506F48-E6C2-4C2E-9243-ED2DD9D2DF31}" srcOrd="0" destOrd="0" parTransId="{76E248F3-8EE9-44B6-A418-1E987A37DBCB}" sibTransId="{E5F4E59C-1BAB-4461-B825-90468951E383}"/>
    <dgm:cxn modelId="{DD07CA05-698C-4E1E-91A2-4E2457037B44}" type="presOf" srcId="{FFB5074E-88EA-46A9-A23B-924AF7CFEEC0}" destId="{420A29D7-0367-46CD-9C68-1E7DF8006C52}" srcOrd="0" destOrd="1" presId="urn:microsoft.com/office/officeart/2005/8/layout/hList1"/>
    <dgm:cxn modelId="{7B2AF90B-F228-4A0C-940D-7396339950BC}" srcId="{E995BDB2-BD49-480C-ACFC-5C13B1288ADB}" destId="{8A1D8100-34F1-46F6-9E25-EC4D49F69C1D}" srcOrd="2" destOrd="0" parTransId="{64F987A4-71A8-44B6-83AB-7E7A0F85AE46}" sibTransId="{FB2DFFC0-B7DB-4694-A91B-234358A45D28}"/>
    <dgm:cxn modelId="{7855EE0D-6CDA-44A9-BB5A-A5C47F4CABC0}" srcId="{F9AA5EF3-3829-4290-9302-35FD2515C2B9}" destId="{7917D0D2-9DFE-4442-8D87-83AC7849B309}" srcOrd="3" destOrd="0" parTransId="{D6E62F68-1927-496B-988A-62A86DF65F3B}" sibTransId="{55DE5C08-649F-48BA-AF34-A22099467CF4}"/>
    <dgm:cxn modelId="{04598A0F-5CE3-47A5-B438-5FC6134D95F9}" srcId="{E995BDB2-BD49-480C-ACFC-5C13B1288ADB}" destId="{23F79C1A-D328-4028-82F2-A72389B1DF5D}" srcOrd="3" destOrd="0" parTransId="{4160A713-D771-496B-BDCD-6A265A041F06}" sibTransId="{04BFC427-C292-4264-95E5-E7C1000AD292}"/>
    <dgm:cxn modelId="{AF12B912-2786-420E-8C30-DF14DF157F0A}" srcId="{3091A351-61A1-4C82-A2E7-843A2C3C1613}" destId="{A2B06811-69C8-463F-B79B-F55FC48DAC19}" srcOrd="0" destOrd="0" parTransId="{F45A40EE-5DC9-4F31-B983-39CD3F5F3812}" sibTransId="{A7D33EC5-96DC-49C6-A376-AD860F96697E}"/>
    <dgm:cxn modelId="{9A87081B-D50F-4534-96A9-7A3DAE648ED1}" type="presOf" srcId="{7917D0D2-9DFE-4442-8D87-83AC7849B309}" destId="{D103272C-6A73-4168-9F7D-4D29B513A08D}" srcOrd="0" destOrd="0" presId="urn:microsoft.com/office/officeart/2005/8/layout/hList1"/>
    <dgm:cxn modelId="{99978620-B1A8-4DC9-8B3F-E6E8C5601C47}" type="presOf" srcId="{4BFBC210-C26B-491E-B539-C5737265CB78}" destId="{C43BAD08-D450-4338-85AB-6B954B68D884}" srcOrd="0" destOrd="5" presId="urn:microsoft.com/office/officeart/2005/8/layout/hList1"/>
    <dgm:cxn modelId="{9EA46024-C7CD-4E08-930F-C2201F65EE54}" type="presOf" srcId="{667AA951-3291-423F-9B68-59041D8CD8B5}" destId="{C43BAD08-D450-4338-85AB-6B954B68D884}" srcOrd="0" destOrd="4" presId="urn:microsoft.com/office/officeart/2005/8/layout/hList1"/>
    <dgm:cxn modelId="{BF46F726-C4CF-465C-BDA0-65B14918ECE5}" srcId="{3091A351-61A1-4C82-A2E7-843A2C3C1613}" destId="{2227B979-E2CF-4CB2-B360-982BFAC7336A}" srcOrd="2" destOrd="0" parTransId="{A878EB46-CBB6-42B0-B5FD-0AFAC2E38149}" sibTransId="{82642322-EFAB-4AEA-AC6D-30491A522EC9}"/>
    <dgm:cxn modelId="{20776828-13B9-4916-8E38-EE3BC8475A2E}" srcId="{7917D0D2-9DFE-4442-8D87-83AC7849B309}" destId="{4E7B946B-7C08-4500-8E15-0F546CA03DD7}" srcOrd="1" destOrd="0" parTransId="{05DB7684-1E8D-4909-843A-B900BC1B8C99}" sibTransId="{3BD681A2-409D-41BC-9E3F-3CE0AFB7EBBA}"/>
    <dgm:cxn modelId="{BB70DE2C-DE84-4CB1-A66C-BA1DCADFC1F1}" type="presOf" srcId="{23F79C1A-D328-4028-82F2-A72389B1DF5D}" destId="{C43BAD08-D450-4338-85AB-6B954B68D884}" srcOrd="0" destOrd="3" presId="urn:microsoft.com/office/officeart/2005/8/layout/hList1"/>
    <dgm:cxn modelId="{8C2CC240-E1BC-4E65-BF10-F344CBEDA5A7}" srcId="{F9AA5EF3-3829-4290-9302-35FD2515C2B9}" destId="{E995BDB2-BD49-480C-ACFC-5C13B1288ADB}" srcOrd="0" destOrd="0" parTransId="{1616D6F7-A55E-4F0D-9121-F7C7C2C8DA8A}" sibTransId="{ACF81CEB-6160-4085-8391-2B8135E10E8C}"/>
    <dgm:cxn modelId="{9120DD60-1451-4CE9-A5BA-9CBFB9C4A659}" srcId="{4C120EA1-DDB1-4B54-8C19-4B7DBE8C7E1C}" destId="{E8BAB933-D58D-42B4-B0D8-0A976217AA95}" srcOrd="3" destOrd="0" parTransId="{D2BF2E7C-2B9A-41A6-BF98-BBCD4EC77CC8}" sibTransId="{F6651C7E-F6A7-49A0-A734-F5F449A1E04E}"/>
    <dgm:cxn modelId="{650E8F43-F639-4AEB-A225-F56DFEC684F6}" type="presOf" srcId="{CA829DDE-F8C2-4CAC-A908-F801C54C760A}" destId="{420A29D7-0367-46CD-9C68-1E7DF8006C52}" srcOrd="0" destOrd="0" presId="urn:microsoft.com/office/officeart/2005/8/layout/hList1"/>
    <dgm:cxn modelId="{4B48B643-F5E8-419E-B386-55A7E49E949F}" type="presOf" srcId="{9BF1630F-52ED-43E2-B713-B6B27319421D}" destId="{420A29D7-0367-46CD-9C68-1E7DF8006C52}" srcOrd="0" destOrd="2" presId="urn:microsoft.com/office/officeart/2005/8/layout/hList1"/>
    <dgm:cxn modelId="{CD082A64-7BEE-486C-81E2-76787F5F3463}" srcId="{F9AA5EF3-3829-4290-9302-35FD2515C2B9}" destId="{3091A351-61A1-4C82-A2E7-843A2C3C1613}" srcOrd="1" destOrd="0" parTransId="{146DB553-BE63-404B-B63A-87346B873868}" sibTransId="{A7A68F6F-32BD-4EA5-A2D7-7044D3466AB6}"/>
    <dgm:cxn modelId="{E0086564-9254-4BEB-A38A-FB002D562366}" type="presOf" srcId="{4E7B946B-7C08-4500-8E15-0F546CA03DD7}" destId="{EB7C04E4-A222-4558-B6D5-3319340A60AD}" srcOrd="0" destOrd="1" presId="urn:microsoft.com/office/officeart/2005/8/layout/hList1"/>
    <dgm:cxn modelId="{8C215364-E9B3-4095-8E4E-3BD58CADA939}" srcId="{3091A351-61A1-4C82-A2E7-843A2C3C1613}" destId="{7A86ED64-B623-400A-90A9-1E4DF304A0B8}" srcOrd="3" destOrd="0" parTransId="{C07DB841-21F8-40A3-97BC-3EB53FCACE4A}" sibTransId="{632F8E0E-E10E-4A13-B29E-A81423AD81AD}"/>
    <dgm:cxn modelId="{5AAB9768-62D8-4B7B-9DCD-88A27038E6A1}" type="presOf" srcId="{4C120EA1-DDB1-4B54-8C19-4B7DBE8C7E1C}" destId="{D7660F0F-2B43-42C8-ABC9-70C322745FEF}" srcOrd="0" destOrd="0" presId="urn:microsoft.com/office/officeart/2005/8/layout/hList1"/>
    <dgm:cxn modelId="{B316554E-90A8-4415-A82C-BC8D78473315}" type="presOf" srcId="{15F1616D-9275-4275-A051-3081B069249E}" destId="{420A29D7-0367-46CD-9C68-1E7DF8006C52}" srcOrd="0" destOrd="4" presId="urn:microsoft.com/office/officeart/2005/8/layout/hList1"/>
    <dgm:cxn modelId="{C39F9058-E509-4B52-9797-E8A12525B2F9}" srcId="{4C120EA1-DDB1-4B54-8C19-4B7DBE8C7E1C}" destId="{FFB5074E-88EA-46A9-A23B-924AF7CFEEC0}" srcOrd="1" destOrd="0" parTransId="{E529C304-BBDD-4663-B21D-0BB722D63D26}" sibTransId="{DD7A8B3F-3600-40C6-99E3-BB62C27C2700}"/>
    <dgm:cxn modelId="{FC06BB79-A744-4A89-906D-6B2832632B04}" srcId="{3091A351-61A1-4C82-A2E7-843A2C3C1613}" destId="{D8B66600-0D52-46C5-8E3B-04E43607DF1E}" srcOrd="1" destOrd="0" parTransId="{CC4287BE-01C1-4205-943B-ECA86BF678F7}" sibTransId="{08D0355B-02AE-4473-92B7-43600E1A1CFB}"/>
    <dgm:cxn modelId="{87EAC75A-B3D3-45C8-9B4A-B3DE063488DB}" type="presOf" srcId="{8A1D8100-34F1-46F6-9E25-EC4D49F69C1D}" destId="{C43BAD08-D450-4338-85AB-6B954B68D884}" srcOrd="0" destOrd="2" presId="urn:microsoft.com/office/officeart/2005/8/layout/hList1"/>
    <dgm:cxn modelId="{D59C5A7C-AD09-4FCA-9BED-1473AF426259}" type="presOf" srcId="{2227B979-E2CF-4CB2-B360-982BFAC7336A}" destId="{9F8DD445-EED4-47A4-968A-75197048CBB8}" srcOrd="0" destOrd="2" presId="urn:microsoft.com/office/officeart/2005/8/layout/hList1"/>
    <dgm:cxn modelId="{8BB95F7F-5AB3-4AF4-82B8-A0A74F5A1A7D}" type="presOf" srcId="{D8B66600-0D52-46C5-8E3B-04E43607DF1E}" destId="{9F8DD445-EED4-47A4-968A-75197048CBB8}" srcOrd="0" destOrd="1" presId="urn:microsoft.com/office/officeart/2005/8/layout/hList1"/>
    <dgm:cxn modelId="{40EC9E83-EEDB-4720-A3EC-429246057048}" srcId="{E995BDB2-BD49-480C-ACFC-5C13B1288ADB}" destId="{4BFBC210-C26B-491E-B539-C5737265CB78}" srcOrd="5" destOrd="0" parTransId="{55B353EF-4955-4AF0-A4C0-DE09106C1016}" sibTransId="{9B401998-4C38-4070-89D3-BC60C42929E5}"/>
    <dgm:cxn modelId="{13A9958C-BFB5-40CD-A3FA-6D4E1FD78AF1}" type="presOf" srcId="{7A86ED64-B623-400A-90A9-1E4DF304A0B8}" destId="{9F8DD445-EED4-47A4-968A-75197048CBB8}" srcOrd="0" destOrd="3" presId="urn:microsoft.com/office/officeart/2005/8/layout/hList1"/>
    <dgm:cxn modelId="{C987039F-DEDE-40EC-9946-9370DF2570B9}" srcId="{4C120EA1-DDB1-4B54-8C19-4B7DBE8C7E1C}" destId="{15F1616D-9275-4275-A051-3081B069249E}" srcOrd="4" destOrd="0" parTransId="{B7A06F78-74A2-41D4-9CD9-2E56EC951846}" sibTransId="{AABF03C7-3D88-4781-8986-924866AC55F5}"/>
    <dgm:cxn modelId="{14EF58A6-718D-4BB0-8C3A-1FD1448EC2D6}" srcId="{E995BDB2-BD49-480C-ACFC-5C13B1288ADB}" destId="{231CD961-20A7-41AF-9318-00294544E49D}" srcOrd="1" destOrd="0" parTransId="{E115492F-C0FB-4D82-8C5B-D6CF1617BE1D}" sibTransId="{567464DA-FBBB-47ED-AEE8-72AB34E264CE}"/>
    <dgm:cxn modelId="{6F6032A8-0002-407D-AEF8-D5B2BA3C2E54}" type="presOf" srcId="{F9AA5EF3-3829-4290-9302-35FD2515C2B9}" destId="{68203EBB-8145-4AE4-8C43-E99A1E135E56}" srcOrd="0" destOrd="0" presId="urn:microsoft.com/office/officeart/2005/8/layout/hList1"/>
    <dgm:cxn modelId="{1CF458B2-CB77-4926-A731-62B0F64F58AD}" type="presOf" srcId="{E995BDB2-BD49-480C-ACFC-5C13B1288ADB}" destId="{7471BF0F-E5C7-4FF8-A8DD-34D004889604}" srcOrd="0" destOrd="0" presId="urn:microsoft.com/office/officeart/2005/8/layout/hList1"/>
    <dgm:cxn modelId="{A81598B5-1AC5-4300-9213-3964081DDC47}" srcId="{7917D0D2-9DFE-4442-8D87-83AC7849B309}" destId="{B5668DBD-B581-4976-B124-3A12B0DC0374}" srcOrd="2" destOrd="0" parTransId="{6EC8CC4F-1594-4E93-9FD6-39F3B19E3CC8}" sibTransId="{4782CDF8-261B-47A1-8C81-6C5472135ECE}"/>
    <dgm:cxn modelId="{07EE53BF-8449-4E1C-89A1-46ECC28CC925}" type="presOf" srcId="{678D9110-8F7C-4542-8A78-6074C36F3A4D}" destId="{C43BAD08-D450-4338-85AB-6B954B68D884}" srcOrd="0" destOrd="6" presId="urn:microsoft.com/office/officeart/2005/8/layout/hList1"/>
    <dgm:cxn modelId="{D4F9E2C1-FE8B-44E8-BB16-73CD66363304}" srcId="{E995BDB2-BD49-480C-ACFC-5C13B1288ADB}" destId="{DC25920A-EB7A-48C2-B100-806B5D26CB67}" srcOrd="0" destOrd="0" parTransId="{A2E174CE-1F17-4738-BDF0-23D81D15F452}" sibTransId="{47265577-2AE3-4B3E-9803-7C5ECB1CC2BF}"/>
    <dgm:cxn modelId="{31B42DC4-2E5E-4F0D-80C2-C042FE7429E5}" type="presOf" srcId="{231CD961-20A7-41AF-9318-00294544E49D}" destId="{C43BAD08-D450-4338-85AB-6B954B68D884}" srcOrd="0" destOrd="1" presId="urn:microsoft.com/office/officeart/2005/8/layout/hList1"/>
    <dgm:cxn modelId="{50BA08C6-2320-41F6-AC3E-B137A0E6C503}" srcId="{4C120EA1-DDB1-4B54-8C19-4B7DBE8C7E1C}" destId="{CA829DDE-F8C2-4CAC-A908-F801C54C760A}" srcOrd="0" destOrd="0" parTransId="{55B619C2-B6D1-48B9-A95A-CC7791DC4B79}" sibTransId="{D95A78F7-E228-47FD-9BFF-8617B890A828}"/>
    <dgm:cxn modelId="{660D8FC6-9B87-4D6E-BAA6-E779CFD7BF35}" type="presOf" srcId="{B5668DBD-B581-4976-B124-3A12B0DC0374}" destId="{EB7C04E4-A222-4558-B6D5-3319340A60AD}" srcOrd="0" destOrd="2" presId="urn:microsoft.com/office/officeart/2005/8/layout/hList1"/>
    <dgm:cxn modelId="{6F74BDCB-E8E7-43B8-BB90-7CC91039A96D}" type="presOf" srcId="{A2B06811-69C8-463F-B79B-F55FC48DAC19}" destId="{9F8DD445-EED4-47A4-968A-75197048CBB8}" srcOrd="0" destOrd="0" presId="urn:microsoft.com/office/officeart/2005/8/layout/hList1"/>
    <dgm:cxn modelId="{81B7FCCB-700C-4858-A3AB-1FCDDEA32BC1}" type="presOf" srcId="{A0506F48-E6C2-4C2E-9243-ED2DD9D2DF31}" destId="{EB7C04E4-A222-4558-B6D5-3319340A60AD}" srcOrd="0" destOrd="0" presId="urn:microsoft.com/office/officeart/2005/8/layout/hList1"/>
    <dgm:cxn modelId="{059FBFD9-2B44-4B5F-9787-1FF995B3BF69}" srcId="{E995BDB2-BD49-480C-ACFC-5C13B1288ADB}" destId="{678D9110-8F7C-4542-8A78-6074C36F3A4D}" srcOrd="6" destOrd="0" parTransId="{AE5B1BCD-65F5-4D0F-BBD4-1A6F30B610E5}" sibTransId="{D838A14C-FDC9-44FC-A993-D2C2355E267D}"/>
    <dgm:cxn modelId="{7CFFA0DD-9C89-47F6-B4A8-7458678267FD}" srcId="{4C120EA1-DDB1-4B54-8C19-4B7DBE8C7E1C}" destId="{9BF1630F-52ED-43E2-B713-B6B27319421D}" srcOrd="2" destOrd="0" parTransId="{6ECE04BF-4207-4999-A815-096042F19056}" sibTransId="{B51F8C6D-5320-4DF3-AFEB-6816F1C0A590}"/>
    <dgm:cxn modelId="{75C15CE2-13AA-4C41-B2F3-C8428D2D3547}" type="presOf" srcId="{DC25920A-EB7A-48C2-B100-806B5D26CB67}" destId="{C43BAD08-D450-4338-85AB-6B954B68D884}" srcOrd="0" destOrd="0" presId="urn:microsoft.com/office/officeart/2005/8/layout/hList1"/>
    <dgm:cxn modelId="{09D2C5FA-7B49-46CB-B177-00D6F16753D1}" srcId="{F9AA5EF3-3829-4290-9302-35FD2515C2B9}" destId="{4C120EA1-DDB1-4B54-8C19-4B7DBE8C7E1C}" srcOrd="2" destOrd="0" parTransId="{956C9C88-2ACE-4B80-BD04-BC9B5B8AAB88}" sibTransId="{6EB771AF-815C-4A5F-819D-75782FB8DB7E}"/>
    <dgm:cxn modelId="{7EBA4BFE-D127-4728-8C14-19897369C5B6}" type="presOf" srcId="{E8BAB933-D58D-42B4-B0D8-0A976217AA95}" destId="{420A29D7-0367-46CD-9C68-1E7DF8006C52}" srcOrd="0" destOrd="3" presId="urn:microsoft.com/office/officeart/2005/8/layout/hList1"/>
    <dgm:cxn modelId="{585984FE-821B-42A1-AAE9-06C9558A53FC}" type="presOf" srcId="{3091A351-61A1-4C82-A2E7-843A2C3C1613}" destId="{193084CD-6EB9-4CCD-B1C0-96E614DF8936}" srcOrd="0" destOrd="0" presId="urn:microsoft.com/office/officeart/2005/8/layout/hList1"/>
    <dgm:cxn modelId="{560FEDFF-5659-4D0B-9CC9-F146AD7047CB}" srcId="{E995BDB2-BD49-480C-ACFC-5C13B1288ADB}" destId="{667AA951-3291-423F-9B68-59041D8CD8B5}" srcOrd="4" destOrd="0" parTransId="{B8E3186A-60E6-4635-9ECB-99923492C4E6}" sibTransId="{9FAF43C2-4702-4C2B-8798-F16DC0D2F83A}"/>
    <dgm:cxn modelId="{BC366195-5A45-41A2-98C5-C0069F16EB20}" type="presParOf" srcId="{68203EBB-8145-4AE4-8C43-E99A1E135E56}" destId="{900431C1-22B8-462B-AB72-B47350B34FA3}" srcOrd="0" destOrd="0" presId="urn:microsoft.com/office/officeart/2005/8/layout/hList1"/>
    <dgm:cxn modelId="{BD9B95EA-46B3-46AD-9E76-B3262E3398FC}" type="presParOf" srcId="{900431C1-22B8-462B-AB72-B47350B34FA3}" destId="{7471BF0F-E5C7-4FF8-A8DD-34D004889604}" srcOrd="0" destOrd="0" presId="urn:microsoft.com/office/officeart/2005/8/layout/hList1"/>
    <dgm:cxn modelId="{349F6E02-EC21-4B2F-AE5B-0DED1164D508}" type="presParOf" srcId="{900431C1-22B8-462B-AB72-B47350B34FA3}" destId="{C43BAD08-D450-4338-85AB-6B954B68D884}" srcOrd="1" destOrd="0" presId="urn:microsoft.com/office/officeart/2005/8/layout/hList1"/>
    <dgm:cxn modelId="{BB4477EB-7B92-4095-8F1F-F8418660FE97}" type="presParOf" srcId="{68203EBB-8145-4AE4-8C43-E99A1E135E56}" destId="{BC93A1D6-D5A6-4E95-813D-DAE655F31B29}" srcOrd="1" destOrd="0" presId="urn:microsoft.com/office/officeart/2005/8/layout/hList1"/>
    <dgm:cxn modelId="{7A4B235F-5250-453D-8359-E68504C3D010}" type="presParOf" srcId="{68203EBB-8145-4AE4-8C43-E99A1E135E56}" destId="{4EB0D32F-8F80-487A-AA9E-E0866CF11E39}" srcOrd="2" destOrd="0" presId="urn:microsoft.com/office/officeart/2005/8/layout/hList1"/>
    <dgm:cxn modelId="{ED353D0D-16D9-4897-80E4-575205E9E575}" type="presParOf" srcId="{4EB0D32F-8F80-487A-AA9E-E0866CF11E39}" destId="{193084CD-6EB9-4CCD-B1C0-96E614DF8936}" srcOrd="0" destOrd="0" presId="urn:microsoft.com/office/officeart/2005/8/layout/hList1"/>
    <dgm:cxn modelId="{382A97DF-6D93-484F-8C25-1DF1F0B57DB1}" type="presParOf" srcId="{4EB0D32F-8F80-487A-AA9E-E0866CF11E39}" destId="{9F8DD445-EED4-47A4-968A-75197048CBB8}" srcOrd="1" destOrd="0" presId="urn:microsoft.com/office/officeart/2005/8/layout/hList1"/>
    <dgm:cxn modelId="{5985F317-466C-4EC4-848A-0110902C2304}" type="presParOf" srcId="{68203EBB-8145-4AE4-8C43-E99A1E135E56}" destId="{DEB35446-7ED6-45A9-AD7D-08889BC93DEA}" srcOrd="3" destOrd="0" presId="urn:microsoft.com/office/officeart/2005/8/layout/hList1"/>
    <dgm:cxn modelId="{E5EA3E7F-36B1-4C6A-9D59-345CEE9D6B0F}" type="presParOf" srcId="{68203EBB-8145-4AE4-8C43-E99A1E135E56}" destId="{1AAF1385-9C25-46E9-9F1C-43C22C2B417F}" srcOrd="4" destOrd="0" presId="urn:microsoft.com/office/officeart/2005/8/layout/hList1"/>
    <dgm:cxn modelId="{FC328D9E-3216-4DE5-9E3E-926CCEAEE647}" type="presParOf" srcId="{1AAF1385-9C25-46E9-9F1C-43C22C2B417F}" destId="{D7660F0F-2B43-42C8-ABC9-70C322745FEF}" srcOrd="0" destOrd="0" presId="urn:microsoft.com/office/officeart/2005/8/layout/hList1"/>
    <dgm:cxn modelId="{4AA422DA-21E3-49F1-8BCF-0B381B75AF54}" type="presParOf" srcId="{1AAF1385-9C25-46E9-9F1C-43C22C2B417F}" destId="{420A29D7-0367-46CD-9C68-1E7DF8006C52}" srcOrd="1" destOrd="0" presId="urn:microsoft.com/office/officeart/2005/8/layout/hList1"/>
    <dgm:cxn modelId="{3E04B8CD-B7B8-420B-BD52-CBC601644932}" type="presParOf" srcId="{68203EBB-8145-4AE4-8C43-E99A1E135E56}" destId="{3CF99139-E748-4926-B507-99D3D788EEE0}" srcOrd="5" destOrd="0" presId="urn:microsoft.com/office/officeart/2005/8/layout/hList1"/>
    <dgm:cxn modelId="{3E988122-A750-48C4-9CCC-A93A33EA415F}" type="presParOf" srcId="{68203EBB-8145-4AE4-8C43-E99A1E135E56}" destId="{39F8842D-5C18-4386-9C50-BD0724D8E14F}" srcOrd="6" destOrd="0" presId="urn:microsoft.com/office/officeart/2005/8/layout/hList1"/>
    <dgm:cxn modelId="{95B6C532-633F-4548-9D90-79F8AE92F279}" type="presParOf" srcId="{39F8842D-5C18-4386-9C50-BD0724D8E14F}" destId="{D103272C-6A73-4168-9F7D-4D29B513A08D}" srcOrd="0" destOrd="0" presId="urn:microsoft.com/office/officeart/2005/8/layout/hList1"/>
    <dgm:cxn modelId="{7FC95658-A204-44DF-9C29-0818A224E358}" type="presParOf" srcId="{39F8842D-5C18-4386-9C50-BD0724D8E14F}" destId="{EB7C04E4-A222-4558-B6D5-3319340A60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BF0F-E5C7-4FF8-A8DD-34D004889604}">
      <dsp:nvSpPr>
        <dsp:cNvPr id="0" name=""/>
        <dsp:cNvSpPr/>
      </dsp:nvSpPr>
      <dsp:spPr>
        <a:xfrm>
          <a:off x="17743" y="0"/>
          <a:ext cx="298809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800" kern="1200" dirty="0"/>
            <a:t>Accessibility </a:t>
          </a:r>
        </a:p>
      </dsp:txBody>
      <dsp:txXfrm>
        <a:off x="17743" y="0"/>
        <a:ext cx="2988097" cy="604800"/>
      </dsp:txXfrm>
    </dsp:sp>
    <dsp:sp modelId="{C43BAD08-D450-4338-85AB-6B954B68D884}">
      <dsp:nvSpPr>
        <dsp:cNvPr id="0" name=""/>
        <dsp:cNvSpPr/>
      </dsp:nvSpPr>
      <dsp:spPr>
        <a:xfrm>
          <a:off x="0" y="673286"/>
          <a:ext cx="3017504" cy="546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Establishment of </a:t>
          </a:r>
          <a:r>
            <a:rPr lang="fr-BE" sz="2000" kern="1200" dirty="0" err="1"/>
            <a:t>health</a:t>
          </a:r>
          <a:r>
            <a:rPr lang="fr-BE" sz="2000" kern="1200" dirty="0"/>
            <a:t> </a:t>
          </a:r>
          <a:r>
            <a:rPr lang="en-GB" sz="2000" kern="1200" noProof="0" dirty="0"/>
            <a:t>posts and their next generation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Creation of Kigali Hospital 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Medicalization of Health </a:t>
          </a:r>
          <a:r>
            <a:rPr lang="en-GB" sz="2000" kern="1200" noProof="0" dirty="0" err="1"/>
            <a:t>centers</a:t>
          </a:r>
          <a:r>
            <a:rPr lang="en-GB" sz="2000" kern="1200" noProof="0" dirty="0"/>
            <a:t>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Duo practice policy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Specific medical missions </a:t>
          </a:r>
          <a:r>
            <a:rPr lang="fr-BE" sz="2000" kern="1200" dirty="0"/>
            <a:t>and outreach program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Isange one stop center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000" kern="1200" dirty="0"/>
            <a:t>Addition of  more </a:t>
          </a:r>
          <a:r>
            <a:rPr lang="fr-BE" sz="2000" kern="1200" dirty="0" err="1"/>
            <a:t>CHWs</a:t>
          </a:r>
          <a:r>
            <a:rPr lang="fr-BE" sz="2000" kern="1200" dirty="0"/>
            <a:t> </a:t>
          </a:r>
        </a:p>
      </dsp:txBody>
      <dsp:txXfrm>
        <a:off x="0" y="673286"/>
        <a:ext cx="3017504" cy="5469069"/>
      </dsp:txXfrm>
    </dsp:sp>
    <dsp:sp modelId="{193084CD-6EB9-4CCD-B1C0-96E614DF8936}">
      <dsp:nvSpPr>
        <dsp:cNvPr id="0" name=""/>
        <dsp:cNvSpPr/>
      </dsp:nvSpPr>
      <dsp:spPr>
        <a:xfrm>
          <a:off x="3360639" y="0"/>
          <a:ext cx="264078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Qualitty assurance </a:t>
          </a:r>
        </a:p>
      </dsp:txBody>
      <dsp:txXfrm>
        <a:off x="3360639" y="0"/>
        <a:ext cx="2640786" cy="604800"/>
      </dsp:txXfrm>
    </dsp:sp>
    <dsp:sp modelId="{9F8DD445-EED4-47A4-968A-75197048CBB8}">
      <dsp:nvSpPr>
        <dsp:cNvPr id="0" name=""/>
        <dsp:cNvSpPr/>
      </dsp:nvSpPr>
      <dsp:spPr>
        <a:xfrm>
          <a:off x="3348791" y="639043"/>
          <a:ext cx="2699929" cy="546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Accreditation program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Quality and safety policy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Institutional support for quality assurance initiatives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Establishment of Rwanda Accreditation body – </a:t>
          </a:r>
          <a:r>
            <a:rPr lang="en-GB" sz="1800" b="1" kern="1200" noProof="0" dirty="0"/>
            <a:t>On going </a:t>
          </a:r>
        </a:p>
      </dsp:txBody>
      <dsp:txXfrm>
        <a:off x="3348791" y="639043"/>
        <a:ext cx="2699929" cy="5469069"/>
      </dsp:txXfrm>
    </dsp:sp>
    <dsp:sp modelId="{D7660F0F-2B43-42C8-ABC9-70C322745FEF}">
      <dsp:nvSpPr>
        <dsp:cNvPr id="0" name=""/>
        <dsp:cNvSpPr/>
      </dsp:nvSpPr>
      <dsp:spPr>
        <a:xfrm>
          <a:off x="6433043" y="0"/>
          <a:ext cx="266713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HRH</a:t>
          </a:r>
        </a:p>
      </dsp:txBody>
      <dsp:txXfrm>
        <a:off x="6433043" y="0"/>
        <a:ext cx="2667137" cy="604800"/>
      </dsp:txXfrm>
    </dsp:sp>
    <dsp:sp modelId="{420A29D7-0367-46CD-9C68-1E7DF8006C52}">
      <dsp:nvSpPr>
        <dsp:cNvPr id="0" name=""/>
        <dsp:cNvSpPr/>
      </dsp:nvSpPr>
      <dsp:spPr>
        <a:xfrm>
          <a:off x="6377814" y="639043"/>
          <a:ext cx="2754135" cy="546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Continuous training program for health professionals -HRH Program </a:t>
          </a:r>
          <a:endParaRPr lang="fr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Non financial retention program for medical doctors –</a:t>
          </a:r>
          <a:r>
            <a:rPr lang="en-US" sz="1800" b="1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Housing facilitation program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Mandatory continuous health professional development program for A2 Nurses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Institutional retention strategies-PBF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404040"/>
              </a:solidFill>
              <a:ea typeface="Calibri" panose="020F0502020204030204" pitchFamily="34" charset="0"/>
              <a:cs typeface="Times New Roman" panose="02020603050405020304" pitchFamily="18" charset="0"/>
            </a:rPr>
            <a:t>Empowerment of CHWs</a:t>
          </a:r>
        </a:p>
      </dsp:txBody>
      <dsp:txXfrm>
        <a:off x="6377814" y="639043"/>
        <a:ext cx="2754135" cy="5469069"/>
      </dsp:txXfrm>
    </dsp:sp>
    <dsp:sp modelId="{D103272C-6A73-4168-9F7D-4D29B513A08D}">
      <dsp:nvSpPr>
        <dsp:cNvPr id="0" name=""/>
        <dsp:cNvSpPr/>
      </dsp:nvSpPr>
      <dsp:spPr>
        <a:xfrm>
          <a:off x="9461043" y="0"/>
          <a:ext cx="235066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100" kern="1200" dirty="0"/>
            <a:t>Health promotion </a:t>
          </a:r>
        </a:p>
      </dsp:txBody>
      <dsp:txXfrm>
        <a:off x="9461043" y="0"/>
        <a:ext cx="2350667" cy="604800"/>
      </dsp:txXfrm>
    </dsp:sp>
    <dsp:sp modelId="{EB7C04E4-A222-4558-B6D5-3319340A60AD}">
      <dsp:nvSpPr>
        <dsp:cNvPr id="0" name=""/>
        <dsp:cNvSpPr/>
      </dsp:nvSpPr>
      <dsp:spPr>
        <a:xfrm>
          <a:off x="9418990" y="633464"/>
          <a:ext cx="2350667" cy="5469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Car free day and Mass exercises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noProof="0" dirty="0"/>
            <a:t>NCDs mass campaign and voluntary screening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1800" kern="1200" dirty="0"/>
        </a:p>
      </dsp:txBody>
      <dsp:txXfrm>
        <a:off x="9418990" y="633464"/>
        <a:ext cx="2350667" cy="546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B244-2565-46E9-A2B1-6555D21F4863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3F97-6BAD-4F42-881B-87AA0330659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093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13F97-6BAD-4F42-881B-87AA0330659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556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7E806-BABC-4586-AA9F-98BDF71B2BA1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4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E806-BABC-4586-AA9F-98BDF71B2BA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23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4EDB-BA83-436E-A257-61AE86B91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5D013-EAC6-4D5C-9067-860BCCE75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99D69-CF7B-418A-89C1-377DB689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8505F-DD40-459C-848D-6075C769F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EE4E-0A04-4235-82A2-9B3AABFD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51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D886-D79E-444E-8D16-F5864690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A2F03-BC6F-4D58-8CC6-EAB2BD8E2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19E8D-A0BC-4706-A256-1B9DBEF8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2A5E-BB42-4A88-806E-A5D74F76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1470-3D14-438C-A7BA-B4364A71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20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1B5D6-7828-4448-91FE-711A5BA88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8AA93-6390-4124-9634-DCF93A20A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D17A-1FD4-4476-BAEA-DD164B7D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F6324-2F50-473A-9C6C-720AAD86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96BCA-5F54-4B57-87A6-0AFF2A2B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487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4D59-4397-42B4-972D-1BAF0082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7B3B-7E2A-4AF9-AB3E-0A6AC7E7F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88CD3-3ABC-45C8-AF6D-B48C6BCE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87B3-9108-402A-B5EA-3A0F985D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4454-1145-474B-BE29-CEF97C8F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83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5B6D-4556-45B6-B8D7-D90198B4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7EE28-1DD5-46F3-B9DF-EA2E93636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D0AF-47DE-441A-B668-330E04FD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86DB8-2D22-42B1-B574-9963A184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162B4-CB6D-4373-8D6C-4F07BA9C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513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D516-1771-4E3E-987C-29CA89A2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5FA08-6403-4DFB-A1E5-61BE72D15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9E594-C01B-4A82-A466-5232247C9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863C8-78DF-4641-8DD3-10E37BFA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FDCCF-909E-42C3-B57E-7BBBF608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5FC9C-DE3F-494D-9E77-6C27945C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53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CDBFD-8E7F-4A35-9157-ADFDE323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20C1E-E76E-4B3D-B175-0C506B96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CCE66-952C-474F-B599-698E1EC9C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0808E-1BCD-4259-8C0A-FEFA2061E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B8CE0-EE30-4DA3-BA8E-8A2A7F3FA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48CFD-5A77-47E3-B99F-EB6B5A33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D9499-3595-49F0-B2FA-1AC4C9C2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F6D62-1F51-4F53-8198-A5F4EBB4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57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7041-EFFC-4C94-8ACB-0BDDE92D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78F8E-3E01-44B7-9955-A09026B2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32AB9-FA63-40BB-97C4-639E7594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7B46F-A007-4B9A-B802-1C915D39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25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1676E-0802-4642-B370-44EF2D7A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62224-C514-463F-901F-DA49CA87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F1718-40D1-44D7-B9CC-B803D858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698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AF88-061A-45C3-9383-FF07D26C1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AFB24-2DC1-4761-938E-374D26F66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DC96C-09EE-47EE-AB31-DCBEAEE09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79B9C-02F6-424F-B721-C7569183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BAC3F-7699-4308-AE3A-29FC2917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FC38F-1815-4301-9AAB-85659BFB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85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2935-EDEC-410A-8DDC-3EA304E4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53328D-8C2C-44E6-879D-99682E4F7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B18ED-8D3F-461A-9DFE-66487586A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E61F1-66F2-442D-952B-739B76C2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5DDFB-5BF2-4478-A3F6-711FFFF4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05081-468B-46D8-9FCD-B5419204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946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FEBA0-F956-499A-89F7-EA130ADD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2118A-ADF0-45F5-BC08-CB54DFD9D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E3EE8-E002-4F05-98B7-5A3CFA1EA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0217-813D-4BD0-BA75-B4AA56DE6CDD}" type="datetimeFigureOut">
              <a:rPr lang="fr-BE" smtClean="0"/>
              <a:t>15/10/2019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229DA-276E-43C6-8BF7-DCE892664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B96C0-B697-45D6-815A-AD725DC33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9ACB0-AECC-46C1-8D71-0B56EA85A27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em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10.formsite.com/formulierenITG/images/15y_Be-cause_health.jpg">
            <a:extLst>
              <a:ext uri="{FF2B5EF4-FFF2-40B4-BE49-F238E27FC236}">
                <a16:creationId xmlns:a16="http://schemas.microsoft.com/office/drawing/2014/main" id="{D840E68C-A30B-4E1C-91C0-76DA341E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90" y="5020335"/>
            <a:ext cx="3477491" cy="6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flag">
            <a:extLst>
              <a:ext uri="{FF2B5EF4-FFF2-40B4-BE49-F238E27FC236}">
                <a16:creationId xmlns:a16="http://schemas.microsoft.com/office/drawing/2014/main" id="{3A5F0EF0-9EF1-4C8D-8035-29A8BF0C3F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5055" cy="117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72FD98-8736-432E-902A-D47FD9A1F5DB}"/>
              </a:ext>
            </a:extLst>
          </p:cNvPr>
          <p:cNvSpPr/>
          <p:nvPr/>
        </p:nvSpPr>
        <p:spPr>
          <a:xfrm>
            <a:off x="4162590" y="3914120"/>
            <a:ext cx="32968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BE" sz="1400" b="0" i="0" dirty="0">
                <a:solidFill>
                  <a:srgbClr val="FF0000"/>
                </a:solidFill>
                <a:effectLst/>
                <a:latin typeface="roboto"/>
              </a:rPr>
              <a:t>‘‘</a:t>
            </a:r>
            <a:r>
              <a:rPr lang="fr-BE" b="0" i="0" dirty="0">
                <a:solidFill>
                  <a:srgbClr val="FF0000"/>
                </a:solidFill>
                <a:effectLst/>
                <a:latin typeface="roboto"/>
              </a:rPr>
              <a:t>TAKING THE URBAN TURN’’</a:t>
            </a:r>
            <a:endParaRPr lang="fr-BE" sz="1400" dirty="0">
              <a:solidFill>
                <a:srgbClr val="FF0000"/>
              </a:solidFill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28E40DA6-860C-4312-B8B0-A2BAA21A0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591613"/>
            <a:ext cx="9920594" cy="1040793"/>
          </a:xfrm>
          <a:prstGeom prst="horizontalScroll">
            <a:avLst>
              <a:gd name="adj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fr-FR" sz="22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journey to An Integrated, Rationalized, Coordinated, Accessible and Quality Healthcare for the Citizens in the City of Kigali</a:t>
            </a:r>
          </a:p>
        </p:txBody>
      </p:sp>
      <p:pic>
        <p:nvPicPr>
          <p:cNvPr id="1033" name="Image 12">
            <a:extLst>
              <a:ext uri="{FF2B5EF4-FFF2-40B4-BE49-F238E27FC236}">
                <a16:creationId xmlns:a16="http://schemas.microsoft.com/office/drawing/2014/main" id="{A2CBD654-3D0A-4141-A3A7-BB376BAE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52" y="212317"/>
            <a:ext cx="1284748" cy="119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>
            <a:extLst>
              <a:ext uri="{FF2B5EF4-FFF2-40B4-BE49-F238E27FC236}">
                <a16:creationId xmlns:a16="http://schemas.microsoft.com/office/drawing/2014/main" id="{1E3A69A2-014C-4264-B79F-858EA12CE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509" y="82897"/>
            <a:ext cx="1564162" cy="1190455"/>
          </a:xfrm>
          <a:prstGeom prst="rect">
            <a:avLst/>
          </a:prstGeom>
        </p:spPr>
      </p:pic>
      <p:pic>
        <p:nvPicPr>
          <p:cNvPr id="13" name="Image 7">
            <a:extLst>
              <a:ext uri="{FF2B5EF4-FFF2-40B4-BE49-F238E27FC236}">
                <a16:creationId xmlns:a16="http://schemas.microsoft.com/office/drawing/2014/main" id="{43C4B588-76DC-46B7-802E-48ED52B4A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81" y="65272"/>
            <a:ext cx="1871271" cy="11123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A424AF4-B51D-4D8B-9214-0D70E90E8A85}"/>
              </a:ext>
            </a:extLst>
          </p:cNvPr>
          <p:cNvSpPr/>
          <p:nvPr/>
        </p:nvSpPr>
        <p:spPr>
          <a:xfrm>
            <a:off x="1905631" y="6152506"/>
            <a:ext cx="8573985" cy="4843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BE-CAUSE HEALTH ANNUAL CONFERENCE, BRUSSELS 15</a:t>
            </a:r>
            <a:r>
              <a:rPr lang="en-GB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16</a:t>
            </a:r>
            <a:r>
              <a:rPr lang="en-GB" sz="14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2019</a:t>
            </a:r>
            <a:endParaRPr lang="fr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8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F8EBFC-BBF8-4AB1-9B7E-C5D63B393EB1}"/>
              </a:ext>
            </a:extLst>
          </p:cNvPr>
          <p:cNvSpPr/>
          <p:nvPr/>
        </p:nvSpPr>
        <p:spPr>
          <a:xfrm>
            <a:off x="147484" y="623124"/>
            <a:ext cx="10217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Model description</a:t>
            </a:r>
          </a:p>
          <a:p>
            <a:endParaRPr lang="fr-BE" sz="2000" b="1" dirty="0">
              <a:solidFill>
                <a:schemeClr val="accent1"/>
              </a:solidFill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Two medical visits/week at each of the four Health centers:</a:t>
            </a:r>
          </a:p>
          <a:p>
            <a:pPr lvl="0"/>
            <a:r>
              <a:rPr lang="en-US" sz="2000" b="1" dirty="0"/>
              <a:t>Activities: </a:t>
            </a:r>
            <a:endParaRPr lang="fr-BE" sz="2000" b="1" dirty="0"/>
          </a:p>
          <a:p>
            <a:pPr marL="534988" lvl="1" indent="-77788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     </a:t>
            </a:r>
            <a:r>
              <a:rPr lang="en-US" sz="2000" dirty="0"/>
              <a:t>Medical consultations</a:t>
            </a:r>
          </a:p>
          <a:p>
            <a:pPr marL="444500" lvl="1" indent="127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2000" dirty="0"/>
              <a:t>Other general medicine services including ultrasound services </a:t>
            </a:r>
          </a:p>
          <a:p>
            <a:r>
              <a:rPr lang="en-US" sz="2000" b="1" dirty="0"/>
              <a:t>            </a:t>
            </a:r>
            <a:r>
              <a:rPr lang="en-US" sz="2000" dirty="0"/>
              <a:t>               -</a:t>
            </a:r>
            <a:r>
              <a:rPr lang="en-US" sz="2000" b="1" dirty="0"/>
              <a:t>Ultrasound and doppler machines were provided </a:t>
            </a:r>
            <a:endParaRPr lang="fr-BE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</a:t>
            </a:r>
            <a:r>
              <a:rPr lang="en-US" sz="2000" dirty="0"/>
              <a:t>entorship to health providers-Nurses and midwives 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endParaRPr lang="en-US" sz="2000" b="1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Other extra services provided include: </a:t>
            </a:r>
            <a:endParaRPr lang="fr-BE" sz="2000" b="1" dirty="0"/>
          </a:p>
          <a:p>
            <a:pPr marL="701675" lvl="1" indent="-244475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</a:rPr>
              <a:t>Ultrasound services by nurses </a:t>
            </a:r>
          </a:p>
          <a:p>
            <a:pPr marL="623888" lvl="1" indent="-166688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 </a:t>
            </a:r>
            <a:r>
              <a:rPr lang="en-US" sz="2000" dirty="0"/>
              <a:t>Upgraded laboratory services </a:t>
            </a:r>
          </a:p>
          <a:p>
            <a:pPr marL="534988" lvl="1" indent="-77788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   </a:t>
            </a:r>
            <a:r>
              <a:rPr lang="en-US" sz="2000" dirty="0"/>
              <a:t>Selected drugs including those of NCDs </a:t>
            </a:r>
          </a:p>
          <a:p>
            <a:pPr marL="623888" lvl="1" indent="-166688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    Basic dental services</a:t>
            </a:r>
          </a:p>
          <a:p>
            <a:pPr lvl="2"/>
            <a:r>
              <a:rPr lang="en-US" sz="2000" b="1" dirty="0">
                <a:latin typeface="Calibri" panose="020F0502020204030204" pitchFamily="34" charset="0"/>
              </a:rPr>
              <a:t>   -Dental chairs were provided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62271-F3A9-49CF-8CFB-3FA848BC9097}"/>
              </a:ext>
            </a:extLst>
          </p:cNvPr>
          <p:cNvSpPr/>
          <p:nvPr/>
        </p:nvSpPr>
        <p:spPr>
          <a:xfrm>
            <a:off x="0" y="0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MEDICALIZATION OF HEALTH CENTERS-2-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0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2D92B-F220-4364-9A1E-ACA7EC5BA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40" y="555402"/>
            <a:ext cx="10715822" cy="5706853"/>
          </a:xfrm>
        </p:spPr>
        <p:txBody>
          <a:bodyPr>
            <a:normAutofit lnSpcReduction="10000"/>
          </a:bodyPr>
          <a:lstStyle/>
          <a:p>
            <a:pPr lvl="1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b="1" u="sng" dirty="0">
                <a:solidFill>
                  <a:schemeClr val="accent1"/>
                </a:solidFill>
              </a:rPr>
              <a:t>Rollout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b="1" dirty="0"/>
              <a:t>Phase 1: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Permanent medic</a:t>
            </a:r>
            <a:r>
              <a:rPr lang="en-US" sz="2100" dirty="0"/>
              <a:t>al doctor- Recruitment in progress  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Dental services full package(MPA) 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Extended service package for MHCs- Published  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Training and privileging nurses and MDWs on the use of US- In progress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Recognition of 4 MHCs for service reimbursement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Continuous mentorship for all MHC staff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Upgrading of laboratory services 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Establish  official tariff for services provided at MHCs</a:t>
            </a:r>
          </a:p>
          <a:p>
            <a:pPr marL="800100" lvl="1" indent="280988" algn="l">
              <a:lnSpc>
                <a:spcPct val="17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Develop </a:t>
            </a:r>
            <a:r>
              <a:rPr lang="en-US" sz="2100" dirty="0">
                <a:sym typeface="Wingdings" panose="05000000000000000000" pitchFamily="2" charset="2"/>
              </a:rPr>
              <a:t>institutional structure </a:t>
            </a:r>
            <a:endParaRPr lang="en-US" sz="1900" dirty="0"/>
          </a:p>
          <a:p>
            <a:pPr algn="l"/>
            <a:endParaRPr lang="fr-BE" sz="1600" dirty="0"/>
          </a:p>
          <a:p>
            <a:pPr algn="l"/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0BECE6-76B5-4050-A4B5-9F44812A077B}"/>
              </a:ext>
            </a:extLst>
          </p:cNvPr>
          <p:cNvSpPr/>
          <p:nvPr/>
        </p:nvSpPr>
        <p:spPr>
          <a:xfrm>
            <a:off x="0" y="0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MEDICALIZATION OF HEALTH CENTERS-3-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8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FBB1715A-DC86-4D91-8E54-DECD0B7F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712" y="685800"/>
            <a:ext cx="11774576" cy="47541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000" b="1" u="sng" dirty="0">
                <a:solidFill>
                  <a:schemeClr val="accent1"/>
                </a:solidFill>
              </a:rPr>
              <a:t>Rollout 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000" b="1" u="sng" dirty="0"/>
              <a:t>Phase 2: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en-US" sz="2000" b="1" u="sng" dirty="0"/>
          </a:p>
          <a:p>
            <a:pPr marL="442913" indent="-360363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82550" algn="l"/>
              </a:tabLst>
            </a:pPr>
            <a:r>
              <a:rPr lang="en-GB" sz="2000" dirty="0"/>
              <a:t>Provision of an extend ambulatory service package and confirming </a:t>
            </a:r>
          </a:p>
          <a:p>
            <a:pPr marL="442913" indent="-360363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82550" algn="l"/>
              </a:tabLst>
            </a:pPr>
            <a:r>
              <a:rPr lang="en-GB" sz="2000" b="1" dirty="0" err="1">
                <a:ea typeface="Noto Sans CJK SC Regular"/>
                <a:cs typeface="Mangal" panose="02040503050203030202" pitchFamily="18" charset="0"/>
              </a:rPr>
              <a:t>Equipmen</a:t>
            </a:r>
            <a:r>
              <a:rPr lang="en-GB" sz="2000" dirty="0" err="1">
                <a:ea typeface="Noto Sans CJK SC Regular"/>
                <a:cs typeface="Mangal" panose="02040503050203030202" pitchFamily="18" charset="0"/>
              </a:rPr>
              <a:t>ts</a:t>
            </a:r>
            <a:r>
              <a:rPr lang="en-GB" sz="2000" dirty="0">
                <a:ea typeface="Noto Sans CJK SC Regular"/>
                <a:cs typeface="Mangal" panose="02040503050203030202" pitchFamily="18" charset="0"/>
              </a:rPr>
              <a:t> – To provide basic physiotherapy &amp; ophthalmology equipment to be provided (if pertinent – phase 1)</a:t>
            </a:r>
            <a:endParaRPr lang="fr-BE" sz="2000" dirty="0">
              <a:ea typeface="Noto Sans CJK SC Regular"/>
              <a:cs typeface="Mangal" panose="02040503050203030202" pitchFamily="18" charset="0"/>
            </a:endParaRPr>
          </a:p>
          <a:p>
            <a:pPr marL="442913" indent="-360363"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tabLst>
                <a:tab pos="82550" algn="l"/>
              </a:tabLst>
            </a:pPr>
            <a:r>
              <a:rPr lang="en-GB" sz="2000" dirty="0">
                <a:ea typeface="Noto Sans CJK SC Regular"/>
                <a:cs typeface="Mangal" panose="02040503050203030202" pitchFamily="18" charset="0"/>
              </a:rPr>
              <a:t>Introducing new activities: physiotherapy and ophthalmology services (</a:t>
            </a:r>
            <a:r>
              <a:rPr lang="en-GB" sz="2000" b="1" dirty="0">
                <a:ea typeface="Noto Sans CJK SC Regular"/>
                <a:cs typeface="Mangal" panose="02040503050203030202" pitchFamily="18" charset="0"/>
              </a:rPr>
              <a:t>depending on need and feasibility assessment</a:t>
            </a:r>
            <a:r>
              <a:rPr lang="en-GB" sz="2000" dirty="0">
                <a:ea typeface="Noto Sans CJK SC Regular"/>
                <a:cs typeface="Mangal" panose="02040503050203030202" pitchFamily="18" charset="0"/>
              </a:rPr>
              <a:t>)</a:t>
            </a:r>
          </a:p>
          <a:p>
            <a:pPr marL="442913" indent="-360363">
              <a:spcBef>
                <a:spcPts val="0"/>
              </a:spcBef>
              <a:buClr>
                <a:srgbClr val="C00000"/>
              </a:buClr>
              <a:buNone/>
              <a:tabLst>
                <a:tab pos="82550" algn="l"/>
              </a:tabLst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 marL="8255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2000" b="1" u="sng" dirty="0">
                <a:solidFill>
                  <a:schemeClr val="accent1"/>
                </a:solidFill>
                <a:ea typeface="Noto Sans CJK SC Regular"/>
                <a:cs typeface="Mangal" panose="02040503050203030202" pitchFamily="18" charset="0"/>
              </a:rPr>
              <a:t>Rollout</a:t>
            </a:r>
          </a:p>
          <a:p>
            <a:pPr marL="82550" indent="0">
              <a:spcBef>
                <a:spcPts val="0"/>
              </a:spcBef>
              <a:buClr>
                <a:srgbClr val="C00000"/>
              </a:buClr>
              <a:buNone/>
            </a:pPr>
            <a:endParaRPr lang="en-GB" sz="2000" b="1" dirty="0">
              <a:ea typeface="Noto Sans CJK SC Regular"/>
              <a:cs typeface="Mangal" panose="02040503050203030202" pitchFamily="18" charset="0"/>
            </a:endParaRPr>
          </a:p>
          <a:p>
            <a:pPr marL="8255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GB" sz="2000" b="1" dirty="0">
                <a:ea typeface="Noto Sans CJK SC Regular"/>
                <a:cs typeface="Mangal" panose="02040503050203030202" pitchFamily="18" charset="0"/>
              </a:rPr>
              <a:t>Phase 3: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>
                <a:ea typeface="Noto Sans CJK SC Regular"/>
                <a:cs typeface="Mangal" panose="02040503050203030202" pitchFamily="18" charset="0"/>
              </a:rPr>
              <a:t>Implementation of sustainability plan phase 3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2000" b="1" dirty="0">
                <a:solidFill>
                  <a:schemeClr val="tx2"/>
                </a:solidFill>
              </a:rPr>
              <a:t>Overall Model Challenges:</a:t>
            </a:r>
            <a:r>
              <a:rPr lang="en-US" sz="2000" b="1" u="sng" dirty="0">
                <a:solidFill>
                  <a:schemeClr val="tx2"/>
                </a:solidFill>
              </a:rPr>
              <a:t> </a:t>
            </a:r>
            <a:endParaRPr lang="en-GB" sz="2000" u="sng" dirty="0">
              <a:ea typeface="Noto Sans CJK SC Regular"/>
              <a:cs typeface="Mangal" panose="02040503050203030202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sym typeface="Wingdings" panose="05000000000000000000" pitchFamily="2" charset="2"/>
              </a:rPr>
              <a:t>Weak internal revenue control mechanisms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900" dirty="0"/>
              <a:t>Financial burden (now still covered by </a:t>
            </a:r>
            <a:r>
              <a:rPr lang="en-US" sz="1900" dirty="0" err="1"/>
              <a:t>Enabel</a:t>
            </a:r>
            <a:r>
              <a:rPr lang="en-US" sz="1900" dirty="0"/>
              <a:t>-UB program)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900" dirty="0"/>
              <a:t>No official tariff for MHCs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900" dirty="0"/>
              <a:t>Medicalized health facilities Structure not approved 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US" sz="1900" dirty="0"/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2000" dirty="0">
              <a:ea typeface="Noto Sans CJK SC Regular"/>
              <a:cs typeface="Mangal" panose="02040503050203030202" pitchFamily="18" charset="0"/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fr-BE" sz="2000" dirty="0">
              <a:ea typeface="Noto Sans CJK SC Regular"/>
              <a:cs typeface="Mangal" panose="02040503050203030202" pitchFamily="18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</a:pPr>
            <a:endParaRPr lang="en-GB" sz="3600" dirty="0"/>
          </a:p>
          <a:p>
            <a:pPr marL="0" indent="0">
              <a:spcBef>
                <a:spcPts val="0"/>
              </a:spcBef>
              <a:buClr>
                <a:srgbClr val="C00000"/>
              </a:buClr>
              <a:buNone/>
            </a:pPr>
            <a:endParaRPr lang="en-GB" sz="1600" dirty="0"/>
          </a:p>
          <a:p>
            <a:pPr marL="457200" lvl="1" indent="0">
              <a:spcBef>
                <a:spcPts val="0"/>
              </a:spcBef>
              <a:buClr>
                <a:srgbClr val="C00000"/>
              </a:buClr>
              <a:buNone/>
            </a:pPr>
            <a:endParaRPr lang="en-US" b="1" dirty="0"/>
          </a:p>
          <a:p>
            <a:pPr marL="457189" lvl="1" indent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D109A-C518-4116-9DBC-189C95002FA0}"/>
              </a:ext>
            </a:extLst>
          </p:cNvPr>
          <p:cNvSpPr/>
          <p:nvPr/>
        </p:nvSpPr>
        <p:spPr>
          <a:xfrm>
            <a:off x="208712" y="5467396"/>
            <a:ext cx="9421090" cy="136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Conclusion and recommendation:</a:t>
            </a:r>
            <a:endParaRPr lang="fr-BE" sz="2000" dirty="0">
              <a:solidFill>
                <a:schemeClr val="accent1"/>
              </a:solidFill>
            </a:endParaRPr>
          </a:p>
          <a:p>
            <a:pPr lvl="0" algn="just">
              <a:lnSpc>
                <a:spcPct val="107000"/>
              </a:lnSpc>
              <a:defRPr/>
            </a:pPr>
            <a:r>
              <a:rPr lang="en-US" sz="2000" dirty="0">
                <a:solidFill>
                  <a:prstClr val="black"/>
                </a:solidFill>
              </a:rPr>
              <a:t>Access to quality and quantity healthcare especially in an urban context requires constant review and set up of </a:t>
            </a:r>
            <a:r>
              <a:rPr lang="en-US" sz="2000" b="1" dirty="0">
                <a:solidFill>
                  <a:prstClr val="black"/>
                </a:solidFill>
              </a:rPr>
              <a:t>several innovative strategies </a:t>
            </a:r>
            <a:r>
              <a:rPr lang="en-US" sz="2000" b="1" dirty="0" err="1">
                <a:solidFill>
                  <a:prstClr val="black"/>
                </a:solidFill>
              </a:rPr>
              <a:t>eg</a:t>
            </a:r>
            <a:r>
              <a:rPr lang="en-US" sz="2000" b="1" dirty="0">
                <a:solidFill>
                  <a:prstClr val="black"/>
                </a:solidFill>
              </a:rPr>
              <a:t> The current Medicalized HCs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lvl="0" algn="just">
              <a:lnSpc>
                <a:spcPct val="107000"/>
              </a:lnSpc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279DD-9025-4DFD-98E7-1B2EBDB71BB0}"/>
              </a:ext>
            </a:extLst>
          </p:cNvPr>
          <p:cNvSpPr/>
          <p:nvPr/>
        </p:nvSpPr>
        <p:spPr>
          <a:xfrm>
            <a:off x="0" y="0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MEDICALIZATION OF HEALTH CENTERS-3-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3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9802C48-FF0E-4F96-8A7A-D40BB4F7A565}"/>
              </a:ext>
            </a:extLst>
          </p:cNvPr>
          <p:cNvSpPr/>
          <p:nvPr/>
        </p:nvSpPr>
        <p:spPr>
          <a:xfrm>
            <a:off x="5524535" y="1550163"/>
            <a:ext cx="2592288" cy="163510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u-ZA" sz="3200" b="1" dirty="0">
                <a:sym typeface="Wingdings" panose="05000000000000000000" pitchFamily="2" charset="2"/>
              </a:rPr>
              <a:t> </a:t>
            </a:r>
            <a:r>
              <a:rPr lang="zu-ZA" sz="3200" b="1" dirty="0"/>
              <a:t>Thank you</a:t>
            </a:r>
          </a:p>
          <a:p>
            <a:pPr algn="ctr"/>
            <a:r>
              <a:rPr lang="zu-ZA" sz="3200" b="1" dirty="0">
                <a:sym typeface="Wingdings" panose="05000000000000000000" pitchFamily="2" charset="2"/>
              </a:rPr>
              <a:t> </a:t>
            </a:r>
            <a:r>
              <a:rPr lang="zu-ZA" sz="3200" b="1" dirty="0"/>
              <a:t>Murakoze cyane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1AC9F-9C9F-4278-A09D-32475958EE31}"/>
              </a:ext>
            </a:extLst>
          </p:cNvPr>
          <p:cNvSpPr/>
          <p:nvPr/>
        </p:nvSpPr>
        <p:spPr>
          <a:xfrm>
            <a:off x="6127951" y="3098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BE" sz="2400" b="1" dirty="0">
                <a:solidFill>
                  <a:schemeClr val="bg1"/>
                </a:solidFill>
              </a:rPr>
              <a:t>UPGRADED (MEDICALIZED) HEALTH CENTER- GATENGA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8BBC25-DDFB-494F-84E9-C3C93B56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41" y="5060078"/>
            <a:ext cx="1248548" cy="10947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0B8BD5-D216-4924-B032-A8FA4DF10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87" y="5229731"/>
            <a:ext cx="813165" cy="9928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B03B3D-68ED-42F9-9FCF-2A6FEEA09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82" y="5060078"/>
            <a:ext cx="1687689" cy="8445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BB97A1B-5D96-4B1C-A27B-80939CF66A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96" y="5229731"/>
            <a:ext cx="1562883" cy="843460"/>
          </a:xfrm>
          <a:prstGeom prst="rect">
            <a:avLst/>
          </a:prstGeom>
        </p:spPr>
      </p:pic>
      <p:pic>
        <p:nvPicPr>
          <p:cNvPr id="14" name="Picture 4" descr="https://fs10.formsite.com/formulierenITG/images/15y_Be-cause_health.jpg">
            <a:extLst>
              <a:ext uri="{FF2B5EF4-FFF2-40B4-BE49-F238E27FC236}">
                <a16:creationId xmlns:a16="http://schemas.microsoft.com/office/drawing/2014/main" id="{EF22446D-AC08-40D6-A650-97BE49CB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83" y="398614"/>
            <a:ext cx="3477491" cy="13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ity of kigali">
            <a:extLst>
              <a:ext uri="{FF2B5EF4-FFF2-40B4-BE49-F238E27FC236}">
                <a16:creationId xmlns:a16="http://schemas.microsoft.com/office/drawing/2014/main" id="{492E0E26-FFDE-4054-BC51-6B0EAA2E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6" y="627042"/>
            <a:ext cx="467450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fs10.formsite.com/formulierenITG/images/banner_BCH.jpg">
            <a:extLst>
              <a:ext uri="{FF2B5EF4-FFF2-40B4-BE49-F238E27FC236}">
                <a16:creationId xmlns:a16="http://schemas.microsoft.com/office/drawing/2014/main" id="{A5B5532E-E659-4D87-B233-39550FD7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86" y="3594622"/>
            <a:ext cx="4705411" cy="16792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7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60B45B-245B-473A-AF2E-E6A905D3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5" y="940506"/>
            <a:ext cx="5065985" cy="35642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altLang="fr-FR" b="1" dirty="0">
                <a:solidFill>
                  <a:schemeClr val="tx1"/>
                </a:solidFill>
                <a:latin typeface="+mj-lt"/>
              </a:rPr>
              <a:t>U</a:t>
            </a:r>
            <a:r>
              <a:rPr kumimoji="0" lang="en-US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rbanization and population growth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dirty="0">
                <a:solidFill>
                  <a:schemeClr val="tx1"/>
                </a:solidFill>
              </a:rPr>
              <a:t>Country profile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dirty="0">
                <a:solidFill>
                  <a:schemeClr val="tx1"/>
                </a:solidFill>
              </a:rPr>
              <a:t>City of Kigali profile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dirty="0">
                <a:solidFill>
                  <a:schemeClr val="tx1"/>
                </a:solidFill>
              </a:rPr>
              <a:t> Impact on health sector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b="1" dirty="0">
                <a:solidFill>
                  <a:schemeClr val="tx1"/>
                </a:solidFill>
              </a:rPr>
              <a:t>      </a:t>
            </a:r>
            <a:endParaRPr kumimoji="0" lang="en-US" altLang="fr-F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sz="2000" b="1" dirty="0">
                <a:solidFill>
                  <a:schemeClr val="tx1"/>
                </a:solidFill>
                <a:latin typeface="+mj-lt"/>
              </a:rPr>
              <a:t> Strategies: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dirty="0"/>
              <a:t>Quality</a:t>
            </a:r>
            <a:r>
              <a:rPr lang="fr-BE" dirty="0"/>
              <a:t> assurance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BE" dirty="0"/>
              <a:t>Human </a:t>
            </a:r>
            <a:r>
              <a:rPr lang="fr-BE" dirty="0" err="1"/>
              <a:t>Resources</a:t>
            </a:r>
            <a:r>
              <a:rPr lang="fr-BE" dirty="0"/>
              <a:t> for Health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BE" dirty="0"/>
              <a:t>Health promotion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BE" dirty="0"/>
              <a:t>Accessibility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dirty="0"/>
              <a:t> </a:t>
            </a:r>
            <a:r>
              <a:rPr lang="fr-BE" b="1" dirty="0"/>
              <a:t>Kigali Hospital Network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BE" b="1" dirty="0"/>
              <a:t> </a:t>
            </a:r>
            <a:r>
              <a:rPr lang="fr-BE" b="1" dirty="0" err="1"/>
              <a:t>Medicalization</a:t>
            </a:r>
            <a:r>
              <a:rPr lang="fr-BE" b="1" dirty="0"/>
              <a:t> of Health centers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 dirty="0"/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b="1" dirty="0">
              <a:solidFill>
                <a:schemeClr val="tx1"/>
              </a:solidFill>
              <a:latin typeface="+mj-lt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b="1" dirty="0">
                <a:solidFill>
                  <a:schemeClr val="tx1"/>
                </a:solidFill>
                <a:latin typeface="+mj-lt"/>
              </a:rPr>
              <a:t> 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fr-FR" b="1" dirty="0">
                <a:solidFill>
                  <a:schemeClr val="tx1"/>
                </a:solidFill>
                <a:latin typeface="+mj-lt"/>
              </a:rPr>
              <a:t>    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AF2250F5-B2BC-49A1-94F8-AA858E6F2B98}"/>
              </a:ext>
            </a:extLst>
          </p:cNvPr>
          <p:cNvSpPr/>
          <p:nvPr/>
        </p:nvSpPr>
        <p:spPr>
          <a:xfrm rot="5400000">
            <a:off x="7043869" y="163491"/>
            <a:ext cx="3401292" cy="5281277"/>
          </a:xfrm>
          <a:prstGeom prst="wedgeRectCallout">
            <a:avLst>
              <a:gd name="adj1" fmla="val -19758"/>
              <a:gd name="adj2" fmla="val 6033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E8F91603-776E-4524-9039-2375BBB7382D}"/>
              </a:ext>
            </a:extLst>
          </p:cNvPr>
          <p:cNvSpPr/>
          <p:nvPr/>
        </p:nvSpPr>
        <p:spPr>
          <a:xfrm rot="5400000">
            <a:off x="8080248" y="3087624"/>
            <a:ext cx="3340608" cy="4102608"/>
          </a:xfrm>
          <a:prstGeom prst="wedgeRectCallout">
            <a:avLst>
              <a:gd name="adj1" fmla="val -13899"/>
              <a:gd name="adj2" fmla="val 92812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68D675-B402-4D4F-B049-042C9542B1B2}"/>
              </a:ext>
            </a:extLst>
          </p:cNvPr>
          <p:cNvSpPr/>
          <p:nvPr/>
        </p:nvSpPr>
        <p:spPr>
          <a:xfrm>
            <a:off x="580869" y="267395"/>
            <a:ext cx="3157209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cs typeface="Helvetica" panose="020B0604020202020204" pitchFamily="34" charset="0"/>
              </a:rPr>
              <a:t>STRUCTURE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3A3D87-4B7D-4F8C-BEF7-73CDED0DC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39" y="1255537"/>
            <a:ext cx="6530751" cy="4747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9DDA18-36F2-401F-BDC0-B99014190605}"/>
              </a:ext>
            </a:extLst>
          </p:cNvPr>
          <p:cNvSpPr/>
          <p:nvPr/>
        </p:nvSpPr>
        <p:spPr>
          <a:xfrm>
            <a:off x="6414580" y="571174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Map of the City of Kigali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82885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259CFC-C273-46E2-997B-F855E811E706}"/>
              </a:ext>
            </a:extLst>
          </p:cNvPr>
          <p:cNvSpPr/>
          <p:nvPr/>
        </p:nvSpPr>
        <p:spPr>
          <a:xfrm>
            <a:off x="294968" y="88363"/>
            <a:ext cx="11897032" cy="407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Urbanization Rwanda profile</a:t>
            </a:r>
            <a:endParaRPr lang="fr-BE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D4A36-6545-41DC-9471-B8454F6C0A1E}"/>
              </a:ext>
            </a:extLst>
          </p:cNvPr>
          <p:cNvSpPr/>
          <p:nvPr/>
        </p:nvSpPr>
        <p:spPr>
          <a:xfrm>
            <a:off x="294968" y="495398"/>
            <a:ext cx="11790098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Rwanda among the fastest urbanizing countries in Africa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/>
            <a:endParaRPr lang="en-US" sz="1900" dirty="0">
              <a:solidFill>
                <a:srgbClr val="C0000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9A6AC1D-C9C6-4D25-B48B-D06C61881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740581"/>
              </p:ext>
            </p:extLst>
          </p:nvPr>
        </p:nvGraphicFramePr>
        <p:xfrm>
          <a:off x="831391" y="1927200"/>
          <a:ext cx="9418737" cy="425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A9CE6FD-464A-431E-B655-C8DF97798BE6}"/>
              </a:ext>
            </a:extLst>
          </p:cNvPr>
          <p:cNvSpPr/>
          <p:nvPr/>
        </p:nvSpPr>
        <p:spPr>
          <a:xfrm rot="16200000">
            <a:off x="9988006" y="4242771"/>
            <a:ext cx="30156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POPULATION GROWTH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A8853-1D33-4D63-AB81-CEA4A6D13741}"/>
              </a:ext>
            </a:extLst>
          </p:cNvPr>
          <p:cNvSpPr/>
          <p:nvPr/>
        </p:nvSpPr>
        <p:spPr>
          <a:xfrm>
            <a:off x="511278" y="830334"/>
            <a:ext cx="8116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Urbanization: urban population: </a:t>
            </a:r>
            <a:r>
              <a:rPr lang="en-US" dirty="0">
                <a:solidFill>
                  <a:srgbClr val="000000"/>
                </a:solidFill>
              </a:rPr>
              <a:t>30.7% of total population,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Rwanda target 35% of urbanization rate by 2024</a:t>
            </a:r>
            <a:endParaRPr lang="fr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C58CD0-11CE-46D2-8B39-690CBE7260E2}"/>
              </a:ext>
            </a:extLst>
          </p:cNvPr>
          <p:cNvSpPr/>
          <p:nvPr/>
        </p:nvSpPr>
        <p:spPr>
          <a:xfrm>
            <a:off x="7416776" y="6278729"/>
            <a:ext cx="3398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>
                <a:solidFill>
                  <a:srgbClr val="000000"/>
                </a:solidFill>
                <a:latin typeface="arial" panose="020B0604020202020204" pitchFamily="34" charset="0"/>
              </a:rPr>
              <a:t> Source: CIA World </a:t>
            </a:r>
            <a:r>
              <a:rPr lang="fr-BE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Factbook</a:t>
            </a:r>
            <a:r>
              <a:rPr lang="fr-BE" sz="1600" dirty="0">
                <a:solidFill>
                  <a:srgbClr val="000000"/>
                </a:solidFill>
                <a:latin typeface="arial" panose="020B0604020202020204" pitchFamily="34" charset="0"/>
              </a:rPr>
              <a:t>, 2018</a:t>
            </a:r>
            <a:endParaRPr lang="fr-BE" sz="1600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4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767866-2CB6-4920-977D-05268B49E412}"/>
              </a:ext>
            </a:extLst>
          </p:cNvPr>
          <p:cNvSpPr/>
          <p:nvPr/>
        </p:nvSpPr>
        <p:spPr>
          <a:xfrm>
            <a:off x="394184" y="944473"/>
            <a:ext cx="11684746" cy="4045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Insufficient and uneven distribution of health facilities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Lack of enough skilled personnel </a:t>
            </a:r>
          </a:p>
          <a:p>
            <a:pPr marL="800100" lvl="1" indent="-342900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High concentration of people affected by City’s living style e.g. (RTA, Violence, Mental Health, Drug abuse, industries, PTSD,  etc.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Environmental issues :  air pollution due to road traffic, inefficient waste management systems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Majority of the population </a:t>
            </a:r>
            <a:r>
              <a:rPr lang="en-US" sz="2000" b="1" dirty="0">
                <a:solidFill>
                  <a:prstClr val="black"/>
                </a:solidFill>
              </a:rPr>
              <a:t>(&gt; 80% of the population) is covered by CBHI Scheme, giving only access </a:t>
            </a:r>
            <a:r>
              <a:rPr lang="en-US" sz="2000" b="1">
                <a:solidFill>
                  <a:prstClr val="black"/>
                </a:solidFill>
              </a:rPr>
              <a:t>and  </a:t>
            </a:r>
            <a:r>
              <a:rPr lang="en-US" sz="2000" b="1" dirty="0">
                <a:solidFill>
                  <a:prstClr val="black"/>
                </a:solidFill>
              </a:rPr>
              <a:t>reimbursements for services in the public health facilities.</a:t>
            </a:r>
            <a:r>
              <a:rPr lang="en-US" sz="2000" dirty="0">
                <a:solidFill>
                  <a:prstClr val="black"/>
                </a:solidFill>
              </a:rPr>
              <a:t>  </a:t>
            </a:r>
            <a:endParaRPr lang="fr-BE" sz="200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Infectious diseases exacerbated by poor living conditions, high population density, promiscuity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</a:rPr>
              <a:t>Epidemiologic transition: NCDs &amp; mental health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76DE7-4297-4FD6-929C-4B92A4BD49E3}"/>
              </a:ext>
            </a:extLst>
          </p:cNvPr>
          <p:cNvSpPr/>
          <p:nvPr/>
        </p:nvSpPr>
        <p:spPr>
          <a:xfrm>
            <a:off x="290945" y="157654"/>
            <a:ext cx="11684746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80975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City of Kigali- Delivery Challenges  </a:t>
            </a:r>
          </a:p>
        </p:txBody>
      </p:sp>
    </p:spTree>
    <p:extLst>
      <p:ext uri="{BB962C8B-B14F-4D97-AF65-F5344CB8AC3E}">
        <p14:creationId xmlns:p14="http://schemas.microsoft.com/office/powerpoint/2010/main" val="404565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B478B2-9BDA-46C4-B09F-2D597BD7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759750"/>
              </p:ext>
            </p:extLst>
          </p:nvPr>
        </p:nvGraphicFramePr>
        <p:xfrm>
          <a:off x="235526" y="553412"/>
          <a:ext cx="11813905" cy="614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B9BD5B-AE38-4307-B506-448150E5827C}"/>
              </a:ext>
            </a:extLst>
          </p:cNvPr>
          <p:cNvSpPr/>
          <p:nvPr/>
        </p:nvSpPr>
        <p:spPr>
          <a:xfrm>
            <a:off x="0" y="-71939"/>
            <a:ext cx="12192000" cy="4070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fr-FR" sz="2000" b="1" dirty="0">
                <a:solidFill>
                  <a:schemeClr val="bg1"/>
                </a:solidFill>
              </a:rPr>
              <a:t>Strategies-1- </a:t>
            </a:r>
            <a:endParaRPr lang="fr-BE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023CAE6-A52F-4647-8AF9-F1D630EDA032}"/>
              </a:ext>
            </a:extLst>
          </p:cNvPr>
          <p:cNvSpPr txBox="1"/>
          <p:nvPr/>
        </p:nvSpPr>
        <p:spPr>
          <a:xfrm>
            <a:off x="241630" y="659263"/>
            <a:ext cx="11459496" cy="120032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2000" b="1" dirty="0">
                <a:latin typeface="+mj-lt"/>
                <a:cs typeface="Arial" panose="020B0604020202020204" pitchFamily="34" charset="0"/>
              </a:rPr>
              <a:t>KIGALI Hospital Network</a:t>
            </a:r>
          </a:p>
          <a:p>
            <a:endParaRPr lang="fr-BE" sz="1050" dirty="0">
              <a:latin typeface="+mj-lt"/>
              <a:cs typeface="Arial" panose="020B0604020202020204" pitchFamily="34" charset="0"/>
            </a:endParaRPr>
          </a:p>
          <a:p>
            <a:r>
              <a:rPr lang="en-US" sz="2000" b="1" dirty="0">
                <a:cs typeface="Arial" panose="020B0604020202020204" pitchFamily="34" charset="0"/>
              </a:rPr>
              <a:t> </a:t>
            </a:r>
            <a:r>
              <a:rPr lang="en-US" sz="2000" dirty="0">
                <a:cs typeface="Arial" panose="020B0604020202020204" pitchFamily="34" charset="0"/>
              </a:rPr>
              <a:t>Autonomous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Functional Network of Private and Public Providers</a:t>
            </a:r>
            <a:r>
              <a:rPr lang="fr-BE" sz="2000" dirty="0">
                <a:cs typeface="Arial" panose="020B0604020202020204" pitchFamily="34" charset="0"/>
              </a:rPr>
              <a:t> </a:t>
            </a:r>
            <a:r>
              <a:rPr lang="en-GB" sz="2000" dirty="0">
                <a:cs typeface="Arial" panose="020B0604020202020204" pitchFamily="34" charset="0"/>
              </a:rPr>
              <a:t>Initiated by the Ministry of Health Rwanda and Supported by </a:t>
            </a:r>
            <a:r>
              <a:rPr lang="en-GB" sz="2000" dirty="0" err="1">
                <a:cs typeface="Arial" panose="020B0604020202020204" pitchFamily="34" charset="0"/>
              </a:rPr>
              <a:t>Enabel</a:t>
            </a:r>
            <a:r>
              <a:rPr lang="en-GB" sz="2000" dirty="0">
                <a:cs typeface="Arial" panose="020B0604020202020204" pitchFamily="34" charset="0"/>
              </a:rPr>
              <a:t>-UB </a:t>
            </a:r>
            <a:r>
              <a:rPr lang="en-GB" sz="2000" dirty="0" err="1">
                <a:cs typeface="Arial" panose="020B0604020202020204" pitchFamily="34" charset="0"/>
              </a:rPr>
              <a:t>Porgram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79836-6E3B-468C-9B00-D0C293E8CC83}"/>
              </a:ext>
            </a:extLst>
          </p:cNvPr>
          <p:cNvSpPr/>
          <p:nvPr/>
        </p:nvSpPr>
        <p:spPr>
          <a:xfrm>
            <a:off x="0" y="-39683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Strategies-2-: KHN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A3620-D762-4A43-ABC2-48DF3BA34E69}"/>
              </a:ext>
            </a:extLst>
          </p:cNvPr>
          <p:cNvSpPr/>
          <p:nvPr/>
        </p:nvSpPr>
        <p:spPr>
          <a:xfrm>
            <a:off x="366250" y="2335598"/>
            <a:ext cx="5238937" cy="17450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BE" sz="200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AIM : TO ENSURE</a:t>
            </a:r>
            <a:endParaRPr lang="fr-BE" sz="20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BE" sz="2000" b="1" dirty="0">
                <a:cs typeface="Arial" panose="020B0604020202020204" pitchFamily="34" charset="0"/>
              </a:rPr>
              <a:t>Continuum of care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BE" sz="2000" b="1" dirty="0" err="1">
                <a:cs typeface="Arial" panose="020B0604020202020204" pitchFamily="34" charset="0"/>
              </a:rPr>
              <a:t>Improved</a:t>
            </a:r>
            <a:r>
              <a:rPr lang="fr-BE" sz="2000" b="1" dirty="0">
                <a:cs typeface="Arial" panose="020B0604020202020204" pitchFamily="34" charset="0"/>
              </a:rPr>
              <a:t> </a:t>
            </a:r>
            <a:r>
              <a:rPr lang="fr-BE" sz="2000" b="1" dirty="0" err="1">
                <a:cs typeface="Arial" panose="020B0604020202020204" pitchFamily="34" charset="0"/>
              </a:rPr>
              <a:t>quality</a:t>
            </a:r>
            <a:r>
              <a:rPr lang="fr-BE" sz="2000" b="1" dirty="0">
                <a:cs typeface="Arial" panose="020B0604020202020204" pitchFamily="34" charset="0"/>
              </a:rPr>
              <a:t> 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r-BE" sz="2000" b="1" dirty="0" err="1">
                <a:cs typeface="Arial" panose="020B0604020202020204" pitchFamily="34" charset="0"/>
              </a:rPr>
              <a:t>Proper</a:t>
            </a:r>
            <a:r>
              <a:rPr lang="fr-BE" sz="2000" b="1" dirty="0">
                <a:cs typeface="Arial" panose="020B0604020202020204" pitchFamily="34" charset="0"/>
              </a:rPr>
              <a:t> management of emergencies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cs typeface="Arial" panose="020B0604020202020204" pitchFamily="34" charset="0"/>
              </a:rPr>
              <a:t>Efficiency</a:t>
            </a:r>
            <a:r>
              <a:rPr lang="fr-BE" sz="2000" dirty="0">
                <a:cs typeface="Arial" panose="020B0604020202020204" pitchFamily="34" charset="0"/>
              </a:rPr>
              <a:t> and </a:t>
            </a:r>
            <a:r>
              <a:rPr lang="fr-BE" sz="2000" dirty="0" err="1">
                <a:cs typeface="Arial" panose="020B0604020202020204" pitchFamily="34" charset="0"/>
              </a:rPr>
              <a:t>Effectiveness</a:t>
            </a:r>
            <a:r>
              <a:rPr lang="fr-BE" sz="2000" dirty="0"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cs typeface="Arial" panose="020B0604020202020204" pitchFamily="34" charset="0"/>
              </a:rPr>
              <a:t>Value for money services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AD8F13-6610-432F-9BED-BF93E8E2155E}"/>
              </a:ext>
            </a:extLst>
          </p:cNvPr>
          <p:cNvSpPr/>
          <p:nvPr/>
        </p:nvSpPr>
        <p:spPr>
          <a:xfrm>
            <a:off x="6462189" y="2352465"/>
            <a:ext cx="5363559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u="sng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CENTERED ON</a:t>
            </a:r>
            <a:endParaRPr lang="fr-BE" sz="2000" u="sng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b="1" dirty="0">
                <a:cs typeface="Arial" panose="020B0604020202020204" pitchFamily="34" charset="0"/>
              </a:rPr>
              <a:t>National Health Sector Policy guiding principles: </a:t>
            </a:r>
            <a:endParaRPr lang="fr-BE" sz="2000" b="1" dirty="0">
              <a:cs typeface="Arial" panose="020B0604020202020204" pitchFamily="34" charset="0"/>
            </a:endParaRPr>
          </a:p>
          <a:p>
            <a:pPr marL="522287" lvl="1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cs typeface="Arial" panose="020B0604020202020204" pitchFamily="34" charset="0"/>
              </a:rPr>
              <a:t>People-centred </a:t>
            </a:r>
            <a:endParaRPr lang="fr-BE" sz="2000" dirty="0">
              <a:cs typeface="Arial" panose="020B0604020202020204" pitchFamily="34" charset="0"/>
            </a:endParaRPr>
          </a:p>
          <a:p>
            <a:pPr marL="522287" lvl="1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cs typeface="Arial" panose="020B0604020202020204" pitchFamily="34" charset="0"/>
              </a:rPr>
              <a:t>Integrated care </a:t>
            </a:r>
            <a:endParaRPr lang="fr-BE" sz="2000" dirty="0">
              <a:cs typeface="Arial" panose="020B0604020202020204" pitchFamily="34" charset="0"/>
            </a:endParaRPr>
          </a:p>
          <a:p>
            <a:pPr marL="522287" lvl="1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cs typeface="Arial" panose="020B0604020202020204" pitchFamily="34" charset="0"/>
              </a:rPr>
              <a:t>Sustainable services </a:t>
            </a:r>
            <a:endParaRPr lang="fr-BE" sz="20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F35E3-1E91-4C9A-A7A7-D466754271B3}"/>
              </a:ext>
            </a:extLst>
          </p:cNvPr>
          <p:cNvSpPr/>
          <p:nvPr/>
        </p:nvSpPr>
        <p:spPr>
          <a:xfrm>
            <a:off x="366250" y="4386350"/>
            <a:ext cx="5238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STRATEGIC INTERVENTIONS</a:t>
            </a:r>
            <a:endParaRPr lang="fr-BE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cs typeface="Arial" panose="020B0604020202020204" pitchFamily="34" charset="0"/>
              </a:rPr>
              <a:t>Sharing of resources </a:t>
            </a:r>
            <a:endParaRPr lang="fr-BE" sz="2000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Human capital e.g. medical and other experts </a:t>
            </a:r>
            <a:endParaRPr lang="fr-BE" sz="2000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Biomedical equipment</a:t>
            </a:r>
            <a:endParaRPr lang="fr-BE" sz="2000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Information: Facility and Patient </a:t>
            </a:r>
            <a:endParaRPr lang="fr-BE" sz="2000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Arial" panose="020B0604020202020204" pitchFamily="34" charset="0"/>
              </a:rPr>
              <a:t>Logistics, etc.), Ambulances </a:t>
            </a:r>
            <a:endParaRPr lang="fr-BE" sz="2000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D35BE-D542-4ED1-B6B7-6EE632ACD232}"/>
              </a:ext>
            </a:extLst>
          </p:cNvPr>
          <p:cNvSpPr/>
          <p:nvPr/>
        </p:nvSpPr>
        <p:spPr>
          <a:xfrm>
            <a:off x="6462189" y="4417452"/>
            <a:ext cx="52389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STRATEGIC INTERVENTIONS</a:t>
            </a:r>
            <a:endParaRPr lang="fr-BE" sz="2000" dirty="0"/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b="1" dirty="0">
                <a:cs typeface="Arial" panose="020B0604020202020204" pitchFamily="34" charset="0"/>
              </a:rPr>
              <a:t>Sharing of procurement services</a:t>
            </a:r>
            <a:endParaRPr lang="fr-BE" sz="2000" b="1" dirty="0"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Merging technically complex services </a:t>
            </a:r>
            <a:r>
              <a:rPr lang="en-GB" sz="2000" dirty="0" err="1">
                <a:cs typeface="Arial" panose="020B0604020202020204" pitchFamily="34" charset="0"/>
              </a:rPr>
              <a:t>e.g</a:t>
            </a:r>
            <a:r>
              <a:rPr lang="en-GB" sz="2000" dirty="0">
                <a:cs typeface="Arial" panose="020B0604020202020204" pitchFamily="34" charset="0"/>
              </a:rPr>
              <a:t> Procurement, Sterilization, Maintenance of heavy equipment etc </a:t>
            </a:r>
            <a:endParaRPr lang="fr-BE" sz="2000" dirty="0"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865434-9137-4D77-8624-484B834B6001}"/>
              </a:ext>
            </a:extLst>
          </p:cNvPr>
          <p:cNvSpPr/>
          <p:nvPr/>
        </p:nvSpPr>
        <p:spPr>
          <a:xfrm>
            <a:off x="6586813" y="6048668"/>
            <a:ext cx="4829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b="1" dirty="0">
                <a:cs typeface="Arial" panose="020B0604020202020204" pitchFamily="34" charset="0"/>
              </a:rPr>
              <a:t>Production of medical gases and liquids, etc.)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GB" b="1" dirty="0">
                <a:cs typeface="Arial" panose="020B0604020202020204" pitchFamily="34" charset="0"/>
              </a:rPr>
              <a:t>Joint management of hospital wastes </a:t>
            </a:r>
          </a:p>
        </p:txBody>
      </p:sp>
    </p:spTree>
    <p:extLst>
      <p:ext uri="{BB962C8B-B14F-4D97-AF65-F5344CB8AC3E}">
        <p14:creationId xmlns:p14="http://schemas.microsoft.com/office/powerpoint/2010/main" val="241973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7952576-D73D-4773-8DAB-48A57F577AE6}"/>
              </a:ext>
            </a:extLst>
          </p:cNvPr>
          <p:cNvSpPr/>
          <p:nvPr/>
        </p:nvSpPr>
        <p:spPr>
          <a:xfrm>
            <a:off x="0" y="0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Intervention1-KHN- Organization and achievements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FA85B7B1-BFF2-40F6-85DD-E54BE51F0D8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3" y="1475508"/>
            <a:ext cx="5262397" cy="47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AECF9654-69D3-4B9C-9A91-C6B757A3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01" y="1475508"/>
            <a:ext cx="5941589" cy="47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E522295-8915-4619-ADE6-D12D2C02C612}"/>
              </a:ext>
            </a:extLst>
          </p:cNvPr>
          <p:cNvSpPr/>
          <p:nvPr/>
        </p:nvSpPr>
        <p:spPr>
          <a:xfrm>
            <a:off x="3657601" y="665854"/>
            <a:ext cx="4199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835">
              <a:spcAft>
                <a:spcPts val="0"/>
              </a:spcAft>
            </a:pPr>
            <a:r>
              <a:rPr lang="en-US" sz="2000" b="1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 Contextual Framework</a:t>
            </a:r>
            <a:endParaRPr lang="fr-BE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C5F66-42C1-4738-8518-1836F28D4418}"/>
              </a:ext>
            </a:extLst>
          </p:cNvPr>
          <p:cNvSpPr/>
          <p:nvPr/>
        </p:nvSpPr>
        <p:spPr>
          <a:xfrm>
            <a:off x="0" y="-39683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Strategies-4-: KHN(HIN CONCEPT)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7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5CBE140-C7AB-4BB9-8751-B9BD8F447758}"/>
              </a:ext>
            </a:extLst>
          </p:cNvPr>
          <p:cNvSpPr/>
          <p:nvPr/>
        </p:nvSpPr>
        <p:spPr>
          <a:xfrm>
            <a:off x="6507783" y="1542397"/>
            <a:ext cx="5599959" cy="224676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SzPts val="1200"/>
            </a:pPr>
            <a:r>
              <a:rPr lang="en-US" sz="2000" b="1" u="sng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Recommendations:</a:t>
            </a:r>
            <a:endParaRPr lang="fr-BE" sz="2000" b="1" u="sng" dirty="0">
              <a:solidFill>
                <a:schemeClr val="accent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Ministry of health to advocate and engage other partners to take over and encourage private providers to fully participate in the project  </a:t>
            </a:r>
          </a:p>
          <a:p>
            <a:pPr marL="285750" lvl="0" indent="-285750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Ministry of health to mobilize more resources  </a:t>
            </a:r>
          </a:p>
          <a:p>
            <a:pPr marL="285750" lvl="0" indent="-285750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Ministry of health to put in place legal framework</a:t>
            </a:r>
          </a:p>
          <a:p>
            <a:pPr marL="285750" lvl="0" indent="-285750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Registration of other providers  </a:t>
            </a:r>
            <a:endParaRPr lang="fr-BE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BD6A2A-A289-4221-8B45-14150F70F6E8}"/>
              </a:ext>
            </a:extLst>
          </p:cNvPr>
          <p:cNvSpPr/>
          <p:nvPr/>
        </p:nvSpPr>
        <p:spPr>
          <a:xfrm>
            <a:off x="161744" y="3356358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SzPts val="1200"/>
              <a:buFont typeface="Courier New" panose="02070309020205020404" pitchFamily="49" charset="0"/>
              <a:buChar char="o"/>
            </a:pP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4F393D-87B5-47A2-A70F-8C9ACE744528}"/>
              </a:ext>
            </a:extLst>
          </p:cNvPr>
          <p:cNvSpPr/>
          <p:nvPr/>
        </p:nvSpPr>
        <p:spPr>
          <a:xfrm>
            <a:off x="0" y="5549"/>
            <a:ext cx="11459497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Strategies-6-(Challenges and Recommendation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E5DE9-05D3-4DCF-A756-8AB0B1071C4D}"/>
              </a:ext>
            </a:extLst>
          </p:cNvPr>
          <p:cNvSpPr/>
          <p:nvPr/>
        </p:nvSpPr>
        <p:spPr>
          <a:xfrm>
            <a:off x="161743" y="1254819"/>
            <a:ext cx="6180064" cy="27084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n-GB" sz="2000" b="1" dirty="0">
                <a:solidFill>
                  <a:schemeClr val="accent1"/>
                </a:solidFill>
              </a:rPr>
              <a:t>     </a:t>
            </a:r>
            <a:r>
              <a:rPr lang="en-GB" sz="2000" b="1" u="sng" dirty="0">
                <a:solidFill>
                  <a:schemeClr val="accent1"/>
                </a:solidFill>
              </a:rPr>
              <a:t>KHN  Challenges</a:t>
            </a:r>
            <a:r>
              <a:rPr lang="en-GB" sz="2000" b="1" dirty="0">
                <a:solidFill>
                  <a:schemeClr val="accent1"/>
                </a:solidFill>
              </a:rPr>
              <a:t>: </a:t>
            </a:r>
          </a:p>
          <a:p>
            <a:pPr marL="342900" lvl="0" indent="-34290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/>
              <a:t>Unintegrated EMR systems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/>
              <a:t>Expensive IT technologies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/>
              <a:t>Lack of legal framework-PPP policy specific for health sector</a:t>
            </a:r>
            <a:r>
              <a:rPr lang="en-GB" sz="2000" b="1" dirty="0"/>
              <a:t> </a:t>
            </a:r>
            <a:endParaRPr lang="en-GB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/>
              <a:t>Good initiative which requires a huge investment and partnerships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Still existing low Ownership at different levels </a:t>
            </a:r>
            <a:endParaRPr lang="fr-B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C4AD9-5397-4476-8B86-BB2BE1F37358}"/>
              </a:ext>
            </a:extLst>
          </p:cNvPr>
          <p:cNvSpPr/>
          <p:nvPr/>
        </p:nvSpPr>
        <p:spPr>
          <a:xfrm>
            <a:off x="161743" y="92204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SzPts val="1200"/>
            </a:pPr>
            <a:endParaRPr lang="fr-BE" sz="1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5622F2-2137-4B8E-B9EE-093F440FCAB6}"/>
              </a:ext>
            </a:extLst>
          </p:cNvPr>
          <p:cNvSpPr/>
          <p:nvPr/>
        </p:nvSpPr>
        <p:spPr>
          <a:xfrm>
            <a:off x="98310" y="593527"/>
            <a:ext cx="11995380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sz="2400" b="1" kern="0" dirty="0">
                <a:solidFill>
                  <a:schemeClr val="accent1"/>
                </a:solidFill>
                <a:sym typeface="Wingdings" panose="05000000000000000000" pitchFamily="2" charset="2"/>
              </a:rPr>
              <a:t>Concept</a:t>
            </a:r>
            <a:r>
              <a:rPr lang="en-US" sz="2400" kern="0" dirty="0">
                <a:solidFill>
                  <a:schemeClr val="accent1"/>
                </a:solidFill>
                <a:sym typeface="Wingdings" panose="05000000000000000000" pitchFamily="2" charset="2"/>
              </a:rPr>
              <a:t>: </a:t>
            </a:r>
          </a:p>
          <a:p>
            <a:pPr marL="0" lvl="1">
              <a:defRPr/>
            </a:pPr>
            <a:endParaRPr lang="en-US" sz="2000" kern="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0" lvl="1">
              <a:defRPr/>
            </a:pPr>
            <a:r>
              <a:rPr lang="en-US" sz="2000" kern="0" dirty="0">
                <a:solidFill>
                  <a:prstClr val="black"/>
                </a:solidFill>
                <a:sym typeface="Wingdings" panose="05000000000000000000" pitchFamily="2" charset="2"/>
              </a:rPr>
              <a:t>Intermediate between District hospital &amp; Standard Health center</a:t>
            </a:r>
            <a:r>
              <a:rPr lang="en-US" sz="2000" b="1" kern="0" dirty="0">
                <a:solidFill>
                  <a:prstClr val="black"/>
                </a:solidFill>
                <a:sym typeface="Wingdings" panose="05000000000000000000" pitchFamily="2" charset="2"/>
              </a:rPr>
              <a:t>- Since 2015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000" b="1" dirty="0"/>
              <a:t>Purpose:</a:t>
            </a:r>
          </a:p>
          <a:p>
            <a:pPr marL="269875" indent="-269875">
              <a:buNone/>
            </a:pPr>
            <a:r>
              <a:rPr lang="en-GB" dirty="0"/>
              <a:t>     </a:t>
            </a:r>
            <a:r>
              <a:rPr lang="en-GB" b="1" dirty="0"/>
              <a:t>To bring services closer to the population in a context of growing population. </a:t>
            </a:r>
          </a:p>
          <a:p>
            <a:pPr marL="269875" indent="-269875">
              <a:buNone/>
            </a:pPr>
            <a:endParaRPr lang="en-GB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b="1" dirty="0"/>
              <a:t>Strategic objectives: </a:t>
            </a:r>
          </a:p>
          <a:p>
            <a:endParaRPr lang="en-GB" sz="2000" b="1" dirty="0"/>
          </a:p>
          <a:p>
            <a:pPr marL="0" lvl="2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      Obj 1</a:t>
            </a:r>
            <a:r>
              <a:rPr lang="en-US" sz="2000" kern="0" dirty="0">
                <a:solidFill>
                  <a:prstClr val="black"/>
                </a:solidFill>
              </a:rPr>
              <a:t>: Relieve the burden from DH on ambulatory services (NCDs – dental cares–)</a:t>
            </a:r>
          </a:p>
          <a:p>
            <a:pPr marL="0" lvl="2">
              <a:defRPr/>
            </a:pPr>
            <a:r>
              <a:rPr lang="en-US" sz="2000" b="1" kern="0" dirty="0">
                <a:solidFill>
                  <a:prstClr val="black"/>
                </a:solidFill>
              </a:rPr>
              <a:t>       Obj 2</a:t>
            </a:r>
            <a:r>
              <a:rPr lang="en-US" sz="2000" kern="0" dirty="0">
                <a:solidFill>
                  <a:prstClr val="black"/>
                </a:solidFill>
              </a:rPr>
              <a:t>: Address delays in referral of obstetric cases and other life strengthening conditions</a:t>
            </a:r>
          </a:p>
          <a:p>
            <a:endParaRPr lang="en-US" sz="2000" b="1" kern="0" dirty="0">
              <a:solidFill>
                <a:prstClr val="black"/>
              </a:solidFill>
            </a:endParaRPr>
          </a:p>
          <a:p>
            <a:endParaRPr lang="en-GB" sz="1050" dirty="0"/>
          </a:p>
          <a:p>
            <a:r>
              <a:rPr lang="en-GB" b="1" dirty="0"/>
              <a:t>As a progression the </a:t>
            </a:r>
            <a:r>
              <a:rPr lang="en-GB" b="1" dirty="0" err="1"/>
              <a:t>MoH</a:t>
            </a:r>
            <a:r>
              <a:rPr lang="en-GB" b="1" dirty="0"/>
              <a:t> has developed an Extended Health Service Package (EHSP) for  Medicalized Health Facilities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D2A77-289F-4C9C-9F13-A399DE888FD2}"/>
              </a:ext>
            </a:extLst>
          </p:cNvPr>
          <p:cNvSpPr/>
          <p:nvPr/>
        </p:nvSpPr>
        <p:spPr>
          <a:xfrm>
            <a:off x="0" y="0"/>
            <a:ext cx="12192000" cy="4053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MEDICALIZATION OF HEALTH CENTERS-1- </a:t>
            </a:r>
            <a:endParaRPr lang="fr-BE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870</Words>
  <Application>Microsoft Office PowerPoint</Application>
  <PresentationFormat>Widescreen</PresentationFormat>
  <Paragraphs>182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Ruta</dc:creator>
  <cp:lastModifiedBy>Ben Ruta</cp:lastModifiedBy>
  <cp:revision>158</cp:revision>
  <dcterms:created xsi:type="dcterms:W3CDTF">2019-10-11T05:14:19Z</dcterms:created>
  <dcterms:modified xsi:type="dcterms:W3CDTF">2019-10-16T06:41:45Z</dcterms:modified>
</cp:coreProperties>
</file>