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8" r:id="rId2"/>
    <p:sldId id="295" r:id="rId3"/>
    <p:sldId id="299" r:id="rId4"/>
    <p:sldId id="301" r:id="rId5"/>
    <p:sldId id="298" r:id="rId6"/>
    <p:sldId id="300" r:id="rId7"/>
    <p:sldId id="286" r:id="rId8"/>
    <p:sldId id="288" r:id="rId9"/>
    <p:sldId id="289" r:id="rId10"/>
    <p:sldId id="313" r:id="rId11"/>
    <p:sldId id="315" r:id="rId12"/>
    <p:sldId id="303" r:id="rId13"/>
    <p:sldId id="292" r:id="rId14"/>
    <p:sldId id="293" r:id="rId15"/>
    <p:sldId id="316" r:id="rId16"/>
    <p:sldId id="294" r:id="rId17"/>
    <p:sldId id="31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E8FFF-B144-442A-8447-920D2E423AD6}" type="datetimeFigureOut">
              <a:rPr lang="fr-BE" smtClean="0"/>
              <a:t>15-10-19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2675E-3E14-4EDE-B7F8-5D2349F3F81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14180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106842"/>
          </a:xfrm>
        </p:spPr>
        <p:txBody>
          <a:bodyPr/>
          <a:lstStyle/>
          <a:p>
            <a:r>
              <a:rPr lang="fr-BE" dirty="0"/>
              <a:t>EDS organise la population de façon qu’elle-même soit active autour des problèmes de santé et des problèmes sociaux qui peuvent nuire à une existence décente. Les comités de santé organisent les gens selon leurs besoins et possibilités. La jeunesse est active dans la sensibilisation, entre autres, via de petites pièces de théâtre ; les « mamans » se chargent des programmes de lutte contre la sous-alimentation ainsi que de la propreté dans les ménages ; chaque semaine, une brigade s’occupe du ramassage des ordures ménagères, etc.</a:t>
            </a:r>
          </a:p>
          <a:p>
            <a:endParaRPr lang="fr-BE" dirty="0"/>
          </a:p>
          <a:p>
            <a:r>
              <a:rPr lang="fr-BE" dirty="0"/>
              <a:t>Aujourd’hui, EDS a des antennes:</a:t>
            </a:r>
          </a:p>
          <a:p>
            <a:pPr marL="171450" indent="-171450">
              <a:buFontTx/>
              <a:buChar char="-"/>
            </a:pPr>
            <a:r>
              <a:rPr lang="fr-BE" dirty="0"/>
              <a:t>Nord Kivu</a:t>
            </a:r>
          </a:p>
          <a:p>
            <a:pPr marL="171450" indent="-171450">
              <a:buFontTx/>
              <a:buChar char="-"/>
            </a:pPr>
            <a:r>
              <a:rPr lang="fr-BE" dirty="0"/>
              <a:t>Sud </a:t>
            </a:r>
            <a:r>
              <a:rPr lang="fr-BE" dirty="0" err="1"/>
              <a:t>kivu</a:t>
            </a:r>
            <a:endParaRPr lang="fr-BE" dirty="0"/>
          </a:p>
          <a:p>
            <a:pPr marL="171450" indent="-171450">
              <a:buFontTx/>
              <a:buChar char="-"/>
            </a:pPr>
            <a:r>
              <a:rPr lang="fr-BE" dirty="0"/>
              <a:t>Maniema</a:t>
            </a:r>
          </a:p>
          <a:p>
            <a:pPr marL="171450" indent="-171450">
              <a:buFontTx/>
              <a:buChar char="-"/>
            </a:pPr>
            <a:r>
              <a:rPr lang="fr-BE" dirty="0"/>
              <a:t>Kinshasa</a:t>
            </a:r>
          </a:p>
          <a:p>
            <a:pPr marL="171450" indent="-171450">
              <a:buFontTx/>
              <a:buChar char="-"/>
            </a:pPr>
            <a:r>
              <a:rPr lang="fr-BE" dirty="0" err="1"/>
              <a:t>Tshopo</a:t>
            </a:r>
            <a:endParaRPr lang="fr-BE" dirty="0"/>
          </a:p>
          <a:p>
            <a:pPr marL="171450" indent="-171450">
              <a:buFontTx/>
              <a:buChar char="-"/>
            </a:pPr>
            <a:r>
              <a:rPr lang="fr-BE" dirty="0"/>
              <a:t>Haut Katanga</a:t>
            </a:r>
          </a:p>
          <a:p>
            <a:pPr marL="171450" indent="-171450">
              <a:buFontTx/>
              <a:buChar char="-"/>
            </a:pPr>
            <a:endParaRPr lang="fr-BE" dirty="0"/>
          </a:p>
          <a:p>
            <a:r>
              <a:rPr lang="fr-BE" dirty="0"/>
              <a:t>Et des points focaux:</a:t>
            </a:r>
          </a:p>
          <a:p>
            <a:pPr marL="171450" indent="-171450">
              <a:buFontTx/>
              <a:buChar char="-"/>
            </a:pPr>
            <a:r>
              <a:rPr lang="fr-BE" dirty="0"/>
              <a:t>Congo centrale</a:t>
            </a:r>
          </a:p>
          <a:p>
            <a:pPr marL="171450" indent="-171450">
              <a:buFontTx/>
              <a:buChar char="-"/>
            </a:pPr>
            <a:r>
              <a:rPr lang="fr-BE" dirty="0"/>
              <a:t>Kasaï centrale et orientale</a:t>
            </a:r>
          </a:p>
          <a:p>
            <a:pPr marL="171450" indent="-171450">
              <a:buFontTx/>
              <a:buChar char="-"/>
            </a:pPr>
            <a:r>
              <a:rPr lang="fr-BE" dirty="0"/>
              <a:t>Kwango</a:t>
            </a:r>
          </a:p>
          <a:p>
            <a:pPr marL="171450" indent="-171450">
              <a:buFontTx/>
              <a:buChar char="-"/>
            </a:pPr>
            <a:r>
              <a:rPr lang="fr-BE" dirty="0"/>
              <a:t>Kwilu</a:t>
            </a:r>
          </a:p>
          <a:p>
            <a:pPr marL="171450" indent="-171450">
              <a:buFontTx/>
              <a:buChar char="-"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2675E-3E14-4EDE-B7F8-5D2349F3F817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97154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2675E-3E14-4EDE-B7F8-5D2349F3F817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26082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2675E-3E14-4EDE-B7F8-5D2349F3F817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84141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2675E-3E14-4EDE-B7F8-5D2349F3F817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78608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 plus, la population est à présent organisée dans une dynamique communautaire accompagnée stratégiquement par EDS mais indépendante dans des actions de mobilisation autour du DAS.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2675E-3E14-4EDE-B7F8-5D2349F3F817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44538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2675E-3E14-4EDE-B7F8-5D2349F3F817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71967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2675E-3E14-4EDE-B7F8-5D2349F3F817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70531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2675E-3E14-4EDE-B7F8-5D2349F3F817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29038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2675E-3E14-4EDE-B7F8-5D2349F3F817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2521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2675E-3E14-4EDE-B7F8-5D2349F3F817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30440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2675E-3E14-4EDE-B7F8-5D2349F3F817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6067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2675E-3E14-4EDE-B7F8-5D2349F3F817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71002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2675E-3E14-4EDE-B7F8-5D2349F3F817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04366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2675E-3E14-4EDE-B7F8-5D2349F3F817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98601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47" y="178243"/>
            <a:ext cx="1578125" cy="173592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350653" y="1770035"/>
            <a:ext cx="69858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/>
              <a:t>LA CLINIQUE MOBILE ET SOINS DE PROXIMITE, UNE ACTION DE LUTTE CONTRE LES INEGALITES LIEES A L'ACCES AUX SOINS A KINTAMBO</a:t>
            </a:r>
            <a:endParaRPr lang="fr-FR" sz="2000" b="1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1813543" y="3635828"/>
            <a:ext cx="83378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7016705" y="3918619"/>
            <a:ext cx="35206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/>
              <a:t>Présentation de </a:t>
            </a:r>
            <a:r>
              <a:rPr lang="fr-FR" sz="1400" b="1" dirty="0"/>
              <a:t>BILLY MWANGAZA KATYA</a:t>
            </a:r>
          </a:p>
          <a:p>
            <a:pPr algn="just"/>
            <a:r>
              <a:rPr lang="fr-FR" sz="1400" dirty="0"/>
              <a:t>Chercheur et Militant du Droit à la Santé en République Démocratique du Congo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603480" y="4488006"/>
            <a:ext cx="2239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Octobre 2019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5293057" y="4854390"/>
            <a:ext cx="8599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748095" y="3038955"/>
            <a:ext cx="419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Expérience d’Etoile du Sud</a:t>
            </a:r>
          </a:p>
        </p:txBody>
      </p:sp>
      <p:pic>
        <p:nvPicPr>
          <p:cNvPr id="13" name="Picture 2" descr="Image associée">
            <a:extLst>
              <a:ext uri="{FF2B5EF4-FFF2-40B4-BE49-F238E27FC236}">
                <a16:creationId xmlns:a16="http://schemas.microsoft.com/office/drawing/2014/main" id="{30C56D41-8BAB-444E-BE51-3DA2BFA09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78" y="3751874"/>
            <a:ext cx="2769663" cy="276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15AAF6D-F872-4D5B-BF2A-3B31A307C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094" y="4907212"/>
            <a:ext cx="24765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41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A4CBD9-C074-4B96-9B9C-C94048F73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fr-BE"/>
              <a:t>Structures sanitaires accessibles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5D17B5-351C-4A64-BE48-980844423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95425"/>
            <a:ext cx="3760213" cy="464118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fr-FR" dirty="0"/>
              <a:t>Sont confrontés à de nombreux problèmes: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fr-FR" dirty="0"/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fr-FR" sz="1800" dirty="0"/>
              <a:t>Matériels sanitaires vétustes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fr-FR" sz="1800" dirty="0"/>
              <a:t>Cumul des tâches par les prestataires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fr-FR" sz="1800" dirty="0"/>
              <a:t>Insuffisance d’intrants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fr-FR" sz="1800" dirty="0"/>
              <a:t>Exigence de frais avant les soins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fr-FR" sz="1800" dirty="0"/>
              <a:t>Manque de courtoisie des prestataires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fr-FR" sz="1800" dirty="0"/>
              <a:t>La population n’est pas représentée dans les structures de gestion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fr-FR" sz="1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623E12-587C-4E64-80D5-3350D606E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4556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39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18183101-B6E1-4B1D-873D-FE6D60285A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14908" b="8483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Parallelogram 52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59E2267-DC6D-402C-BE8A-2330024AE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5000"/>
              <a:t>Que fait Etoile du Sud dans ce contexte?</a:t>
            </a:r>
          </a:p>
        </p:txBody>
      </p:sp>
      <p:sp>
        <p:nvSpPr>
          <p:cNvPr id="65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00698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604CE8-4B5A-42ED-9F87-4F7C89F93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45830"/>
            <a:ext cx="8596668" cy="1320800"/>
          </a:xfrm>
        </p:spPr>
        <p:txBody>
          <a:bodyPr/>
          <a:lstStyle/>
          <a:p>
            <a:r>
              <a:rPr lang="fr-BE" dirty="0"/>
              <a:t>1. Faire l’état des lieux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3FCFDD-F240-4C21-BCCA-07996FA16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74432"/>
            <a:ext cx="8596668" cy="1756902"/>
          </a:xfrm>
        </p:spPr>
        <p:txBody>
          <a:bodyPr>
            <a:normAutofit/>
          </a:bodyPr>
          <a:lstStyle/>
          <a:p>
            <a:pPr marL="1077913">
              <a:buFont typeface="Arial" panose="020B0604020202020204" pitchFamily="34" charset="0"/>
              <a:buChar char="•"/>
            </a:pPr>
            <a:r>
              <a:rPr lang="fr-FR" sz="2100" dirty="0"/>
              <a:t>Comment vit la population dans cette zone de santé ? </a:t>
            </a:r>
          </a:p>
          <a:p>
            <a:pPr marL="1077913">
              <a:buFont typeface="Arial" panose="020B0604020202020204" pitchFamily="34" charset="0"/>
              <a:buChar char="•"/>
            </a:pPr>
            <a:r>
              <a:rPr lang="fr-FR" sz="2100" dirty="0"/>
              <a:t>Quelles sont les problèmes mobilisateurs ?</a:t>
            </a:r>
          </a:p>
          <a:p>
            <a:pPr marL="1077913">
              <a:buFont typeface="Arial" panose="020B0604020202020204" pitchFamily="34" charset="0"/>
              <a:buChar char="•"/>
            </a:pPr>
            <a:r>
              <a:rPr lang="fr-FR" sz="2100" dirty="0"/>
              <a:t>Quels sont les blocages ?</a:t>
            </a:r>
          </a:p>
          <a:p>
            <a:pPr marL="1077913">
              <a:buFont typeface="Arial" panose="020B0604020202020204" pitchFamily="34" charset="0"/>
              <a:buChar char="•"/>
            </a:pPr>
            <a:r>
              <a:rPr lang="fr-FR" sz="2100" dirty="0"/>
              <a:t>Quels sont les atouts et opportunités ?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1DE89CF-29C7-455C-8846-F8D8FB38C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97" y="3790189"/>
            <a:ext cx="8596105" cy="131685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BDB8A5A0-EDDC-450F-879C-2C6E68E524AF}"/>
              </a:ext>
            </a:extLst>
          </p:cNvPr>
          <p:cNvSpPr txBox="1">
            <a:spLocks/>
          </p:cNvSpPr>
          <p:nvPr/>
        </p:nvSpPr>
        <p:spPr>
          <a:xfrm>
            <a:off x="677334" y="4230923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BE" dirty="0"/>
              <a:t>2. Identifier les personnes ressources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DDFF9-AD79-4E2A-8656-81255F75F29F}"/>
              </a:ext>
            </a:extLst>
          </p:cNvPr>
          <p:cNvSpPr/>
          <p:nvPr/>
        </p:nvSpPr>
        <p:spPr>
          <a:xfrm>
            <a:off x="677334" y="4891323"/>
            <a:ext cx="7648981" cy="99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5013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fr-FR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7913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fr-FR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Consultation avec quelques leaders communautaires ( personnes influentes, forces vives)</a:t>
            </a:r>
          </a:p>
        </p:txBody>
      </p:sp>
    </p:spTree>
    <p:extLst>
      <p:ext uri="{BB962C8B-B14F-4D97-AF65-F5344CB8AC3E}">
        <p14:creationId xmlns:p14="http://schemas.microsoft.com/office/powerpoint/2010/main" val="1283021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9CADAB0-7DEA-4032-94A8-FC9A19716B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95" r="18652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1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7D97B3B-F6BE-4464-834A-01D9CD7D2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fr-BE" sz="3100" dirty="0"/>
              <a:t>3. Création de 8 groupes de réflexion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BC2977-3C33-4EA3-B1AA-D4B0CB2FA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sz="1500" dirty="0"/>
              <a:t>Ce groupe de réflexion est composé exclusivement par les membres de la communauté qui se réunissent tous les mois ensemble afin de :</a:t>
            </a:r>
          </a:p>
          <a:p>
            <a:pPr marL="13493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1500" dirty="0"/>
              <a:t>Réfléchir sur les problèmes du milieu (problèmes liés au DAS  et au DSS)</a:t>
            </a:r>
          </a:p>
          <a:p>
            <a:pPr marL="13493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1500" dirty="0"/>
              <a:t>Prioriser les problèmes</a:t>
            </a:r>
          </a:p>
          <a:p>
            <a:pPr marL="13493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1500" dirty="0"/>
              <a:t>Mettre en place un plan de mobilisation sur le problème.</a:t>
            </a:r>
          </a:p>
          <a:p>
            <a:pPr marL="1006475">
              <a:lnSpc>
                <a:spcPct val="90000"/>
              </a:lnSpc>
            </a:pPr>
            <a:endParaRPr lang="fr-FR" sz="1500" dirty="0"/>
          </a:p>
          <a:p>
            <a:pPr marL="0" indent="0">
              <a:lnSpc>
                <a:spcPct val="90000"/>
              </a:lnSpc>
              <a:buNone/>
            </a:pPr>
            <a:endParaRPr lang="fr-BE" sz="1500" dirty="0"/>
          </a:p>
        </p:txBody>
      </p:sp>
    </p:spTree>
    <p:extLst>
      <p:ext uri="{BB962C8B-B14F-4D97-AF65-F5344CB8AC3E}">
        <p14:creationId xmlns:p14="http://schemas.microsoft.com/office/powerpoint/2010/main" val="202830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6F8BF94-2043-41A0-9E07-779756B9E1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29" r="21713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FE57AD-E7F1-4683-8D81-78B64FCFE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BE" sz="2800"/>
              <a:t>4. Recrutement de professionnels de santé volontaires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704116-EEEE-44BA-B7A6-291CB6B67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fr-FR" dirty="0"/>
              <a:t>EDS identifie des professionnels de santé qui acceptent de se mettre à disposition de la population gratuitement durant leur temps libre.</a:t>
            </a:r>
            <a:endParaRPr lang="fr-FR"/>
          </a:p>
          <a:p>
            <a:endParaRPr lang="fr-FR"/>
          </a:p>
          <a:p>
            <a:r>
              <a:rPr lang="fr-BE" dirty="0"/>
              <a:t>Ces professionnels de la santé s’organisent au sein de la Dynamique des professionnels de la santé</a:t>
            </a:r>
          </a:p>
          <a:p>
            <a:pPr marL="0" indent="0">
              <a:buNone/>
            </a:pPr>
            <a:endParaRPr lang="fr-BE" dirty="0"/>
          </a:p>
          <a:p>
            <a:endParaRPr lang="fr-B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61268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267EEE4-6354-4F1C-9484-951F0EB92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0"/>
            <a:ext cx="121856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7F6EC5-F529-4D38-9DFF-1469A633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768" y="609600"/>
            <a:ext cx="5498361" cy="1320800"/>
          </a:xfrm>
        </p:spPr>
        <p:txBody>
          <a:bodyPr anchor="ctr">
            <a:normAutofit/>
          </a:bodyPr>
          <a:lstStyle/>
          <a:p>
            <a:r>
              <a:rPr lang="fr-BE" dirty="0"/>
              <a:t>5. Organisation de la clinique mobile</a:t>
            </a: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0E5A83F9-E6B8-40BD-9C0D-9A6F15650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rgbClr val="394A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E8A2C4-02A6-4E18-9582-CCD4DCC40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770" y="2160589"/>
            <a:ext cx="5549732" cy="3880773"/>
          </a:xfrm>
        </p:spPr>
        <p:txBody>
          <a:bodyPr>
            <a:normAutofit/>
          </a:bodyPr>
          <a:lstStyle/>
          <a:p>
            <a:r>
              <a:rPr lang="fr-BE" dirty="0"/>
              <a:t>En préparation, des actions de sensibilisation (porte à porte et mégaphone) sont organisées dans les quartiers afin d’alerter la population sur différentes maladies et annoncer la venue de la clinique mobile </a:t>
            </a:r>
          </a:p>
          <a:p>
            <a:endParaRPr lang="fr-BE" dirty="0"/>
          </a:p>
          <a:p>
            <a:r>
              <a:rPr lang="fr-BE" dirty="0"/>
              <a:t>Le jour de la clinique mobile, rassemblement près d’un centre de santé.</a:t>
            </a:r>
          </a:p>
          <a:p>
            <a:pPr lvl="1"/>
            <a:r>
              <a:rPr lang="fr-BE" dirty="0"/>
              <a:t>Éducation sanitaire</a:t>
            </a:r>
          </a:p>
          <a:p>
            <a:pPr lvl="1"/>
            <a:r>
              <a:rPr lang="fr-BE" dirty="0"/>
              <a:t>Consultations</a:t>
            </a:r>
          </a:p>
          <a:p>
            <a:pPr lvl="1"/>
            <a:r>
              <a:rPr lang="fr-BE" dirty="0"/>
              <a:t>Orientations pour traitement et suivi.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0B4395B-AD82-4B07-B3E0-9F369D815F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44466"/>
          <a:stretch/>
        </p:blipFill>
        <p:spPr>
          <a:xfrm>
            <a:off x="7531482" y="10"/>
            <a:ext cx="4657341" cy="34484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7DBF3EA-643E-4650-9861-2B6E6CCC38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3" r="-3" b="-3"/>
          <a:stretch/>
        </p:blipFill>
        <p:spPr>
          <a:xfrm>
            <a:off x="7528308" y="3437472"/>
            <a:ext cx="4657341" cy="34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0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B3624D4-72BE-4743-B420-F959ADD4A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92" r="-1" b="25382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7E92F8B-D1E3-4CB3-B142-9610FB40F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fr-BE" dirty="0"/>
              <a:t>Résultats 2019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2B5DF9-03BE-4CCB-84D4-79E9A713C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32272" y="1938866"/>
            <a:ext cx="4771958" cy="4755487"/>
          </a:xfrm>
        </p:spPr>
        <p:txBody>
          <a:bodyPr>
            <a:normAutofit/>
          </a:bodyPr>
          <a:lstStyle/>
          <a:p>
            <a:pPr marL="1252538" indent="-457200">
              <a:lnSpc>
                <a:spcPct val="90000"/>
              </a:lnSpc>
              <a:buAutoNum type="arabicPeriod"/>
            </a:pPr>
            <a:r>
              <a:rPr lang="fr-FR" dirty="0"/>
              <a:t>8.900 personnes sensibilisées indirectement sur la prévention contre les maladies citées</a:t>
            </a:r>
          </a:p>
          <a:p>
            <a:pPr marL="1252538" indent="-457200">
              <a:lnSpc>
                <a:spcPct val="90000"/>
              </a:lnSpc>
              <a:buAutoNum type="arabicPeriod"/>
            </a:pPr>
            <a:r>
              <a:rPr lang="fr-FR" dirty="0"/>
              <a:t>850 personnes vues en consultation et diagnostiquées</a:t>
            </a:r>
          </a:p>
          <a:p>
            <a:pPr marL="1252538" indent="-457200">
              <a:lnSpc>
                <a:spcPct val="90000"/>
              </a:lnSpc>
              <a:buFont typeface="Wingdings 3" charset="2"/>
              <a:buAutoNum type="arabicPeriod"/>
            </a:pPr>
            <a:r>
              <a:rPr lang="fr-FR" dirty="0"/>
              <a:t>102 personnes orientées vers la clinique des soins de proximité pour une bonne prise en charge</a:t>
            </a:r>
          </a:p>
          <a:p>
            <a:pPr marL="1252538" indent="-457200">
              <a:lnSpc>
                <a:spcPct val="90000"/>
              </a:lnSpc>
              <a:buFont typeface="Wingdings 3" charset="2"/>
              <a:buAutoNum type="arabicPeriod"/>
            </a:pPr>
            <a:r>
              <a:rPr lang="fr-FR" dirty="0"/>
              <a:t>38 professionnels de santé acceptent de travailler pendant leur temps libre en faveur de la population</a:t>
            </a:r>
          </a:p>
          <a:p>
            <a:pPr marL="1252538" indent="-457200">
              <a:lnSpc>
                <a:spcPct val="90000"/>
              </a:lnSpc>
              <a:buAutoNum type="arabicPeriod"/>
            </a:pPr>
            <a:endParaRPr lang="fr-FR" dirty="0"/>
          </a:p>
          <a:p>
            <a:pPr>
              <a:lnSpc>
                <a:spcPct val="90000"/>
              </a:lnSpc>
            </a:pPr>
            <a:endParaRPr lang="fr-BE" sz="15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0318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200" y="2384870"/>
            <a:ext cx="86541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MERCI A TOUS</a:t>
            </a:r>
          </a:p>
        </p:txBody>
      </p:sp>
      <p:sp>
        <p:nvSpPr>
          <p:cNvPr id="5" name="Étoile à 5 branches 4"/>
          <p:cNvSpPr/>
          <p:nvPr/>
        </p:nvSpPr>
        <p:spPr>
          <a:xfrm>
            <a:off x="4126830" y="5775823"/>
            <a:ext cx="216569" cy="2045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Étoile à 5 branches 7"/>
          <p:cNvSpPr/>
          <p:nvPr/>
        </p:nvSpPr>
        <p:spPr>
          <a:xfrm>
            <a:off x="4800600" y="5769807"/>
            <a:ext cx="216569" cy="2045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Étoile à 5 branches 9"/>
          <p:cNvSpPr/>
          <p:nvPr/>
        </p:nvSpPr>
        <p:spPr>
          <a:xfrm>
            <a:off x="5366084" y="5775823"/>
            <a:ext cx="216569" cy="2045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Étoile à 5 branches 13"/>
          <p:cNvSpPr/>
          <p:nvPr/>
        </p:nvSpPr>
        <p:spPr>
          <a:xfrm>
            <a:off x="6039854" y="5775823"/>
            <a:ext cx="216569" cy="2045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Étoile à 5 branches 19"/>
          <p:cNvSpPr/>
          <p:nvPr/>
        </p:nvSpPr>
        <p:spPr>
          <a:xfrm>
            <a:off x="6845972" y="5796547"/>
            <a:ext cx="216569" cy="2045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3720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10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Espace réservé du contenu 5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A795F76F-AA10-495A-A0C3-B23C0BD638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76" y="808871"/>
            <a:ext cx="4678982" cy="46477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58A4296-0962-4565-AD08-38DE5850D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4" y="244039"/>
            <a:ext cx="4512989" cy="222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Etoile du Sud – EDS : </a:t>
            </a:r>
            <a:r>
              <a:rPr lang="en-US" dirty="0" err="1">
                <a:solidFill>
                  <a:srgbClr val="FFFFFF"/>
                </a:solidFill>
              </a:rPr>
              <a:t>une</a:t>
            </a:r>
            <a:r>
              <a:rPr lang="en-US" dirty="0">
                <a:solidFill>
                  <a:srgbClr val="FFFFFF"/>
                </a:solidFill>
              </a:rPr>
              <a:t> ONG qui </a:t>
            </a:r>
            <a:r>
              <a:rPr lang="en-US" dirty="0" err="1">
                <a:solidFill>
                  <a:srgbClr val="FFFFFF"/>
                </a:solidFill>
              </a:rPr>
              <a:t>milite</a:t>
            </a:r>
            <a:r>
              <a:rPr lang="en-US" dirty="0">
                <a:solidFill>
                  <a:srgbClr val="FFFFFF"/>
                </a:solidFill>
              </a:rPr>
              <a:t> pour le droit à la santé </a:t>
            </a:r>
            <a:r>
              <a:rPr lang="en-US" dirty="0" err="1">
                <a:solidFill>
                  <a:srgbClr val="FFFFFF"/>
                </a:solidFill>
              </a:rPr>
              <a:t>en</a:t>
            </a:r>
            <a:r>
              <a:rPr lang="en-US" dirty="0">
                <a:solidFill>
                  <a:srgbClr val="FFFFFF"/>
                </a:solidFill>
              </a:rPr>
              <a:t> RDC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80F1E4B-890B-4EB5-B982-FEACF5A95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81725" y="2837329"/>
            <a:ext cx="4512988" cy="33179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EDS a </a:t>
            </a:r>
            <a:r>
              <a:rPr lang="en-US" dirty="0" err="1">
                <a:solidFill>
                  <a:srgbClr val="FFFFFF"/>
                </a:solidFill>
              </a:rPr>
              <a:t>débuté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en</a:t>
            </a:r>
            <a:r>
              <a:rPr lang="en-US" dirty="0">
                <a:solidFill>
                  <a:srgbClr val="FFFFFF"/>
                </a:solidFill>
              </a:rPr>
              <a:t> 2004, à </a:t>
            </a:r>
            <a:r>
              <a:rPr lang="en-US" dirty="0" err="1">
                <a:solidFill>
                  <a:srgbClr val="FFFFFF"/>
                </a:solidFill>
              </a:rPr>
              <a:t>Masina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Kimbanseke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Ndjili</a:t>
            </a:r>
            <a:r>
              <a:rPr lang="en-US" dirty="0">
                <a:solidFill>
                  <a:srgbClr val="FFFFFF"/>
                </a:solidFill>
              </a:rPr>
              <a:t>... les communes à forte </a:t>
            </a:r>
            <a:r>
              <a:rPr lang="en-US" dirty="0" err="1">
                <a:solidFill>
                  <a:srgbClr val="FFFFFF"/>
                </a:solidFill>
              </a:rPr>
              <a:t>densité</a:t>
            </a:r>
            <a:r>
              <a:rPr lang="en-US" dirty="0">
                <a:solidFill>
                  <a:srgbClr val="FFFFFF"/>
                </a:solidFill>
              </a:rPr>
              <a:t> de population qui </a:t>
            </a:r>
            <a:r>
              <a:rPr lang="en-US" dirty="0" err="1">
                <a:solidFill>
                  <a:srgbClr val="FFFFFF"/>
                </a:solidFill>
              </a:rPr>
              <a:t>bordent</a:t>
            </a:r>
            <a:r>
              <a:rPr lang="en-US" dirty="0">
                <a:solidFill>
                  <a:srgbClr val="FFFFFF"/>
                </a:solidFill>
              </a:rPr>
              <a:t> la </a:t>
            </a:r>
            <a:r>
              <a:rPr lang="en-US" dirty="0" err="1">
                <a:solidFill>
                  <a:srgbClr val="FFFFFF"/>
                </a:solidFill>
              </a:rPr>
              <a:t>capitale</a:t>
            </a:r>
            <a:r>
              <a:rPr lang="en-US" dirty="0">
                <a:solidFill>
                  <a:srgbClr val="FFFFFF"/>
                </a:solidFill>
              </a:rPr>
              <a:t> Kinshasa.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Aujourd’hui</a:t>
            </a:r>
            <a:r>
              <a:rPr lang="en-US" dirty="0">
                <a:solidFill>
                  <a:srgbClr val="FFFFFF"/>
                </a:solidFill>
              </a:rPr>
              <a:t>, EDS a des </a:t>
            </a:r>
            <a:r>
              <a:rPr lang="en-US" dirty="0" err="1">
                <a:solidFill>
                  <a:srgbClr val="FFFFFF"/>
                </a:solidFill>
              </a:rPr>
              <a:t>antennes</a:t>
            </a:r>
            <a:r>
              <a:rPr lang="en-US" dirty="0">
                <a:solidFill>
                  <a:srgbClr val="FFFFFF"/>
                </a:solidFill>
              </a:rPr>
              <a:t> dans 6 provinces : Nord-Kivu, Sud-Kivu, Maniema, Kinshasa, </a:t>
            </a:r>
            <a:r>
              <a:rPr lang="en-US" dirty="0" err="1">
                <a:solidFill>
                  <a:srgbClr val="FFFFFF"/>
                </a:solidFill>
              </a:rPr>
              <a:t>Tshopo</a:t>
            </a:r>
            <a:r>
              <a:rPr lang="en-US" dirty="0">
                <a:solidFill>
                  <a:srgbClr val="FFFFFF"/>
                </a:solidFill>
              </a:rPr>
              <a:t>, Katanga.</a:t>
            </a:r>
          </a:p>
        </p:txBody>
      </p:sp>
    </p:spTree>
    <p:extLst>
      <p:ext uri="{BB962C8B-B14F-4D97-AF65-F5344CB8AC3E}">
        <p14:creationId xmlns:p14="http://schemas.microsoft.com/office/powerpoint/2010/main" val="348823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Isosceles Triangle 88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Isosceles Triangle 93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7A51F5FC-3387-490F-AEAF-E4689CEEB2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8889" r="1" b="1"/>
          <a:stretch/>
        </p:blipFill>
        <p:spPr>
          <a:xfrm>
            <a:off x="4495167" y="1718481"/>
            <a:ext cx="7692472" cy="432702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496F63C-455A-46D0-89F2-B1ED30FE3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Participation </a:t>
            </a:r>
            <a:r>
              <a:rPr lang="en-US" sz="3600" dirty="0" err="1">
                <a:solidFill>
                  <a:schemeClr val="bg1"/>
                </a:solidFill>
              </a:rPr>
              <a:t>communautaire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887B859-6BBF-457A-B9F9-2E8A61FA6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755" y="2160590"/>
            <a:ext cx="3604740" cy="417758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sz="2000" dirty="0">
                <a:solidFill>
                  <a:schemeClr val="bg1"/>
                </a:solidFill>
              </a:rPr>
              <a:t> La population </a:t>
            </a:r>
            <a:r>
              <a:rPr lang="en-US" sz="2000" dirty="0" err="1">
                <a:solidFill>
                  <a:schemeClr val="bg1"/>
                </a:solidFill>
              </a:rPr>
              <a:t>est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actrice</a:t>
            </a:r>
            <a:r>
              <a:rPr lang="en-US" sz="2000" dirty="0">
                <a:solidFill>
                  <a:schemeClr val="bg1"/>
                </a:solidFill>
              </a:rPr>
              <a:t> du </a:t>
            </a:r>
            <a:r>
              <a:rPr lang="en-US" sz="2000" dirty="0" err="1">
                <a:solidFill>
                  <a:schemeClr val="bg1"/>
                </a:solidFill>
              </a:rPr>
              <a:t>changement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buFont typeface="Wingdings 3" charset="2"/>
              <a:buChar char=""/>
            </a:pPr>
            <a:r>
              <a:rPr lang="en-US" sz="2000" dirty="0">
                <a:solidFill>
                  <a:schemeClr val="bg1"/>
                </a:solidFill>
              </a:rPr>
              <a:t> “Avec, par et pour le </a:t>
            </a:r>
            <a:r>
              <a:rPr lang="en-US" sz="2000" dirty="0" err="1">
                <a:solidFill>
                  <a:schemeClr val="bg1"/>
                </a:solidFill>
              </a:rPr>
              <a:t>peuple</a:t>
            </a:r>
            <a:r>
              <a:rPr lang="en-US" sz="2000" dirty="0">
                <a:solidFill>
                  <a:schemeClr val="bg1"/>
                </a:solidFill>
              </a:rPr>
              <a:t>”</a:t>
            </a:r>
          </a:p>
          <a:p>
            <a:pPr>
              <a:buFont typeface="Wingdings 3" charset="2"/>
              <a:buChar char=""/>
            </a:pPr>
            <a:r>
              <a:rPr lang="en-US" sz="2000" dirty="0">
                <a:solidFill>
                  <a:schemeClr val="bg1"/>
                </a:solidFill>
              </a:rPr>
              <a:t> Cadres de concertation</a:t>
            </a:r>
          </a:p>
          <a:p>
            <a:pPr>
              <a:buFont typeface="Wingdings 3" charset="2"/>
              <a:buChar char=""/>
            </a:pPr>
            <a:r>
              <a:rPr lang="en-US" sz="2000" dirty="0">
                <a:solidFill>
                  <a:schemeClr val="bg1"/>
                </a:solidFill>
              </a:rPr>
              <a:t> Tribunes </a:t>
            </a:r>
            <a:r>
              <a:rPr lang="en-US" sz="2000" dirty="0" err="1">
                <a:solidFill>
                  <a:schemeClr val="bg1"/>
                </a:solidFill>
              </a:rPr>
              <a:t>populaires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17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9D88CE4-CB27-4E53-A8C0-D9546C20C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806" y="-8504"/>
            <a:ext cx="5806901" cy="342899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EA3DE74-31A6-48AD-8C0A-E33A679B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FDDEBC-790E-43B4-8282-92702E0A89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3F624CC-585A-4177-8E95-77462EA61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23">
              <a:extLst>
                <a:ext uri="{FF2B5EF4-FFF2-40B4-BE49-F238E27FC236}">
                  <a16:creationId xmlns:a16="http://schemas.microsoft.com/office/drawing/2014/main" id="{B18999F3-4745-477E-B6DA-E5B0BCD53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B780C728-EC47-4108-8DC4-B5ACDAD0B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E5535F23-07A0-49FD-BF88-208C0FBEE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944D95CD-2ADB-4E41-AFD2-5ED06FD6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8">
              <a:extLst>
                <a:ext uri="{FF2B5EF4-FFF2-40B4-BE49-F238E27FC236}">
                  <a16:creationId xmlns:a16="http://schemas.microsoft.com/office/drawing/2014/main" id="{36509339-BF07-4ED1-B1DA-74D2D956F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6317DACF-CCA7-442B-B867-2CF567E4B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7E917ACA-0CB0-4A07-9594-33E63B91B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21DF86A2-1E2E-48FD-8EF7-F9D6744FA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CB1E809-449E-4088-BCC2-0080E9EDB8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18194"/>
          <a:stretch/>
        </p:blipFill>
        <p:spPr>
          <a:xfrm>
            <a:off x="2957361" y="10"/>
            <a:ext cx="3151431" cy="3437494"/>
          </a:xfrm>
          <a:custGeom>
            <a:avLst/>
            <a:gdLst>
              <a:gd name="connsiteX0" fmla="*/ 514552 w 3151431"/>
              <a:gd name="connsiteY0" fmla="*/ 0 h 3437504"/>
              <a:gd name="connsiteX1" fmla="*/ 2008047 w 3151431"/>
              <a:gd name="connsiteY1" fmla="*/ 0 h 3437504"/>
              <a:gd name="connsiteX2" fmla="*/ 2008047 w 3151431"/>
              <a:gd name="connsiteY2" fmla="*/ 1 h 3437504"/>
              <a:gd name="connsiteX3" fmla="*/ 3151431 w 3151431"/>
              <a:gd name="connsiteY3" fmla="*/ 1 h 3437504"/>
              <a:gd name="connsiteX4" fmla="*/ 2637972 w 3151431"/>
              <a:gd name="connsiteY4" fmla="*/ 3437504 h 3437504"/>
              <a:gd name="connsiteX5" fmla="*/ 0 w 3151431"/>
              <a:gd name="connsiteY5" fmla="*/ 3437504 h 343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51431" h="3437504">
                <a:moveTo>
                  <a:pt x="514552" y="0"/>
                </a:moveTo>
                <a:lnTo>
                  <a:pt x="2008047" y="0"/>
                </a:lnTo>
                <a:lnTo>
                  <a:pt x="2008047" y="1"/>
                </a:lnTo>
                <a:lnTo>
                  <a:pt x="3151431" y="1"/>
                </a:lnTo>
                <a:lnTo>
                  <a:pt x="263797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2B62B0-3133-43B0-AE04-34DC0060FB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84" r="19287" b="-1"/>
          <a:stretch/>
        </p:blipFill>
        <p:spPr>
          <a:xfrm>
            <a:off x="319203" y="10"/>
            <a:ext cx="3153384" cy="3437494"/>
          </a:xfrm>
          <a:custGeom>
            <a:avLst/>
            <a:gdLst>
              <a:gd name="connsiteX0" fmla="*/ 511180 w 3153384"/>
              <a:gd name="connsiteY0" fmla="*/ 0 h 3437504"/>
              <a:gd name="connsiteX1" fmla="*/ 3153384 w 3153384"/>
              <a:gd name="connsiteY1" fmla="*/ 0 h 3437504"/>
              <a:gd name="connsiteX2" fmla="*/ 2638832 w 3153384"/>
              <a:gd name="connsiteY2" fmla="*/ 3437504 h 3437504"/>
              <a:gd name="connsiteX3" fmla="*/ 0 w 3153384"/>
              <a:gd name="connsiteY3" fmla="*/ 3437504 h 343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384" h="3437504">
                <a:moveTo>
                  <a:pt x="511180" y="0"/>
                </a:moveTo>
                <a:lnTo>
                  <a:pt x="3153384" y="0"/>
                </a:lnTo>
                <a:lnTo>
                  <a:pt x="263883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9" name="Espace réservé du contenu 3">
            <a:extLst>
              <a:ext uri="{FF2B5EF4-FFF2-40B4-BE49-F238E27FC236}">
                <a16:creationId xmlns:a16="http://schemas.microsoft.com/office/drawing/2014/main" id="{FEDB119D-C8FA-4F50-9D23-CF35A25BA4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800" r="16208" b="-2"/>
          <a:stretch/>
        </p:blipFill>
        <p:spPr>
          <a:xfrm>
            <a:off x="1" y="3437504"/>
            <a:ext cx="2956476" cy="3420496"/>
          </a:xfrm>
          <a:custGeom>
            <a:avLst/>
            <a:gdLst>
              <a:gd name="connsiteX0" fmla="*/ 319202 w 2956476"/>
              <a:gd name="connsiteY0" fmla="*/ 0 h 3420496"/>
              <a:gd name="connsiteX1" fmla="*/ 2956476 w 2956476"/>
              <a:gd name="connsiteY1" fmla="*/ 0 h 3420496"/>
              <a:gd name="connsiteX2" fmla="*/ 2444471 w 2956476"/>
              <a:gd name="connsiteY2" fmla="*/ 3420496 h 3420496"/>
              <a:gd name="connsiteX3" fmla="*/ 0 w 2956476"/>
              <a:gd name="connsiteY3" fmla="*/ 3420496 h 3420496"/>
              <a:gd name="connsiteX4" fmla="*/ 0 w 2956476"/>
              <a:gd name="connsiteY4" fmla="*/ 2146516 h 3420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6476" h="3420496">
                <a:moveTo>
                  <a:pt x="319202" y="0"/>
                </a:moveTo>
                <a:lnTo>
                  <a:pt x="2956476" y="0"/>
                </a:lnTo>
                <a:lnTo>
                  <a:pt x="2444471" y="3420496"/>
                </a:lnTo>
                <a:lnTo>
                  <a:pt x="0" y="3420496"/>
                </a:lnTo>
                <a:lnTo>
                  <a:pt x="0" y="2146516"/>
                </a:lnTo>
                <a:close/>
              </a:path>
            </a:pathLst>
          </a:cu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4720348-8151-466E-A8E9-466CF7CA42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209" r="10592" b="-2"/>
          <a:stretch/>
        </p:blipFill>
        <p:spPr>
          <a:xfrm>
            <a:off x="2443799" y="3437504"/>
            <a:ext cx="3151535" cy="3420496"/>
          </a:xfrm>
          <a:custGeom>
            <a:avLst/>
            <a:gdLst>
              <a:gd name="connsiteX0" fmla="*/ 512005 w 3151535"/>
              <a:gd name="connsiteY0" fmla="*/ 0 h 3420496"/>
              <a:gd name="connsiteX1" fmla="*/ 3151535 w 3151535"/>
              <a:gd name="connsiteY1" fmla="*/ 0 h 3420496"/>
              <a:gd name="connsiteX2" fmla="*/ 2640616 w 3151535"/>
              <a:gd name="connsiteY2" fmla="*/ 3420496 h 3420496"/>
              <a:gd name="connsiteX3" fmla="*/ 0 w 3151535"/>
              <a:gd name="connsiteY3" fmla="*/ 3420496 h 3420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1535" h="3420496">
                <a:moveTo>
                  <a:pt x="512005" y="0"/>
                </a:moveTo>
                <a:lnTo>
                  <a:pt x="3151535" y="0"/>
                </a:lnTo>
                <a:lnTo>
                  <a:pt x="2640616" y="3420496"/>
                </a:lnTo>
                <a:lnTo>
                  <a:pt x="0" y="3420496"/>
                </a:lnTo>
                <a:close/>
              </a:path>
            </a:pathLst>
          </a:custGeom>
        </p:spPr>
      </p:pic>
      <p:cxnSp>
        <p:nvCxnSpPr>
          <p:cNvPr id="87" name="Straight Connector 40">
            <a:extLst>
              <a:ext uri="{FF2B5EF4-FFF2-40B4-BE49-F238E27FC236}">
                <a16:creationId xmlns:a16="http://schemas.microsoft.com/office/drawing/2014/main" id="{CBAE7D61-C468-452B-AD40-2FD6365B4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9020" y="3429000"/>
            <a:ext cx="52838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D8C0890-7680-4FCD-B337-24D18C1B7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stCxn id="30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444472" y="-2"/>
            <a:ext cx="1025065" cy="68580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E843D545-772D-4A9D-B3FC-475BAD83C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887" y="2232538"/>
            <a:ext cx="4240641" cy="32663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dirty="0" err="1"/>
              <a:t>Samedis</a:t>
            </a:r>
            <a:r>
              <a:rPr lang="en-US" sz="4400" dirty="0"/>
              <a:t> actions </a:t>
            </a:r>
          </a:p>
        </p:txBody>
      </p:sp>
    </p:spTree>
    <p:extLst>
      <p:ext uri="{BB962C8B-B14F-4D97-AF65-F5344CB8AC3E}">
        <p14:creationId xmlns:p14="http://schemas.microsoft.com/office/powerpoint/2010/main" val="3574921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1EA3DE74-31A6-48AD-8C0A-E33A679B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FFDDEBC-790E-43B4-8282-92702E0A89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3F624CC-585A-4177-8E95-77462EA61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23">
              <a:extLst>
                <a:ext uri="{FF2B5EF4-FFF2-40B4-BE49-F238E27FC236}">
                  <a16:creationId xmlns:a16="http://schemas.microsoft.com/office/drawing/2014/main" id="{B18999F3-4745-477E-B6DA-E5B0BCD53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5">
              <a:extLst>
                <a:ext uri="{FF2B5EF4-FFF2-40B4-BE49-F238E27FC236}">
                  <a16:creationId xmlns:a16="http://schemas.microsoft.com/office/drawing/2014/main" id="{B780C728-EC47-4108-8DC4-B5ACDAD0B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E5535F23-07A0-49FD-BF88-208C0FBEE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27">
              <a:extLst>
                <a:ext uri="{FF2B5EF4-FFF2-40B4-BE49-F238E27FC236}">
                  <a16:creationId xmlns:a16="http://schemas.microsoft.com/office/drawing/2014/main" id="{944D95CD-2ADB-4E41-AFD2-5ED06FD6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Rectangle 28">
              <a:extLst>
                <a:ext uri="{FF2B5EF4-FFF2-40B4-BE49-F238E27FC236}">
                  <a16:creationId xmlns:a16="http://schemas.microsoft.com/office/drawing/2014/main" id="{36509339-BF07-4ED1-B1DA-74D2D956F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29">
              <a:extLst>
                <a:ext uri="{FF2B5EF4-FFF2-40B4-BE49-F238E27FC236}">
                  <a16:creationId xmlns:a16="http://schemas.microsoft.com/office/drawing/2014/main" id="{6317DACF-CCA7-442B-B867-2CF567E4B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7E917ACA-0CB0-4A07-9594-33E63B91B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21DF86A2-1E2E-48FD-8EF7-F9D6744FA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C95BDA09-FBD0-4037-BEE1-A26E5B717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473226"/>
            <a:ext cx="8288035" cy="109665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Dynamiques des enfants, des femmes, des professionels de santé, des jeunes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7F54BA7-F1DB-4DB0-AA80-E043B8C13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95" r="30307"/>
          <a:stretch/>
        </p:blipFill>
        <p:spPr>
          <a:xfrm>
            <a:off x="985970" y="609600"/>
            <a:ext cx="1950314" cy="36350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83EBD7B-3F06-4DCE-BC01-A0F8FD8871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41" r="36167" b="1"/>
          <a:stretch/>
        </p:blipFill>
        <p:spPr>
          <a:xfrm>
            <a:off x="3097151" y="608009"/>
            <a:ext cx="1932751" cy="3635025"/>
          </a:xfrm>
          <a:prstGeom prst="rect">
            <a:avLst/>
          </a:prstGeom>
        </p:spPr>
      </p:pic>
      <p:pic>
        <p:nvPicPr>
          <p:cNvPr id="30" name="Espace réservé du contenu 3">
            <a:extLst>
              <a:ext uri="{FF2B5EF4-FFF2-40B4-BE49-F238E27FC236}">
                <a16:creationId xmlns:a16="http://schemas.microsoft.com/office/drawing/2014/main" id="{162E2F6B-1118-4569-9B74-982E34B3E1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46" r="33391" b="-2"/>
          <a:stretch/>
        </p:blipFill>
        <p:spPr>
          <a:xfrm>
            <a:off x="5190769" y="608009"/>
            <a:ext cx="1947546" cy="36350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864034D-A8D7-4880-B177-1F0EF8D085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198" r="42214" b="-4"/>
          <a:stretch/>
        </p:blipFill>
        <p:spPr>
          <a:xfrm>
            <a:off x="7295173" y="608009"/>
            <a:ext cx="1960543" cy="36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06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4098A4C6-4FFB-4EF4-8317-8110224DB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A415072-93F3-4FDA-96B8-7DFD2874C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8C2D828-7FBF-4467-B527-793E0E978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23">
              <a:extLst>
                <a:ext uri="{FF2B5EF4-FFF2-40B4-BE49-F238E27FC236}">
                  <a16:creationId xmlns:a16="http://schemas.microsoft.com/office/drawing/2014/main" id="{B9D10F1D-AB99-42AD-8720-CDF349959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5">
              <a:extLst>
                <a:ext uri="{FF2B5EF4-FFF2-40B4-BE49-F238E27FC236}">
                  <a16:creationId xmlns:a16="http://schemas.microsoft.com/office/drawing/2014/main" id="{5BF01F05-8464-452A-A278-4A40757B6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FBCC0363-6CA5-4B64-A66F-478732557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27">
              <a:extLst>
                <a:ext uri="{FF2B5EF4-FFF2-40B4-BE49-F238E27FC236}">
                  <a16:creationId xmlns:a16="http://schemas.microsoft.com/office/drawing/2014/main" id="{CBACBAB2-7577-4339-B610-7245E449D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28">
              <a:extLst>
                <a:ext uri="{FF2B5EF4-FFF2-40B4-BE49-F238E27FC236}">
                  <a16:creationId xmlns:a16="http://schemas.microsoft.com/office/drawing/2014/main" id="{DFCB19D4-D4D4-4AFD-9ECC-A6D0E4AE2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Rectangle 29">
              <a:extLst>
                <a:ext uri="{FF2B5EF4-FFF2-40B4-BE49-F238E27FC236}">
                  <a16:creationId xmlns:a16="http://schemas.microsoft.com/office/drawing/2014/main" id="{3B32E423-85B7-4B28-B5C3-AB63224A4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3DC38A14-94ED-496F-851A-CA6A98898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14E862E4-F307-4A50-A3A9-0A79FD36D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Espace réservé du contenu 6" descr="Une image contenant ciel, extérieur, texte, cabane&#10;&#10;Description générée avec un niveau de confiance très élevé">
            <a:extLst>
              <a:ext uri="{FF2B5EF4-FFF2-40B4-BE49-F238E27FC236}">
                <a16:creationId xmlns:a16="http://schemas.microsoft.com/office/drawing/2014/main" id="{CE2EEDD7-5DC7-4ECD-A97E-020570C3D6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7127" r="15630" b="-3"/>
          <a:stretch/>
        </p:blipFill>
        <p:spPr>
          <a:xfrm>
            <a:off x="3078396" y="10"/>
            <a:ext cx="3030396" cy="2618824"/>
          </a:xfrm>
          <a:custGeom>
            <a:avLst/>
            <a:gdLst>
              <a:gd name="connsiteX0" fmla="*/ 398252 w 3030396"/>
              <a:gd name="connsiteY0" fmla="*/ 0 h 2618834"/>
              <a:gd name="connsiteX1" fmla="*/ 1887012 w 3030396"/>
              <a:gd name="connsiteY1" fmla="*/ 0 h 2618834"/>
              <a:gd name="connsiteX2" fmla="*/ 1887012 w 3030396"/>
              <a:gd name="connsiteY2" fmla="*/ 1 h 2618834"/>
              <a:gd name="connsiteX3" fmla="*/ 3030396 w 3030396"/>
              <a:gd name="connsiteY3" fmla="*/ 1 h 2618834"/>
              <a:gd name="connsiteX4" fmla="*/ 2639222 w 3030396"/>
              <a:gd name="connsiteY4" fmla="*/ 2618834 h 2618834"/>
              <a:gd name="connsiteX5" fmla="*/ 0 w 3030396"/>
              <a:gd name="connsiteY5" fmla="*/ 2618834 h 261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0396" h="2618834">
                <a:moveTo>
                  <a:pt x="398252" y="0"/>
                </a:moveTo>
                <a:lnTo>
                  <a:pt x="1887012" y="0"/>
                </a:lnTo>
                <a:lnTo>
                  <a:pt x="1887012" y="1"/>
                </a:lnTo>
                <a:lnTo>
                  <a:pt x="3030396" y="1"/>
                </a:lnTo>
                <a:lnTo>
                  <a:pt x="2639222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A372A5-E79D-43C2-8C87-F490A6BE99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24" r="30861"/>
          <a:stretch/>
        </p:blipFill>
        <p:spPr>
          <a:xfrm>
            <a:off x="440943" y="10"/>
            <a:ext cx="3038117" cy="2618824"/>
          </a:xfrm>
          <a:custGeom>
            <a:avLst/>
            <a:gdLst>
              <a:gd name="connsiteX0" fmla="*/ 389438 w 3038117"/>
              <a:gd name="connsiteY0" fmla="*/ 0 h 2618834"/>
              <a:gd name="connsiteX1" fmla="*/ 3038117 w 3038117"/>
              <a:gd name="connsiteY1" fmla="*/ 0 h 2618834"/>
              <a:gd name="connsiteX2" fmla="*/ 2639865 w 3038117"/>
              <a:gd name="connsiteY2" fmla="*/ 2618834 h 2618834"/>
              <a:gd name="connsiteX3" fmla="*/ 0 w 3038117"/>
              <a:gd name="connsiteY3" fmla="*/ 2618834 h 261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8117" h="2618834">
                <a:moveTo>
                  <a:pt x="389438" y="0"/>
                </a:moveTo>
                <a:lnTo>
                  <a:pt x="3038117" y="0"/>
                </a:lnTo>
                <a:lnTo>
                  <a:pt x="2639865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7DF4F48-C30D-4E47-965B-0146583B5D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l="4610" r="5360"/>
          <a:stretch/>
        </p:blipFill>
        <p:spPr>
          <a:xfrm>
            <a:off x="1" y="2618834"/>
            <a:ext cx="5717617" cy="4239166"/>
          </a:xfrm>
          <a:custGeom>
            <a:avLst/>
            <a:gdLst>
              <a:gd name="connsiteX0" fmla="*/ 440944 w 5717617"/>
              <a:gd name="connsiteY0" fmla="*/ 0 h 4239166"/>
              <a:gd name="connsiteX1" fmla="*/ 5717617 w 5717617"/>
              <a:gd name="connsiteY1" fmla="*/ 0 h 4239166"/>
              <a:gd name="connsiteX2" fmla="*/ 5084413 w 5717617"/>
              <a:gd name="connsiteY2" fmla="*/ 4239166 h 4239166"/>
              <a:gd name="connsiteX3" fmla="*/ 0 w 5717617"/>
              <a:gd name="connsiteY3" fmla="*/ 4239166 h 4239166"/>
              <a:gd name="connsiteX4" fmla="*/ 0 w 5717617"/>
              <a:gd name="connsiteY4" fmla="*/ 2965186 h 423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7617" h="4239166">
                <a:moveTo>
                  <a:pt x="440944" y="0"/>
                </a:moveTo>
                <a:lnTo>
                  <a:pt x="5717617" y="0"/>
                </a:lnTo>
                <a:lnTo>
                  <a:pt x="5084413" y="4239166"/>
                </a:lnTo>
                <a:lnTo>
                  <a:pt x="0" y="4239166"/>
                </a:lnTo>
                <a:lnTo>
                  <a:pt x="0" y="2965186"/>
                </a:lnTo>
                <a:close/>
              </a:path>
            </a:pathLst>
          </a:cu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76A370E-C7CA-4ED6-BBEE-CE73A7944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978" y="2607839"/>
            <a:ext cx="52838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9C45DED-5AFE-434B-A28C-F5DF05539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78396" y="-2"/>
            <a:ext cx="391141" cy="26188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90BAD69F-0264-48C9-9AA1-AAE58A645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90" y="2232539"/>
            <a:ext cx="3165212" cy="23394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700"/>
              <a:t>Mobilisations pour l’accès à l’eau</a:t>
            </a:r>
          </a:p>
        </p:txBody>
      </p:sp>
    </p:spTree>
    <p:extLst>
      <p:ext uri="{BB962C8B-B14F-4D97-AF65-F5344CB8AC3E}">
        <p14:creationId xmlns:p14="http://schemas.microsoft.com/office/powerpoint/2010/main" val="281578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7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9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3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4F41BBC-6D13-4AFE-A53B-F0D3BB6F4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397000"/>
            <a:ext cx="7766936" cy="2653836"/>
          </a:xfrm>
        </p:spPr>
        <p:txBody>
          <a:bodyPr>
            <a:normAutofit/>
          </a:bodyPr>
          <a:lstStyle/>
          <a:p>
            <a:r>
              <a:rPr lang="fr-FR" dirty="0"/>
              <a:t>ETUDE DE CAS :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F945C72-FA05-4ED2-AF26-156E27D48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2597" y="4050833"/>
            <a:ext cx="8431406" cy="1096899"/>
          </a:xfrm>
        </p:spPr>
        <p:txBody>
          <a:bodyPr>
            <a:normAutofit/>
          </a:bodyPr>
          <a:lstStyle/>
          <a:p>
            <a:r>
              <a:rPr lang="fr-FR" dirty="0"/>
              <a:t> </a:t>
            </a:r>
            <a:r>
              <a:rPr lang="fr-BE" sz="2400" dirty="0"/>
              <a:t>Clinique mobile et soins de proximité, une action contre les inégalités liées à l’accès aux soins à Kintambo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08664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420316-3736-4190-BB3B-A8B36EBE3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</p:spPr>
        <p:txBody>
          <a:bodyPr anchor="ctr">
            <a:normAutofit/>
          </a:bodyPr>
          <a:lstStyle/>
          <a:p>
            <a:r>
              <a:rPr lang="fr-B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Zone de santé de </a:t>
            </a:r>
            <a:r>
              <a:rPr lang="fr-BE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Kitambo</a:t>
            </a:r>
            <a:r>
              <a:rPr lang="fr-B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(Kinshasa):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6DC044-AAC0-47AA-80D3-8166814D4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9487" y="609600"/>
            <a:ext cx="5977893" cy="5545667"/>
          </a:xfrm>
        </p:spPr>
        <p:txBody>
          <a:bodyPr anchor="ctr">
            <a:normAutofit/>
          </a:bodyPr>
          <a:lstStyle/>
          <a:p>
            <a:r>
              <a:rPr lang="fr-FR" sz="3200" dirty="0">
                <a:solidFill>
                  <a:srgbClr val="FFFFFF"/>
                </a:solidFill>
              </a:rPr>
              <a:t>- Population de 106.772 habitants</a:t>
            </a:r>
          </a:p>
          <a:p>
            <a:endParaRPr lang="fr-FR" sz="3200" dirty="0">
              <a:solidFill>
                <a:srgbClr val="FFFFFF"/>
              </a:solidFill>
            </a:endParaRPr>
          </a:p>
          <a:p>
            <a:r>
              <a:rPr lang="fr-FR" sz="3200" dirty="0">
                <a:solidFill>
                  <a:srgbClr val="FFFFFF"/>
                </a:solidFill>
              </a:rPr>
              <a:t>- Plus de 65% de la population vit dans une précarité énorme</a:t>
            </a:r>
            <a:endParaRPr lang="fr-BE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077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33A4CBD9-C074-4B96-9B9C-C94048F73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fr-BE" dirty="0"/>
              <a:t>Structures sanitaires privées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5D17B5-351C-4A64-BE48-980844423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290146"/>
            <a:ext cx="4619706" cy="6277708"/>
          </a:xfrm>
        </p:spPr>
        <p:txBody>
          <a:bodyPr anchor="ctr">
            <a:normAutofit/>
          </a:bodyPr>
          <a:lstStyle/>
          <a:p>
            <a:pPr>
              <a:buFontTx/>
              <a:buChar char="-"/>
            </a:pPr>
            <a:r>
              <a:rPr lang="fr-FR" sz="2800" dirty="0"/>
              <a:t>Représentent 80% des structures sanitaires de la ZS</a:t>
            </a:r>
          </a:p>
          <a:p>
            <a:pPr>
              <a:buFontTx/>
              <a:buChar char="-"/>
            </a:pPr>
            <a:endParaRPr lang="fr-FR" sz="2800" dirty="0"/>
          </a:p>
          <a:p>
            <a:pPr>
              <a:buFontTx/>
              <a:buChar char="-"/>
            </a:pPr>
            <a:r>
              <a:rPr lang="fr-FR" sz="2800" dirty="0"/>
              <a:t>Ne sont accessibles qu’aux personnes ayant des moyens suffisants</a:t>
            </a:r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2957753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Jaune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656</Words>
  <Application>Microsoft Office PowerPoint</Application>
  <PresentationFormat>Grand écran</PresentationFormat>
  <Paragraphs>98</Paragraphs>
  <Slides>17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Trebuchet MS</vt:lpstr>
      <vt:lpstr>Wingdings 3</vt:lpstr>
      <vt:lpstr>Facette</vt:lpstr>
      <vt:lpstr>Présentation PowerPoint</vt:lpstr>
      <vt:lpstr>Etoile du Sud – EDS : une ONG qui milite pour le droit à la santé en RDC</vt:lpstr>
      <vt:lpstr>Participation communautaire</vt:lpstr>
      <vt:lpstr>Samedis actions </vt:lpstr>
      <vt:lpstr>Dynamiques des enfants, des femmes, des professionels de santé, des jeunes</vt:lpstr>
      <vt:lpstr>Mobilisations pour l’accès à l’eau</vt:lpstr>
      <vt:lpstr>ETUDE DE CAS :</vt:lpstr>
      <vt:lpstr>Zone de santé de Kitambo (Kinshasa):</vt:lpstr>
      <vt:lpstr>Structures sanitaires privées</vt:lpstr>
      <vt:lpstr>Structures sanitaires accessibles</vt:lpstr>
      <vt:lpstr>Que fait Etoile du Sud dans ce contexte?</vt:lpstr>
      <vt:lpstr>1. Faire l’état des lieux</vt:lpstr>
      <vt:lpstr>3. Création de 8 groupes de réflexion</vt:lpstr>
      <vt:lpstr>4. Recrutement de professionnels de santé volontaires</vt:lpstr>
      <vt:lpstr>5. Organisation de la clinique mobile</vt:lpstr>
      <vt:lpstr>Résultats 2019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Nicolas Deflandre</dc:creator>
  <cp:lastModifiedBy>Nicolas Deflandre</cp:lastModifiedBy>
  <cp:revision>2</cp:revision>
  <dcterms:created xsi:type="dcterms:W3CDTF">2019-10-15T09:44:59Z</dcterms:created>
  <dcterms:modified xsi:type="dcterms:W3CDTF">2019-10-15T12:24:25Z</dcterms:modified>
</cp:coreProperties>
</file>