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26"/>
  </p:notesMasterIdLst>
  <p:sldIdLst>
    <p:sldId id="356" r:id="rId5"/>
    <p:sldId id="366" r:id="rId6"/>
    <p:sldId id="358" r:id="rId7"/>
    <p:sldId id="367" r:id="rId8"/>
    <p:sldId id="359" r:id="rId9"/>
    <p:sldId id="368" r:id="rId10"/>
    <p:sldId id="355" r:id="rId11"/>
    <p:sldId id="360" r:id="rId12"/>
    <p:sldId id="276" r:id="rId13"/>
    <p:sldId id="311" r:id="rId14"/>
    <p:sldId id="258" r:id="rId15"/>
    <p:sldId id="349" r:id="rId16"/>
    <p:sldId id="361" r:id="rId17"/>
    <p:sldId id="352" r:id="rId18"/>
    <p:sldId id="365" r:id="rId19"/>
    <p:sldId id="362" r:id="rId20"/>
    <p:sldId id="369" r:id="rId21"/>
    <p:sldId id="364" r:id="rId22"/>
    <p:sldId id="363" r:id="rId23"/>
    <p:sldId id="310" r:id="rId24"/>
    <p:sldId id="431" r:id="rId2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an-Paul Kandanda" initials="JK" lastIdx="1" clrIdx="0">
    <p:extLst>
      <p:ext uri="{19B8F6BF-5375-455C-9EA6-DF929625EA0E}">
        <p15:presenceInfo xmlns:p15="http://schemas.microsoft.com/office/powerpoint/2012/main" userId="3ccbf513f6b00df2" providerId="Windows Live"/>
      </p:ext>
    </p:extLst>
  </p:cmAuthor>
  <p:cmAuthor id="2" name="Utilisateur invité" initials="Ui" lastIdx="14" clrIdx="1">
    <p:extLst>
      <p:ext uri="{19B8F6BF-5375-455C-9EA6-DF929625EA0E}">
        <p15:presenceInfo xmlns:p15="http://schemas.microsoft.com/office/powerpoint/2012/main" userId="S::urn:spo:anon#fa72227cb677d3bcc33d6fe5340ff6ed88c563fb62f53938092df88b97fcce46::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A7E"/>
    <a:srgbClr val="F5FDF5"/>
    <a:srgbClr val="002D86"/>
    <a:srgbClr val="178B07"/>
    <a:srgbClr val="CCFFFF"/>
    <a:srgbClr val="FFFF99"/>
    <a:srgbClr val="C7EE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3801" autoAdjust="0"/>
  </p:normalViewPr>
  <p:slideViewPr>
    <p:cSldViewPr snapToGrid="0">
      <p:cViewPr varScale="1">
        <p:scale>
          <a:sx n="67" d="100"/>
          <a:sy n="67" d="100"/>
        </p:scale>
        <p:origin x="1276" y="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Classeur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8.4128152427508054E-2"/>
                  <c:y val="2.90273242776877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080-4EFD-9729-6829BB711341}"/>
                </c:ext>
              </c:extLst>
            </c:dLbl>
            <c:dLbl>
              <c:idx val="1"/>
              <c:layout>
                <c:manualLayout>
                  <c:x val="0.12010873791800911"/>
                  <c:y val="-2.170892035849466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80-4EFD-9729-6829BB711341}"/>
                </c:ext>
              </c:extLst>
            </c:dLbl>
            <c:dLbl>
              <c:idx val="2"/>
              <c:layout>
                <c:manualLayout>
                  <c:x val="1.0927685763417504E-3"/>
                  <c:y val="1.328024473131334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080-4EFD-9729-6829BB711341}"/>
                </c:ext>
              </c:extLst>
            </c:dLbl>
            <c:dLbl>
              <c:idx val="3"/>
              <c:layout>
                <c:manualLayout>
                  <c:x val="-5.0810933116119103E-2"/>
                  <c:y val="-4.5946637622678117E-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080-4EFD-9729-6829BB711341}"/>
                </c:ext>
              </c:extLst>
            </c:dLbl>
            <c:dLbl>
              <c:idx val="4"/>
              <c:layout>
                <c:manualLayout>
                  <c:x val="-1.0236220472440946E-3"/>
                  <c:y val="1.412632944691437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080-4EFD-9729-6829BB711341}"/>
                </c:ext>
              </c:extLst>
            </c:dLbl>
            <c:dLbl>
              <c:idx val="7"/>
              <c:layout>
                <c:manualLayout>
                  <c:x val="-7.3704403827291834E-2"/>
                  <c:y val="1.3703996518279046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Autre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maladie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chronique</a:t>
                    </a:r>
                    <a:r>
                      <a:rPr lang="en-US" dirty="0"/>
                      <a:t> 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178912929900292"/>
                      <c:h val="9.61151901040512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9080-4EFD-9729-6829BB711341}"/>
                </c:ext>
              </c:extLst>
            </c:dLbl>
            <c:dLbl>
              <c:idx val="11"/>
              <c:layout>
                <c:manualLayout>
                  <c:x val="2.9787535682127324E-2"/>
                  <c:y val="-4.86343968908648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080-4EFD-9729-6829BB711341}"/>
                </c:ext>
              </c:extLst>
            </c:dLbl>
            <c:dLbl>
              <c:idx val="12"/>
              <c:layout>
                <c:manualLayout>
                  <c:x val="5.4107630706745596E-2"/>
                  <c:y val="4.556335220002262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080-4EFD-9729-6829BB7113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  <a:effectLst/>
                    <a:latin typeface="Gill Sans MT" panose="020B0502020104020203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Feuil3!$B$3:$B$15</c:f>
              <c:strCache>
                <c:ptCount val="13"/>
                <c:pt idx="0">
                  <c:v>Palu</c:v>
                </c:pt>
                <c:pt idx="1">
                  <c:v>Diarrhée/T Digestifs</c:v>
                </c:pt>
                <c:pt idx="2">
                  <c:v>IVRS</c:v>
                </c:pt>
                <c:pt idx="3">
                  <c:v>IVRI</c:v>
                </c:pt>
                <c:pt idx="4">
                  <c:v>Cephalées</c:v>
                </c:pt>
                <c:pt idx="5">
                  <c:v>AFF Cardio-Vasc</c:v>
                </c:pt>
                <c:pt idx="6">
                  <c:v>Karuho/poison</c:v>
                </c:pt>
                <c:pt idx="7">
                  <c:v>Maladie Chronique (-Rhumatisme)</c:v>
                </c:pt>
                <c:pt idx="8">
                  <c:v>DBT</c:v>
                </c:pt>
                <c:pt idx="9">
                  <c:v>Grossesse/Acchouch</c:v>
                </c:pt>
                <c:pt idx="10">
                  <c:v>Trauma/Accident</c:v>
                </c:pt>
                <c:pt idx="11">
                  <c:v>Rhumatisme</c:v>
                </c:pt>
                <c:pt idx="12">
                  <c:v>Autres </c:v>
                </c:pt>
              </c:strCache>
            </c:strRef>
          </c:cat>
          <c:val>
            <c:numRef>
              <c:f>Feuil3!$C$3:$C$15</c:f>
              <c:numCache>
                <c:formatCode>General</c:formatCode>
                <c:ptCount val="13"/>
                <c:pt idx="0">
                  <c:v>348</c:v>
                </c:pt>
                <c:pt idx="1">
                  <c:v>137</c:v>
                </c:pt>
                <c:pt idx="2">
                  <c:v>102</c:v>
                </c:pt>
                <c:pt idx="3">
                  <c:v>60</c:v>
                </c:pt>
                <c:pt idx="4">
                  <c:v>47</c:v>
                </c:pt>
                <c:pt idx="5">
                  <c:v>39</c:v>
                </c:pt>
                <c:pt idx="6">
                  <c:v>23</c:v>
                </c:pt>
                <c:pt idx="7">
                  <c:v>21</c:v>
                </c:pt>
                <c:pt idx="8">
                  <c:v>19</c:v>
                </c:pt>
                <c:pt idx="9">
                  <c:v>19</c:v>
                </c:pt>
                <c:pt idx="10">
                  <c:v>19</c:v>
                </c:pt>
                <c:pt idx="11">
                  <c:v>18</c:v>
                </c:pt>
                <c:pt idx="12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080-4EFD-9729-6829BB71134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2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6.9840757348592963E-6"/>
                  <c:y val="-0.1711222534579423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88-4415-A835-E85C7EF5F2B2}"/>
                </c:ext>
              </c:extLst>
            </c:dLbl>
            <c:dLbl>
              <c:idx val="1"/>
              <c:layout>
                <c:manualLayout>
                  <c:x val="-3.6467028187875686E-2"/>
                  <c:y val="-1.879329894356396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88-4415-A835-E85C7EF5F2B2}"/>
                </c:ext>
              </c:extLst>
            </c:dLbl>
            <c:dLbl>
              <c:idx val="2"/>
              <c:layout>
                <c:manualLayout>
                  <c:x val="-8.19150151141287E-2"/>
                  <c:y val="8.704026711636754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888-4415-A835-E85C7EF5F2B2}"/>
                </c:ext>
              </c:extLst>
            </c:dLbl>
            <c:dLbl>
              <c:idx val="3"/>
              <c:layout>
                <c:manualLayout>
                  <c:x val="-3.6769610385528159E-2"/>
                  <c:y val="7.8203037428890374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888-4415-A835-E85C7EF5F2B2}"/>
                </c:ext>
              </c:extLst>
            </c:dLbl>
            <c:dLbl>
              <c:idx val="4"/>
              <c:layout>
                <c:manualLayout>
                  <c:x val="-3.2888763156102493E-2"/>
                  <c:y val="3.091798621163002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888-4415-A835-E85C7EF5F2B2}"/>
                </c:ext>
              </c:extLst>
            </c:dLbl>
            <c:dLbl>
              <c:idx val="5"/>
              <c:layout>
                <c:manualLayout>
                  <c:x val="-9.8972196128589707E-2"/>
                  <c:y val="6.796566186809874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888-4415-A835-E85C7EF5F2B2}"/>
                </c:ext>
              </c:extLst>
            </c:dLbl>
            <c:dLbl>
              <c:idx val="6"/>
              <c:layout>
                <c:manualLayout>
                  <c:x val="-0.11584417682492169"/>
                  <c:y val="1.366554218262567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888-4415-A835-E85C7EF5F2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Feuil5!$B$2:$B$11</c:f>
              <c:strCache>
                <c:ptCount val="10"/>
                <c:pt idx="0">
                  <c:v>Pharmacie/AutoMéd</c:v>
                </c:pt>
                <c:pt idx="1">
                  <c:v>Fosa HAS Méd</c:v>
                </c:pt>
                <c:pt idx="2">
                  <c:v>Hôpital</c:v>
                </c:pt>
                <c:pt idx="3">
                  <c:v>CS AS</c:v>
                </c:pt>
                <c:pt idx="4">
                  <c:v>Aucun Soin</c:v>
                </c:pt>
                <c:pt idx="5">
                  <c:v>Fosa Méd AS</c:v>
                </c:pt>
                <c:pt idx="6">
                  <c:v>Fosa Sans Méd</c:v>
                </c:pt>
                <c:pt idx="7">
                  <c:v>Guérisseur</c:v>
                </c:pt>
                <c:pt idx="8">
                  <c:v>Guérisseur</c:v>
                </c:pt>
                <c:pt idx="9">
                  <c:v>Autre </c:v>
                </c:pt>
              </c:strCache>
            </c:strRef>
          </c:cat>
          <c:val>
            <c:numRef>
              <c:f>Feuil5!$C$2:$C$11</c:f>
              <c:numCache>
                <c:formatCode>General</c:formatCode>
                <c:ptCount val="10"/>
                <c:pt idx="0">
                  <c:v>464</c:v>
                </c:pt>
                <c:pt idx="1">
                  <c:v>92</c:v>
                </c:pt>
                <c:pt idx="2">
                  <c:v>87</c:v>
                </c:pt>
                <c:pt idx="3">
                  <c:v>63</c:v>
                </c:pt>
                <c:pt idx="4">
                  <c:v>62</c:v>
                </c:pt>
                <c:pt idx="5">
                  <c:v>59</c:v>
                </c:pt>
                <c:pt idx="6">
                  <c:v>50</c:v>
                </c:pt>
                <c:pt idx="7">
                  <c:v>25</c:v>
                </c:pt>
                <c:pt idx="8">
                  <c:v>11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888-4415-A835-E85C7EF5F2B2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E233D5-2B8C-4F2A-AB92-86DD327BFB2B}" type="doc">
      <dgm:prSet loTypeId="urn:microsoft.com/office/officeart/2005/8/layout/cycle4" loCatId="cycle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fr-BE"/>
        </a:p>
      </dgm:t>
    </dgm:pt>
    <dgm:pt modelId="{8DEDCBD3-4BB0-4F67-BF81-6FF7A2BA5A40}">
      <dgm:prSet phldrT="[Texte]" custT="1"/>
      <dgm:spPr/>
      <dgm:t>
        <a:bodyPr/>
        <a:lstStyle/>
        <a:p>
          <a:pPr algn="l"/>
          <a:r>
            <a:rPr lang="fr-BE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Aménagement urbain durable</a:t>
          </a:r>
        </a:p>
      </dgm:t>
    </dgm:pt>
    <dgm:pt modelId="{02576018-3DA4-4C64-8D27-6F8555DF1D2E}" type="parTrans" cxnId="{45A3EB09-282F-4615-9244-05F9BD449C49}">
      <dgm:prSet/>
      <dgm:spPr/>
      <dgm:t>
        <a:bodyPr/>
        <a:lstStyle/>
        <a:p>
          <a:endParaRPr lang="fr-BE"/>
        </a:p>
      </dgm:t>
    </dgm:pt>
    <dgm:pt modelId="{06062170-2472-44AC-975D-D1BFE6661DF1}" type="sibTrans" cxnId="{45A3EB09-282F-4615-9244-05F9BD449C49}">
      <dgm:prSet/>
      <dgm:spPr/>
      <dgm:t>
        <a:bodyPr/>
        <a:lstStyle/>
        <a:p>
          <a:endParaRPr lang="fr-BE"/>
        </a:p>
      </dgm:t>
    </dgm:pt>
    <dgm:pt modelId="{1DB81B1F-F387-4F68-9C0D-AD949293AFD7}">
      <dgm:prSet phldrT="[Texte]" custT="1"/>
      <dgm:spPr/>
      <dgm:t>
        <a:bodyPr anchor="t"/>
        <a:lstStyle/>
        <a:p>
          <a:r>
            <a:rPr lang="fr-BE" sz="1200" dirty="0"/>
            <a:t>Routes (passages piétons, handicapés,...), système de transport, mobilité,...</a:t>
          </a:r>
        </a:p>
      </dgm:t>
    </dgm:pt>
    <dgm:pt modelId="{BD916B5F-71C7-47DF-BB0E-B2F6881A8062}" type="parTrans" cxnId="{169A9113-FD2D-4B8A-9457-9AB63EB19430}">
      <dgm:prSet/>
      <dgm:spPr/>
      <dgm:t>
        <a:bodyPr/>
        <a:lstStyle/>
        <a:p>
          <a:endParaRPr lang="fr-BE"/>
        </a:p>
      </dgm:t>
    </dgm:pt>
    <dgm:pt modelId="{3A8CD223-8E25-430F-9DBC-60DFB87310B5}" type="sibTrans" cxnId="{169A9113-FD2D-4B8A-9457-9AB63EB19430}">
      <dgm:prSet/>
      <dgm:spPr/>
      <dgm:t>
        <a:bodyPr/>
        <a:lstStyle/>
        <a:p>
          <a:endParaRPr lang="fr-BE"/>
        </a:p>
      </dgm:t>
    </dgm:pt>
    <dgm:pt modelId="{C908CA87-6367-4C8D-95DE-E012187EAC0B}">
      <dgm:prSet phldrT="[Texte]" custT="1"/>
      <dgm:spPr/>
      <dgm:t>
        <a:bodyPr/>
        <a:lstStyle/>
        <a:p>
          <a:pPr algn="r"/>
          <a:r>
            <a:rPr lang="fr-BE" sz="1400" b="1" dirty="0">
              <a:solidFill>
                <a:srgbClr val="002060"/>
              </a:solidFill>
            </a:rPr>
            <a:t>Amélioration Eau potable , Assainissement, Sécurité et Qualité des aliments urbains</a:t>
          </a:r>
        </a:p>
        <a:p>
          <a:pPr algn="ctr"/>
          <a:endParaRPr lang="fr-BE" sz="1400" b="1" dirty="0">
            <a:solidFill>
              <a:srgbClr val="002060"/>
            </a:solidFill>
          </a:endParaRPr>
        </a:p>
      </dgm:t>
    </dgm:pt>
    <dgm:pt modelId="{3B6FE6F4-09B1-4682-9168-4E1A5BF705E4}" type="parTrans" cxnId="{83B220E8-40CF-4F1D-827B-E0198BBEA039}">
      <dgm:prSet/>
      <dgm:spPr/>
      <dgm:t>
        <a:bodyPr/>
        <a:lstStyle/>
        <a:p>
          <a:endParaRPr lang="fr-BE"/>
        </a:p>
      </dgm:t>
    </dgm:pt>
    <dgm:pt modelId="{A5162564-BC82-449B-B5C4-C3BF61E2BFE0}" type="sibTrans" cxnId="{83B220E8-40CF-4F1D-827B-E0198BBEA039}">
      <dgm:prSet/>
      <dgm:spPr/>
      <dgm:t>
        <a:bodyPr/>
        <a:lstStyle/>
        <a:p>
          <a:endParaRPr lang="fr-BE"/>
        </a:p>
      </dgm:t>
    </dgm:pt>
    <dgm:pt modelId="{921C6080-65B2-4C4A-81F7-7E0BFF9489D8}">
      <dgm:prSet phldrT="[Texte]" custT="1"/>
      <dgm:spPr/>
      <dgm:t>
        <a:bodyPr/>
        <a:lstStyle/>
        <a:p>
          <a:pPr algn="l"/>
          <a:r>
            <a:rPr lang="fr-BE" sz="1200" dirty="0"/>
            <a:t>Réseau public d’approvisionnement en eau potable</a:t>
          </a:r>
        </a:p>
      </dgm:t>
    </dgm:pt>
    <dgm:pt modelId="{01A426CC-DF37-460A-8E85-C8BB0849AA6D}" type="parTrans" cxnId="{7FF5F2B1-4894-4BF0-88BD-4A1275B16E56}">
      <dgm:prSet/>
      <dgm:spPr/>
      <dgm:t>
        <a:bodyPr/>
        <a:lstStyle/>
        <a:p>
          <a:endParaRPr lang="fr-BE"/>
        </a:p>
      </dgm:t>
    </dgm:pt>
    <dgm:pt modelId="{B7F9DC7A-6067-49E6-BBA9-6B62A5298A0D}" type="sibTrans" cxnId="{7FF5F2B1-4894-4BF0-88BD-4A1275B16E56}">
      <dgm:prSet/>
      <dgm:spPr/>
      <dgm:t>
        <a:bodyPr/>
        <a:lstStyle/>
        <a:p>
          <a:endParaRPr lang="fr-BE"/>
        </a:p>
      </dgm:t>
    </dgm:pt>
    <dgm:pt modelId="{144A6DB3-5AF8-49A8-AFEB-DCCB9DD825A8}">
      <dgm:prSet phldrT="[Texte]"/>
      <dgm:spPr/>
      <dgm:t>
        <a:bodyPr/>
        <a:lstStyle/>
        <a:p>
          <a:pPr algn="r"/>
          <a:endParaRPr lang="fr-BE" b="1" dirty="0">
            <a:solidFill>
              <a:srgbClr val="002060"/>
            </a:solidFill>
          </a:endParaRPr>
        </a:p>
        <a:p>
          <a:pPr algn="r"/>
          <a:r>
            <a:rPr lang="fr-BE" b="1" dirty="0">
              <a:solidFill>
                <a:srgbClr val="002060"/>
              </a:solidFill>
            </a:rPr>
            <a:t>Adéquation  des politiques et des systèmes de santé urbains; </a:t>
          </a:r>
        </a:p>
        <a:p>
          <a:pPr algn="r"/>
          <a:r>
            <a:rPr lang="fr-BE" b="1" dirty="0">
              <a:solidFill>
                <a:srgbClr val="002060"/>
              </a:solidFill>
            </a:rPr>
            <a:t>Gestion des urgences sanitaires</a:t>
          </a:r>
        </a:p>
      </dgm:t>
    </dgm:pt>
    <dgm:pt modelId="{94974605-9ACE-4978-885C-9AC718E2AA58}" type="parTrans" cxnId="{A5420015-EB3D-43EC-B830-03995F40335F}">
      <dgm:prSet/>
      <dgm:spPr/>
      <dgm:t>
        <a:bodyPr/>
        <a:lstStyle/>
        <a:p>
          <a:endParaRPr lang="fr-BE"/>
        </a:p>
      </dgm:t>
    </dgm:pt>
    <dgm:pt modelId="{164AD619-085B-421F-8C5B-11326508976F}" type="sibTrans" cxnId="{A5420015-EB3D-43EC-B830-03995F40335F}">
      <dgm:prSet/>
      <dgm:spPr/>
      <dgm:t>
        <a:bodyPr/>
        <a:lstStyle/>
        <a:p>
          <a:endParaRPr lang="fr-BE"/>
        </a:p>
      </dgm:t>
    </dgm:pt>
    <dgm:pt modelId="{B31EF903-19D5-4C25-BD7A-050EAD348EF6}">
      <dgm:prSet phldrT="[Texte]" custT="1"/>
      <dgm:spPr/>
      <dgm:t>
        <a:bodyPr anchor="ctr"/>
        <a:lstStyle/>
        <a:p>
          <a:pPr marL="57150" lvl="1" indent="0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BE" sz="1200" dirty="0"/>
            <a:t>Adaptation modèle du district de santé au contexte urbain</a:t>
          </a:r>
        </a:p>
      </dgm:t>
    </dgm:pt>
    <dgm:pt modelId="{06746C49-72F1-4518-B231-F92DC5DEB6F2}" type="parTrans" cxnId="{D7DF5C6B-915F-44EE-B248-45CACF56593F}">
      <dgm:prSet/>
      <dgm:spPr/>
      <dgm:t>
        <a:bodyPr/>
        <a:lstStyle/>
        <a:p>
          <a:endParaRPr lang="fr-BE"/>
        </a:p>
      </dgm:t>
    </dgm:pt>
    <dgm:pt modelId="{EF5B19DF-B16B-4A3E-9581-AC1DD7D7A529}" type="sibTrans" cxnId="{D7DF5C6B-915F-44EE-B248-45CACF56593F}">
      <dgm:prSet/>
      <dgm:spPr/>
      <dgm:t>
        <a:bodyPr/>
        <a:lstStyle/>
        <a:p>
          <a:endParaRPr lang="fr-BE"/>
        </a:p>
      </dgm:t>
    </dgm:pt>
    <dgm:pt modelId="{02097A3B-A701-48D2-85E9-B41FCA375601}">
      <dgm:prSet phldrT="[Texte]"/>
      <dgm:spPr/>
      <dgm:t>
        <a:bodyPr/>
        <a:lstStyle/>
        <a:p>
          <a:pPr algn="l"/>
          <a:endParaRPr lang="fr-BE" b="1" dirty="0">
            <a:solidFill>
              <a:srgbClr val="002060"/>
            </a:solidFill>
          </a:endParaRPr>
        </a:p>
        <a:p>
          <a:pPr algn="l"/>
          <a:r>
            <a:rPr lang="fr-BE" b="1" dirty="0">
              <a:solidFill>
                <a:srgbClr val="002060"/>
              </a:solidFill>
            </a:rPr>
            <a:t>Lutte contre les inégalités et les exclusions urbaines</a:t>
          </a:r>
        </a:p>
      </dgm:t>
    </dgm:pt>
    <dgm:pt modelId="{C58BAE02-D9A0-4FE4-AD94-0F61AC427772}" type="parTrans" cxnId="{E359E2EF-93FA-45D3-8E9E-9C833EDE65FF}">
      <dgm:prSet/>
      <dgm:spPr/>
      <dgm:t>
        <a:bodyPr/>
        <a:lstStyle/>
        <a:p>
          <a:endParaRPr lang="fr-BE"/>
        </a:p>
      </dgm:t>
    </dgm:pt>
    <dgm:pt modelId="{70F18290-2116-4CF3-830F-7AF27948922F}" type="sibTrans" cxnId="{E359E2EF-93FA-45D3-8E9E-9C833EDE65FF}">
      <dgm:prSet/>
      <dgm:spPr/>
      <dgm:t>
        <a:bodyPr/>
        <a:lstStyle/>
        <a:p>
          <a:endParaRPr lang="fr-BE"/>
        </a:p>
      </dgm:t>
    </dgm:pt>
    <dgm:pt modelId="{6B83F1E9-D395-40BA-BE3C-0E67766BC497}">
      <dgm:prSet phldrT="[Texte]" custT="1"/>
      <dgm:spPr/>
      <dgm:t>
        <a:bodyPr anchor="ctr"/>
        <a:lstStyle/>
        <a:p>
          <a:pPr algn="l"/>
          <a:r>
            <a:rPr lang="fr-BE" sz="1200" dirty="0"/>
            <a:t>Logements sociaux</a:t>
          </a:r>
        </a:p>
      </dgm:t>
    </dgm:pt>
    <dgm:pt modelId="{C18992D8-9B99-4EF4-8B0B-7EC1F5FE1202}" type="parTrans" cxnId="{71CECBDA-2FC0-4F38-AAA8-0AB4F9A6E933}">
      <dgm:prSet/>
      <dgm:spPr/>
      <dgm:t>
        <a:bodyPr/>
        <a:lstStyle/>
        <a:p>
          <a:endParaRPr lang="fr-BE"/>
        </a:p>
      </dgm:t>
    </dgm:pt>
    <dgm:pt modelId="{5055635B-5766-41A4-8E11-83FD1AC0323E}" type="sibTrans" cxnId="{71CECBDA-2FC0-4F38-AAA8-0AB4F9A6E933}">
      <dgm:prSet/>
      <dgm:spPr/>
      <dgm:t>
        <a:bodyPr/>
        <a:lstStyle/>
        <a:p>
          <a:endParaRPr lang="fr-BE"/>
        </a:p>
      </dgm:t>
    </dgm:pt>
    <dgm:pt modelId="{0B19BB45-FA26-410A-B6F7-AACE0A0C110D}">
      <dgm:prSet phldrT="[Texte]" custT="1"/>
      <dgm:spPr/>
      <dgm:t>
        <a:bodyPr anchor="t"/>
        <a:lstStyle/>
        <a:p>
          <a:r>
            <a:rPr lang="fr-BE" sz="1200"/>
            <a:t>Services publics de base: Espaces verts, récréatifs  collectifs, sportifs, culturels et de loisirs,</a:t>
          </a:r>
          <a:endParaRPr lang="fr-BE" sz="1200" dirty="0"/>
        </a:p>
      </dgm:t>
    </dgm:pt>
    <dgm:pt modelId="{254E1696-442F-47B9-B92E-1A8652153DAD}" type="parTrans" cxnId="{0A3941F5-401D-4D60-B1CA-3C3AFCF96F34}">
      <dgm:prSet/>
      <dgm:spPr/>
      <dgm:t>
        <a:bodyPr/>
        <a:lstStyle/>
        <a:p>
          <a:endParaRPr lang="fr-BE"/>
        </a:p>
      </dgm:t>
    </dgm:pt>
    <dgm:pt modelId="{6C8B01B5-4EFD-4E37-9137-00A13D76D813}" type="sibTrans" cxnId="{0A3941F5-401D-4D60-B1CA-3C3AFCF96F34}">
      <dgm:prSet/>
      <dgm:spPr/>
      <dgm:t>
        <a:bodyPr/>
        <a:lstStyle/>
        <a:p>
          <a:endParaRPr lang="fr-BE"/>
        </a:p>
      </dgm:t>
    </dgm:pt>
    <dgm:pt modelId="{EC9D29E5-5D3E-4893-A72D-C013DF895F14}">
      <dgm:prSet phldrT="[Texte]" custT="1"/>
      <dgm:spPr/>
      <dgm:t>
        <a:bodyPr anchor="t"/>
        <a:lstStyle/>
        <a:p>
          <a:r>
            <a:rPr lang="fr-BE" sz="1200"/>
            <a:t>Qualité des infrastructures (</a:t>
          </a:r>
          <a:r>
            <a:rPr lang="fr-BE" sz="1200">
              <a:latin typeface="Calibri" panose="020F0502020204030204" pitchFamily="34" charset="0"/>
              <a:cs typeface="Calibri" panose="020F0502020204030204" pitchFamily="34" charset="0"/>
            </a:rPr>
            <a:t>↓ taudis, promiscuité)</a:t>
          </a:r>
          <a:endParaRPr lang="fr-BE" sz="1200" dirty="0"/>
        </a:p>
      </dgm:t>
    </dgm:pt>
    <dgm:pt modelId="{9C03EC19-2AB6-4C6B-9DBD-276F3B191F15}" type="parTrans" cxnId="{64536D7F-9AFF-4D61-909C-D13DACDB4669}">
      <dgm:prSet/>
      <dgm:spPr/>
      <dgm:t>
        <a:bodyPr/>
        <a:lstStyle/>
        <a:p>
          <a:endParaRPr lang="fr-BE"/>
        </a:p>
      </dgm:t>
    </dgm:pt>
    <dgm:pt modelId="{0DD581D2-DEBD-479B-A00E-07C0926F3955}" type="sibTrans" cxnId="{64536D7F-9AFF-4D61-909C-D13DACDB4669}">
      <dgm:prSet/>
      <dgm:spPr/>
      <dgm:t>
        <a:bodyPr/>
        <a:lstStyle/>
        <a:p>
          <a:endParaRPr lang="fr-BE"/>
        </a:p>
      </dgm:t>
    </dgm:pt>
    <dgm:pt modelId="{B54F0F13-8FBC-42A5-852F-78A1AB9B2236}">
      <dgm:prSet phldrT="[Texte]"/>
      <dgm:spPr/>
      <dgm:t>
        <a:bodyPr anchor="ctr"/>
        <a:lstStyle/>
        <a:p>
          <a:pPr marL="57150" lvl="1" indent="0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fr-BE" sz="1000" dirty="0">
            <a:solidFill>
              <a:schemeClr val="accent1"/>
            </a:solidFill>
          </a:endParaRPr>
        </a:p>
      </dgm:t>
    </dgm:pt>
    <dgm:pt modelId="{095A2665-AB18-45EF-B86C-10E748AAB66F}" type="parTrans" cxnId="{476167FE-257F-4749-AF87-E1CADD9296AF}">
      <dgm:prSet/>
      <dgm:spPr/>
      <dgm:t>
        <a:bodyPr/>
        <a:lstStyle/>
        <a:p>
          <a:endParaRPr lang="fr-BE"/>
        </a:p>
      </dgm:t>
    </dgm:pt>
    <dgm:pt modelId="{5550DE8E-C404-4DFA-A6A3-C614F86BE28E}" type="sibTrans" cxnId="{476167FE-257F-4749-AF87-E1CADD9296AF}">
      <dgm:prSet/>
      <dgm:spPr/>
      <dgm:t>
        <a:bodyPr/>
        <a:lstStyle/>
        <a:p>
          <a:endParaRPr lang="fr-BE"/>
        </a:p>
      </dgm:t>
    </dgm:pt>
    <dgm:pt modelId="{30F316EB-F8A2-480A-9BC0-F5591575FACA}">
      <dgm:prSet phldrT="[Texte]"/>
      <dgm:spPr/>
      <dgm:t>
        <a:bodyPr anchor="ctr"/>
        <a:lstStyle/>
        <a:p>
          <a:pPr marL="57150" lvl="1" indent="0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fr-BE" sz="1000" dirty="0">
            <a:solidFill>
              <a:schemeClr val="accent1"/>
            </a:solidFill>
          </a:endParaRPr>
        </a:p>
      </dgm:t>
    </dgm:pt>
    <dgm:pt modelId="{86F2DEFB-5F5E-419E-A1E9-2C1514FEAD4D}" type="parTrans" cxnId="{8E33217D-92CE-4374-B182-49FB24C8E78B}">
      <dgm:prSet/>
      <dgm:spPr/>
      <dgm:t>
        <a:bodyPr/>
        <a:lstStyle/>
        <a:p>
          <a:endParaRPr lang="fr-BE"/>
        </a:p>
      </dgm:t>
    </dgm:pt>
    <dgm:pt modelId="{F16D6DFE-20EF-4244-A6B0-B07585E46501}" type="sibTrans" cxnId="{8E33217D-92CE-4374-B182-49FB24C8E78B}">
      <dgm:prSet/>
      <dgm:spPr/>
      <dgm:t>
        <a:bodyPr/>
        <a:lstStyle/>
        <a:p>
          <a:endParaRPr lang="fr-BE"/>
        </a:p>
      </dgm:t>
    </dgm:pt>
    <dgm:pt modelId="{6122085C-B5A3-48D7-AD02-45AEE2CF360E}">
      <dgm:prSet phldrT="[Texte]" custT="1"/>
      <dgm:spPr/>
      <dgm:t>
        <a:bodyPr anchor="ctr"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fr-BE" sz="1200" dirty="0"/>
            <a:t>Réseau de santé échelonné; </a:t>
          </a:r>
        </a:p>
      </dgm:t>
    </dgm:pt>
    <dgm:pt modelId="{84BDB8BB-C665-484E-91C9-B0A95C7A94FB}" type="parTrans" cxnId="{BA41E835-E476-4F88-BB6C-2089A76ECDAE}">
      <dgm:prSet/>
      <dgm:spPr/>
      <dgm:t>
        <a:bodyPr/>
        <a:lstStyle/>
        <a:p>
          <a:endParaRPr lang="fr-BE"/>
        </a:p>
      </dgm:t>
    </dgm:pt>
    <dgm:pt modelId="{C4FE6830-6C46-45F2-A652-BD4D3BDE8B92}" type="sibTrans" cxnId="{BA41E835-E476-4F88-BB6C-2089A76ECDAE}">
      <dgm:prSet/>
      <dgm:spPr/>
      <dgm:t>
        <a:bodyPr/>
        <a:lstStyle/>
        <a:p>
          <a:endParaRPr lang="fr-BE"/>
        </a:p>
      </dgm:t>
    </dgm:pt>
    <dgm:pt modelId="{9FA176EA-5592-46F4-B1BC-0F80856BBB95}">
      <dgm:prSet phldrT="[Texte]" custT="1"/>
      <dgm:spPr/>
      <dgm:t>
        <a:bodyPr anchor="ctr"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BE" sz="1200" dirty="0">
            <a:solidFill>
              <a:schemeClr val="accent1"/>
            </a:solidFill>
          </a:endParaRPr>
        </a:p>
      </dgm:t>
    </dgm:pt>
    <dgm:pt modelId="{DBE05DD3-2A89-43A2-8AC7-32EFE6D8F42E}" type="parTrans" cxnId="{7568DB67-B95C-4E0B-8BE5-993C7592CCF2}">
      <dgm:prSet/>
      <dgm:spPr/>
      <dgm:t>
        <a:bodyPr/>
        <a:lstStyle/>
        <a:p>
          <a:endParaRPr lang="fr-BE"/>
        </a:p>
      </dgm:t>
    </dgm:pt>
    <dgm:pt modelId="{DA045289-0A4E-47EC-847A-08A79722D380}" type="sibTrans" cxnId="{7568DB67-B95C-4E0B-8BE5-993C7592CCF2}">
      <dgm:prSet/>
      <dgm:spPr/>
      <dgm:t>
        <a:bodyPr/>
        <a:lstStyle/>
        <a:p>
          <a:endParaRPr lang="fr-BE"/>
        </a:p>
      </dgm:t>
    </dgm:pt>
    <dgm:pt modelId="{371F2D09-4EC5-4055-A190-073C5C804232}">
      <dgm:prSet phldrT="[Texte]" custT="1"/>
      <dgm:spPr/>
      <dgm:t>
        <a:bodyPr anchor="ctr"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fr-BE" sz="1200" dirty="0"/>
            <a:t>Services PEC globale, humanisation des soins,</a:t>
          </a:r>
        </a:p>
      </dgm:t>
    </dgm:pt>
    <dgm:pt modelId="{ADAA9FD4-5BED-48AA-A79F-099D4AFA5D4C}" type="parTrans" cxnId="{444670A1-1ABA-4D8B-93DA-19816828FD1F}">
      <dgm:prSet/>
      <dgm:spPr/>
      <dgm:t>
        <a:bodyPr/>
        <a:lstStyle/>
        <a:p>
          <a:endParaRPr lang="fr-BE"/>
        </a:p>
      </dgm:t>
    </dgm:pt>
    <dgm:pt modelId="{F9170736-444D-4BBD-B649-E689A23DF7B7}" type="sibTrans" cxnId="{444670A1-1ABA-4D8B-93DA-19816828FD1F}">
      <dgm:prSet/>
      <dgm:spPr/>
      <dgm:t>
        <a:bodyPr/>
        <a:lstStyle/>
        <a:p>
          <a:endParaRPr lang="fr-BE"/>
        </a:p>
      </dgm:t>
    </dgm:pt>
    <dgm:pt modelId="{A1223264-768F-423A-801C-8DD68BBC75DB}">
      <dgm:prSet phldrT="[Texte]" custT="1"/>
      <dgm:spPr/>
      <dgm:t>
        <a:bodyPr/>
        <a:lstStyle/>
        <a:p>
          <a:pPr algn="l"/>
          <a:r>
            <a:rPr lang="fr-BE" sz="1200"/>
            <a:t>Système d’évacuation des eaux usées, de ruissellement,  et des déchets</a:t>
          </a:r>
          <a:endParaRPr lang="fr-BE" sz="1200" dirty="0"/>
        </a:p>
      </dgm:t>
    </dgm:pt>
    <dgm:pt modelId="{B69DE972-8EE0-42C9-B41C-724F7C4A9C7A}" type="parTrans" cxnId="{68A81D33-595A-4EA4-A2CF-5FA75BB8EF2D}">
      <dgm:prSet/>
      <dgm:spPr/>
      <dgm:t>
        <a:bodyPr/>
        <a:lstStyle/>
        <a:p>
          <a:endParaRPr lang="fr-BE"/>
        </a:p>
      </dgm:t>
    </dgm:pt>
    <dgm:pt modelId="{A22E8194-B6B2-4C6D-A825-B0C23F8EC8D0}" type="sibTrans" cxnId="{68A81D33-595A-4EA4-A2CF-5FA75BB8EF2D}">
      <dgm:prSet/>
      <dgm:spPr/>
      <dgm:t>
        <a:bodyPr/>
        <a:lstStyle/>
        <a:p>
          <a:endParaRPr lang="fr-BE"/>
        </a:p>
      </dgm:t>
    </dgm:pt>
    <dgm:pt modelId="{223CF962-CBA5-4885-AFB5-5475D3A66B5C}">
      <dgm:prSet phldrT="[Texte]" custT="1"/>
      <dgm:spPr/>
      <dgm:t>
        <a:bodyPr/>
        <a:lstStyle/>
        <a:p>
          <a:pPr algn="l"/>
          <a:r>
            <a:rPr lang="fr-BE" sz="1200"/>
            <a:t>Marchés santé, qualité restaurations de masse</a:t>
          </a:r>
          <a:endParaRPr lang="fr-BE" sz="1200" dirty="0"/>
        </a:p>
      </dgm:t>
    </dgm:pt>
    <dgm:pt modelId="{49738292-6976-4E92-93FB-8DAF4C523236}" type="parTrans" cxnId="{1072B6D6-24E9-444C-8906-72905780B699}">
      <dgm:prSet/>
      <dgm:spPr/>
      <dgm:t>
        <a:bodyPr/>
        <a:lstStyle/>
        <a:p>
          <a:endParaRPr lang="fr-BE"/>
        </a:p>
      </dgm:t>
    </dgm:pt>
    <dgm:pt modelId="{E9173FD2-E529-45F8-AAC6-09F49C846C7E}" type="sibTrans" cxnId="{1072B6D6-24E9-444C-8906-72905780B699}">
      <dgm:prSet/>
      <dgm:spPr/>
      <dgm:t>
        <a:bodyPr/>
        <a:lstStyle/>
        <a:p>
          <a:endParaRPr lang="fr-BE"/>
        </a:p>
      </dgm:t>
    </dgm:pt>
    <dgm:pt modelId="{485C8A8D-D6B8-4ED4-A069-66B3325DF1A9}">
      <dgm:prSet phldrT="[Texte]" custT="1"/>
      <dgm:spPr/>
      <dgm:t>
        <a:bodyPr/>
        <a:lstStyle/>
        <a:p>
          <a:pPr algn="l"/>
          <a:r>
            <a:rPr lang="fr-BE" sz="1200"/>
            <a:t>Approvisionnements et conservations alimentaires</a:t>
          </a:r>
          <a:endParaRPr lang="fr-BE" sz="1200" dirty="0"/>
        </a:p>
      </dgm:t>
    </dgm:pt>
    <dgm:pt modelId="{27423A93-F0B7-4F01-B3F0-B7F372516EC3}" type="parTrans" cxnId="{4B86CD1A-D4E1-413D-B16C-1B8116230483}">
      <dgm:prSet/>
      <dgm:spPr/>
      <dgm:t>
        <a:bodyPr/>
        <a:lstStyle/>
        <a:p>
          <a:endParaRPr lang="fr-BE"/>
        </a:p>
      </dgm:t>
    </dgm:pt>
    <dgm:pt modelId="{740A9B96-64A5-48C6-90C3-1DAEFF9FF406}" type="sibTrans" cxnId="{4B86CD1A-D4E1-413D-B16C-1B8116230483}">
      <dgm:prSet/>
      <dgm:spPr/>
      <dgm:t>
        <a:bodyPr/>
        <a:lstStyle/>
        <a:p>
          <a:endParaRPr lang="fr-BE"/>
        </a:p>
      </dgm:t>
    </dgm:pt>
    <dgm:pt modelId="{275603E9-21B0-449C-BB27-C2428B929FC3}">
      <dgm:prSet phldrT="[Texte]" custT="1"/>
      <dgm:spPr/>
      <dgm:t>
        <a:bodyPr anchor="ctr"/>
        <a:lstStyle/>
        <a:p>
          <a:pPr algn="l"/>
          <a:r>
            <a:rPr lang="fr-BE" sz="1200" dirty="0"/>
            <a:t>Emplois et salaires décents (SMIG),</a:t>
          </a:r>
        </a:p>
      </dgm:t>
    </dgm:pt>
    <dgm:pt modelId="{85FCF8E4-A8A6-4BFA-892F-0B4A39ACB44D}" type="parTrans" cxnId="{6E510457-992B-48C1-8C84-4A8DD93FAE52}">
      <dgm:prSet/>
      <dgm:spPr/>
      <dgm:t>
        <a:bodyPr/>
        <a:lstStyle/>
        <a:p>
          <a:endParaRPr lang="fr-BE"/>
        </a:p>
      </dgm:t>
    </dgm:pt>
    <dgm:pt modelId="{4E29D7E0-7C86-4C16-8EE1-9DBB13C8BA5B}" type="sibTrans" cxnId="{6E510457-992B-48C1-8C84-4A8DD93FAE52}">
      <dgm:prSet/>
      <dgm:spPr/>
      <dgm:t>
        <a:bodyPr/>
        <a:lstStyle/>
        <a:p>
          <a:endParaRPr lang="fr-BE"/>
        </a:p>
      </dgm:t>
    </dgm:pt>
    <dgm:pt modelId="{70D02426-2E88-4098-937E-343FA1370677}">
      <dgm:prSet phldrT="[Texte]"/>
      <dgm:spPr/>
      <dgm:t>
        <a:bodyPr anchor="ctr"/>
        <a:lstStyle/>
        <a:p>
          <a:pPr algn="l"/>
          <a:endParaRPr lang="fr-BE" sz="1000" dirty="0">
            <a:solidFill>
              <a:schemeClr val="accent1"/>
            </a:solidFill>
          </a:endParaRPr>
        </a:p>
      </dgm:t>
    </dgm:pt>
    <dgm:pt modelId="{0C0C30FB-5F06-4A66-8349-554ED29B7410}" type="parTrans" cxnId="{50417BEF-3866-4EE4-B079-62902F87E1CB}">
      <dgm:prSet/>
      <dgm:spPr/>
      <dgm:t>
        <a:bodyPr/>
        <a:lstStyle/>
        <a:p>
          <a:endParaRPr lang="fr-BE"/>
        </a:p>
      </dgm:t>
    </dgm:pt>
    <dgm:pt modelId="{F2278C74-D597-409C-8CFA-E0F22191FD74}" type="sibTrans" cxnId="{50417BEF-3866-4EE4-B079-62902F87E1CB}">
      <dgm:prSet/>
      <dgm:spPr/>
      <dgm:t>
        <a:bodyPr/>
        <a:lstStyle/>
        <a:p>
          <a:endParaRPr lang="fr-BE"/>
        </a:p>
      </dgm:t>
    </dgm:pt>
    <dgm:pt modelId="{A85A6E90-B0A0-4EFE-B7A2-9A07BDDE4826}">
      <dgm:prSet phldrT="[Texte]" custT="1"/>
      <dgm:spPr/>
      <dgm:t>
        <a:bodyPr anchor="t"/>
        <a:lstStyle/>
        <a:p>
          <a:r>
            <a:rPr lang="fr-BE" sz="1200"/>
            <a:t>Zones industrielles bien délimitées</a:t>
          </a:r>
          <a:endParaRPr lang="fr-BE" sz="1200" dirty="0"/>
        </a:p>
      </dgm:t>
    </dgm:pt>
    <dgm:pt modelId="{8621F10D-EFFA-4531-B9A5-96FFB4A3C04B}" type="parTrans" cxnId="{0F3C91BB-B851-453E-8A03-4953BD296DD5}">
      <dgm:prSet/>
      <dgm:spPr/>
      <dgm:t>
        <a:bodyPr/>
        <a:lstStyle/>
        <a:p>
          <a:endParaRPr lang="fr-BE"/>
        </a:p>
      </dgm:t>
    </dgm:pt>
    <dgm:pt modelId="{E6A1D6AF-7461-44B9-89B1-6514455A4E12}" type="sibTrans" cxnId="{0F3C91BB-B851-453E-8A03-4953BD296DD5}">
      <dgm:prSet/>
      <dgm:spPr/>
      <dgm:t>
        <a:bodyPr/>
        <a:lstStyle/>
        <a:p>
          <a:endParaRPr lang="fr-BE"/>
        </a:p>
      </dgm:t>
    </dgm:pt>
    <dgm:pt modelId="{28773BAB-AD0A-4DEF-81E4-DC6A4FD22563}">
      <dgm:prSet phldrT="[Texte]" custT="1"/>
      <dgm:spPr/>
      <dgm:t>
        <a:bodyPr anchor="ctr"/>
        <a:lstStyle/>
        <a:p>
          <a:pPr algn="l"/>
          <a:r>
            <a:rPr lang="fr-BE" sz="1200" dirty="0"/>
            <a:t>Activités génératrices de revenus, main d’œuvre à haute intensité, </a:t>
          </a:r>
        </a:p>
      </dgm:t>
    </dgm:pt>
    <dgm:pt modelId="{14785977-5CDB-4B23-9850-5FA1C08306A3}" type="parTrans" cxnId="{B61CC9C4-E0D5-42D3-8DBA-5872955D9524}">
      <dgm:prSet/>
      <dgm:spPr/>
      <dgm:t>
        <a:bodyPr/>
        <a:lstStyle/>
        <a:p>
          <a:endParaRPr lang="fr-BE"/>
        </a:p>
      </dgm:t>
    </dgm:pt>
    <dgm:pt modelId="{4AB11230-999F-4E48-B18A-F71A0B6A7567}" type="sibTrans" cxnId="{B61CC9C4-E0D5-42D3-8DBA-5872955D9524}">
      <dgm:prSet/>
      <dgm:spPr/>
      <dgm:t>
        <a:bodyPr/>
        <a:lstStyle/>
        <a:p>
          <a:endParaRPr lang="fr-BE"/>
        </a:p>
      </dgm:t>
    </dgm:pt>
    <dgm:pt modelId="{37487CB1-00A8-459C-805C-7AF1C986C080}">
      <dgm:prSet phldrT="[Texte]"/>
      <dgm:spPr/>
      <dgm:t>
        <a:bodyPr anchor="ctr"/>
        <a:lstStyle/>
        <a:p>
          <a:pPr algn="l"/>
          <a:endParaRPr lang="fr-BE" sz="1000" dirty="0">
            <a:solidFill>
              <a:schemeClr val="accent1"/>
            </a:solidFill>
          </a:endParaRPr>
        </a:p>
      </dgm:t>
    </dgm:pt>
    <dgm:pt modelId="{34E151B0-95A4-4DB0-AA99-07616C9F221D}" type="parTrans" cxnId="{3CAD29DE-8030-4C8A-BC76-36F2BF3D6D59}">
      <dgm:prSet/>
      <dgm:spPr/>
      <dgm:t>
        <a:bodyPr/>
        <a:lstStyle/>
        <a:p>
          <a:endParaRPr lang="fr-BE"/>
        </a:p>
      </dgm:t>
    </dgm:pt>
    <dgm:pt modelId="{A97EBBBD-5CC9-4470-8BC1-05957130DD61}" type="sibTrans" cxnId="{3CAD29DE-8030-4C8A-BC76-36F2BF3D6D59}">
      <dgm:prSet/>
      <dgm:spPr/>
      <dgm:t>
        <a:bodyPr/>
        <a:lstStyle/>
        <a:p>
          <a:endParaRPr lang="fr-BE"/>
        </a:p>
      </dgm:t>
    </dgm:pt>
    <dgm:pt modelId="{9BDF492D-BC5B-4694-9087-510D2DAC68BE}">
      <dgm:prSet phldrT="[Texte]" custT="1"/>
      <dgm:spPr/>
      <dgm:t>
        <a:bodyPr anchor="ctr"/>
        <a:lstStyle/>
        <a:p>
          <a:pPr algn="l"/>
          <a:endParaRPr lang="fr-BE" sz="1200" dirty="0">
            <a:solidFill>
              <a:schemeClr val="accent1"/>
            </a:solidFill>
          </a:endParaRPr>
        </a:p>
      </dgm:t>
    </dgm:pt>
    <dgm:pt modelId="{9D396A0C-5301-4439-AA28-4EAA85427CEA}" type="parTrans" cxnId="{D34F4F27-361F-489D-8C17-FF4B0515F58B}">
      <dgm:prSet/>
      <dgm:spPr/>
      <dgm:t>
        <a:bodyPr/>
        <a:lstStyle/>
        <a:p>
          <a:endParaRPr lang="fr-BE"/>
        </a:p>
      </dgm:t>
    </dgm:pt>
    <dgm:pt modelId="{F69CE1C8-2B1A-4D87-864E-9DF703047CE9}" type="sibTrans" cxnId="{D34F4F27-361F-489D-8C17-FF4B0515F58B}">
      <dgm:prSet/>
      <dgm:spPr/>
      <dgm:t>
        <a:bodyPr/>
        <a:lstStyle/>
        <a:p>
          <a:endParaRPr lang="fr-BE"/>
        </a:p>
      </dgm:t>
    </dgm:pt>
    <dgm:pt modelId="{08B6F8BF-703D-495C-98A2-C94E250921D5}">
      <dgm:prSet phldrT="[Texte]" custT="1"/>
      <dgm:spPr/>
      <dgm:t>
        <a:bodyPr anchor="ctr"/>
        <a:lstStyle/>
        <a:p>
          <a:pPr marL="57150" lvl="1" indent="0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BE" sz="1200" dirty="0"/>
            <a:t>Services de santé intégrés (curatif, prévention, promotion santé, réadaptation)</a:t>
          </a:r>
        </a:p>
      </dgm:t>
    </dgm:pt>
    <dgm:pt modelId="{6CB03C7D-5DCB-4A17-850A-A4864A4F44B1}" type="parTrans" cxnId="{74F93526-4C03-4B3B-ACCF-9D014C7F0FFD}">
      <dgm:prSet/>
      <dgm:spPr/>
      <dgm:t>
        <a:bodyPr/>
        <a:lstStyle/>
        <a:p>
          <a:endParaRPr lang="fr-BE"/>
        </a:p>
      </dgm:t>
    </dgm:pt>
    <dgm:pt modelId="{CE2DDAD2-5931-4CE3-A7E6-48C6B1B09388}" type="sibTrans" cxnId="{74F93526-4C03-4B3B-ACCF-9D014C7F0FFD}">
      <dgm:prSet/>
      <dgm:spPr/>
      <dgm:t>
        <a:bodyPr/>
        <a:lstStyle/>
        <a:p>
          <a:endParaRPr lang="fr-BE"/>
        </a:p>
      </dgm:t>
    </dgm:pt>
    <dgm:pt modelId="{A8DE4403-420A-4AE3-B13A-0A60FBD3DF2B}">
      <dgm:prSet phldrT="[Texte]" custT="1"/>
      <dgm:spPr/>
      <dgm:t>
        <a:bodyPr anchor="ctr"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BE" sz="1200" dirty="0"/>
        </a:p>
      </dgm:t>
    </dgm:pt>
    <dgm:pt modelId="{66B7CAF5-81CD-4621-B1B4-D9E1CDA1E125}" type="parTrans" cxnId="{2DFCF3BB-D6BD-4592-9D03-009279476060}">
      <dgm:prSet/>
      <dgm:spPr/>
      <dgm:t>
        <a:bodyPr/>
        <a:lstStyle/>
        <a:p>
          <a:endParaRPr lang="fr-BE"/>
        </a:p>
      </dgm:t>
    </dgm:pt>
    <dgm:pt modelId="{F88B6FF8-1450-4DE5-88B2-277A3C3C0274}" type="sibTrans" cxnId="{2DFCF3BB-D6BD-4592-9D03-009279476060}">
      <dgm:prSet/>
      <dgm:spPr/>
      <dgm:t>
        <a:bodyPr/>
        <a:lstStyle/>
        <a:p>
          <a:endParaRPr lang="fr-BE"/>
        </a:p>
      </dgm:t>
    </dgm:pt>
    <dgm:pt modelId="{9DDF8B69-AABB-43BD-A4B1-FD986B6A8EC4}">
      <dgm:prSet phldrT="[Texte]" custT="1"/>
      <dgm:spPr/>
      <dgm:t>
        <a:bodyPr anchor="ctr"/>
        <a:lstStyle/>
        <a:p>
          <a:pPr marL="57150" lvl="1" indent="0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BE" sz="1200" dirty="0"/>
            <a:t>Système d’assurance maladie</a:t>
          </a:r>
        </a:p>
      </dgm:t>
    </dgm:pt>
    <dgm:pt modelId="{8C140786-F60D-4079-B744-057E66B560CE}" type="parTrans" cxnId="{B8A3C7FA-BFC3-4045-93CB-06A30EB1F3DF}">
      <dgm:prSet/>
      <dgm:spPr/>
      <dgm:t>
        <a:bodyPr/>
        <a:lstStyle/>
        <a:p>
          <a:endParaRPr lang="fr-BE"/>
        </a:p>
      </dgm:t>
    </dgm:pt>
    <dgm:pt modelId="{B9A22204-4CA3-478C-84D5-C79FF6D9317F}" type="sibTrans" cxnId="{B8A3C7FA-BFC3-4045-93CB-06A30EB1F3DF}">
      <dgm:prSet/>
      <dgm:spPr/>
      <dgm:t>
        <a:bodyPr/>
        <a:lstStyle/>
        <a:p>
          <a:endParaRPr lang="fr-BE"/>
        </a:p>
      </dgm:t>
    </dgm:pt>
    <dgm:pt modelId="{F77AAD21-CEFC-411F-83C8-5D15B251EF18}">
      <dgm:prSet phldrT="[Texte]" custT="1"/>
      <dgm:spPr/>
      <dgm:t>
        <a:bodyPr anchor="ctr"/>
        <a:lstStyle/>
        <a:p>
          <a:pPr algn="l"/>
          <a:r>
            <a:rPr lang="fr-BE" sz="1200" dirty="0"/>
            <a:t>Système de sécurité sociale/assurance maladie</a:t>
          </a:r>
        </a:p>
      </dgm:t>
    </dgm:pt>
    <dgm:pt modelId="{C0D1DB2F-95E7-4218-92EF-D1D4170458B9}" type="parTrans" cxnId="{E945C4B5-FB54-4D27-AF73-5C890B79D805}">
      <dgm:prSet/>
      <dgm:spPr/>
      <dgm:t>
        <a:bodyPr/>
        <a:lstStyle/>
        <a:p>
          <a:endParaRPr lang="fr-BE"/>
        </a:p>
      </dgm:t>
    </dgm:pt>
    <dgm:pt modelId="{42A67834-45CC-4588-945A-FF62B4A9898F}" type="sibTrans" cxnId="{E945C4B5-FB54-4D27-AF73-5C890B79D805}">
      <dgm:prSet/>
      <dgm:spPr/>
      <dgm:t>
        <a:bodyPr/>
        <a:lstStyle/>
        <a:p>
          <a:endParaRPr lang="fr-BE"/>
        </a:p>
      </dgm:t>
    </dgm:pt>
    <dgm:pt modelId="{674CA359-361A-43C9-8066-8616E76D4D6E}" type="pres">
      <dgm:prSet presAssocID="{4BE233D5-2B8C-4F2A-AB92-86DD327BFB2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7538115C-2A2B-4D61-AB0F-FF0B3C75C51B}" type="pres">
      <dgm:prSet presAssocID="{4BE233D5-2B8C-4F2A-AB92-86DD327BFB2B}" presName="children" presStyleCnt="0"/>
      <dgm:spPr/>
    </dgm:pt>
    <dgm:pt modelId="{F28F805C-EEAB-48FA-A4FB-F7F20C7105E1}" type="pres">
      <dgm:prSet presAssocID="{4BE233D5-2B8C-4F2A-AB92-86DD327BFB2B}" presName="child1group" presStyleCnt="0"/>
      <dgm:spPr/>
    </dgm:pt>
    <dgm:pt modelId="{DD6689EA-B5B0-4F13-B0A0-74D55084C29B}" type="pres">
      <dgm:prSet presAssocID="{4BE233D5-2B8C-4F2A-AB92-86DD327BFB2B}" presName="child1" presStyleLbl="bgAcc1" presStyleIdx="0" presStyleCnt="4" custScaleX="120430" custScaleY="197310" custLinFactNeighborX="-25776" custLinFactNeighborY="14764"/>
      <dgm:spPr/>
    </dgm:pt>
    <dgm:pt modelId="{98C2F71F-8E6E-4009-9C67-368D5B10291A}" type="pres">
      <dgm:prSet presAssocID="{4BE233D5-2B8C-4F2A-AB92-86DD327BFB2B}" presName="child1Text" presStyleLbl="bgAcc1" presStyleIdx="0" presStyleCnt="4">
        <dgm:presLayoutVars>
          <dgm:bulletEnabled val="1"/>
        </dgm:presLayoutVars>
      </dgm:prSet>
      <dgm:spPr/>
    </dgm:pt>
    <dgm:pt modelId="{DB0AA428-0DA0-41D9-9223-B0818210676C}" type="pres">
      <dgm:prSet presAssocID="{4BE233D5-2B8C-4F2A-AB92-86DD327BFB2B}" presName="child2group" presStyleCnt="0"/>
      <dgm:spPr/>
    </dgm:pt>
    <dgm:pt modelId="{0770E518-D429-42F8-AA25-E5096AB1AEF1}" type="pres">
      <dgm:prSet presAssocID="{4BE233D5-2B8C-4F2A-AB92-86DD327BFB2B}" presName="child2" presStyleLbl="bgAcc1" presStyleIdx="1" presStyleCnt="4" custScaleX="135395" custScaleY="156487" custLinFactNeighborX="30898" custLinFactNeighborY="848"/>
      <dgm:spPr/>
    </dgm:pt>
    <dgm:pt modelId="{3CC4EB95-6F3A-41D9-A089-8328D4577CC3}" type="pres">
      <dgm:prSet presAssocID="{4BE233D5-2B8C-4F2A-AB92-86DD327BFB2B}" presName="child2Text" presStyleLbl="bgAcc1" presStyleIdx="1" presStyleCnt="4">
        <dgm:presLayoutVars>
          <dgm:bulletEnabled val="1"/>
        </dgm:presLayoutVars>
      </dgm:prSet>
      <dgm:spPr/>
    </dgm:pt>
    <dgm:pt modelId="{D9405E2B-A3EA-4D78-9874-FFA568F7AD92}" type="pres">
      <dgm:prSet presAssocID="{4BE233D5-2B8C-4F2A-AB92-86DD327BFB2B}" presName="child3group" presStyleCnt="0"/>
      <dgm:spPr/>
    </dgm:pt>
    <dgm:pt modelId="{3D52CE44-B4D8-482B-8454-74A65ACDF9CE}" type="pres">
      <dgm:prSet presAssocID="{4BE233D5-2B8C-4F2A-AB92-86DD327BFB2B}" presName="child3" presStyleLbl="bgAcc1" presStyleIdx="2" presStyleCnt="4" custScaleX="158320" custScaleY="144879" custLinFactNeighborX="32986" custLinFactNeighborY="-36706"/>
      <dgm:spPr/>
    </dgm:pt>
    <dgm:pt modelId="{1B3DF294-2C2E-433A-AF48-A9A54DCDEC0F}" type="pres">
      <dgm:prSet presAssocID="{4BE233D5-2B8C-4F2A-AB92-86DD327BFB2B}" presName="child3Text" presStyleLbl="bgAcc1" presStyleIdx="2" presStyleCnt="4">
        <dgm:presLayoutVars>
          <dgm:bulletEnabled val="1"/>
        </dgm:presLayoutVars>
      </dgm:prSet>
      <dgm:spPr/>
    </dgm:pt>
    <dgm:pt modelId="{4FEA4F79-40B5-4BB2-8BA9-B7BF3A643F3C}" type="pres">
      <dgm:prSet presAssocID="{4BE233D5-2B8C-4F2A-AB92-86DD327BFB2B}" presName="child4group" presStyleCnt="0"/>
      <dgm:spPr/>
    </dgm:pt>
    <dgm:pt modelId="{16DB690D-4BC7-494B-BFD2-0B3A2B4E1F20}" type="pres">
      <dgm:prSet presAssocID="{4BE233D5-2B8C-4F2A-AB92-86DD327BFB2B}" presName="child4" presStyleLbl="bgAcc1" presStyleIdx="3" presStyleCnt="4" custScaleX="125388" custScaleY="130157" custLinFactNeighborX="-21994" custLinFactNeighborY="-22631"/>
      <dgm:spPr/>
    </dgm:pt>
    <dgm:pt modelId="{A07D29CF-65AE-4C16-8368-FF7E28297A27}" type="pres">
      <dgm:prSet presAssocID="{4BE233D5-2B8C-4F2A-AB92-86DD327BFB2B}" presName="child4Text" presStyleLbl="bgAcc1" presStyleIdx="3" presStyleCnt="4">
        <dgm:presLayoutVars>
          <dgm:bulletEnabled val="1"/>
        </dgm:presLayoutVars>
      </dgm:prSet>
      <dgm:spPr/>
    </dgm:pt>
    <dgm:pt modelId="{31ED17E0-0C89-423F-BFB5-85C7A2B323E3}" type="pres">
      <dgm:prSet presAssocID="{4BE233D5-2B8C-4F2A-AB92-86DD327BFB2B}" presName="childPlaceholder" presStyleCnt="0"/>
      <dgm:spPr/>
    </dgm:pt>
    <dgm:pt modelId="{5C12DD5D-87FB-492C-9B38-ED7490EFF4D5}" type="pres">
      <dgm:prSet presAssocID="{4BE233D5-2B8C-4F2A-AB92-86DD327BFB2B}" presName="circle" presStyleCnt="0"/>
      <dgm:spPr/>
    </dgm:pt>
    <dgm:pt modelId="{8AF08CA4-2715-4DB5-A70C-9C1EC9BADCCE}" type="pres">
      <dgm:prSet presAssocID="{4BE233D5-2B8C-4F2A-AB92-86DD327BFB2B}" presName="quadrant1" presStyleLbl="node1" presStyleIdx="0" presStyleCnt="4" custLinFactNeighborX="-13869" custLinFactNeighborY="1944">
        <dgm:presLayoutVars>
          <dgm:chMax val="1"/>
          <dgm:bulletEnabled val="1"/>
        </dgm:presLayoutVars>
      </dgm:prSet>
      <dgm:spPr/>
    </dgm:pt>
    <dgm:pt modelId="{580B77EE-E8F8-437F-BC23-D7A143B5ABA3}" type="pres">
      <dgm:prSet presAssocID="{4BE233D5-2B8C-4F2A-AB92-86DD327BFB2B}" presName="quadrant2" presStyleLbl="node1" presStyleIdx="1" presStyleCnt="4" custLinFactNeighborX="-16412" custLinFactNeighborY="1944">
        <dgm:presLayoutVars>
          <dgm:chMax val="1"/>
          <dgm:bulletEnabled val="1"/>
        </dgm:presLayoutVars>
      </dgm:prSet>
      <dgm:spPr/>
    </dgm:pt>
    <dgm:pt modelId="{727F83C4-558E-414C-B7E9-2AEC5D09DAD6}" type="pres">
      <dgm:prSet presAssocID="{4BE233D5-2B8C-4F2A-AB92-86DD327BFB2B}" presName="quadrant3" presStyleLbl="node1" presStyleIdx="2" presStyleCnt="4" custLinFactNeighborX="-15726" custLinFactNeighborY="-250">
        <dgm:presLayoutVars>
          <dgm:chMax val="1"/>
          <dgm:bulletEnabled val="1"/>
        </dgm:presLayoutVars>
      </dgm:prSet>
      <dgm:spPr/>
    </dgm:pt>
    <dgm:pt modelId="{7B382558-8898-4E43-8D61-FA7083E60217}" type="pres">
      <dgm:prSet presAssocID="{4BE233D5-2B8C-4F2A-AB92-86DD327BFB2B}" presName="quadrant4" presStyleLbl="node1" presStyleIdx="3" presStyleCnt="4" custLinFactNeighborX="-13286" custLinFactNeighborY="14">
        <dgm:presLayoutVars>
          <dgm:chMax val="1"/>
          <dgm:bulletEnabled val="1"/>
        </dgm:presLayoutVars>
      </dgm:prSet>
      <dgm:spPr/>
    </dgm:pt>
    <dgm:pt modelId="{0FDF9B6F-570F-4C4B-8A6B-E10259CEAAC9}" type="pres">
      <dgm:prSet presAssocID="{4BE233D5-2B8C-4F2A-AB92-86DD327BFB2B}" presName="quadrantPlaceholder" presStyleCnt="0"/>
      <dgm:spPr/>
    </dgm:pt>
    <dgm:pt modelId="{0E6EF5E7-F35F-4624-9D6A-BF2D6E67D39B}" type="pres">
      <dgm:prSet presAssocID="{4BE233D5-2B8C-4F2A-AB92-86DD327BFB2B}" presName="center1" presStyleLbl="fgShp" presStyleIdx="0" presStyleCnt="2" custLinFactNeighborX="-46858" custLinFactNeighborY="4943"/>
      <dgm:spPr/>
    </dgm:pt>
    <dgm:pt modelId="{E5A3A0D7-4F04-4ADD-ACFC-EEFC335CB1AD}" type="pres">
      <dgm:prSet presAssocID="{4BE233D5-2B8C-4F2A-AB92-86DD327BFB2B}" presName="center2" presStyleLbl="fgShp" presStyleIdx="1" presStyleCnt="2" custLinFactNeighborX="-46858" custLinFactNeighborY="232"/>
      <dgm:spPr/>
    </dgm:pt>
  </dgm:ptLst>
  <dgm:cxnLst>
    <dgm:cxn modelId="{DC5D2808-3FBC-4F36-ACCE-CACEEEA5942F}" type="presOf" srcId="{921C6080-65B2-4C4A-81F7-7E0BFF9489D8}" destId="{3CC4EB95-6F3A-41D9-A089-8328D4577CC3}" srcOrd="1" destOrd="0" presId="urn:microsoft.com/office/officeart/2005/8/layout/cycle4"/>
    <dgm:cxn modelId="{F208BF08-89AE-4E4B-A30C-2E953C26702D}" type="presOf" srcId="{6B83F1E9-D395-40BA-BE3C-0E67766BC497}" destId="{A07D29CF-65AE-4C16-8368-FF7E28297A27}" srcOrd="1" destOrd="0" presId="urn:microsoft.com/office/officeart/2005/8/layout/cycle4"/>
    <dgm:cxn modelId="{45A3EB09-282F-4615-9244-05F9BD449C49}" srcId="{4BE233D5-2B8C-4F2A-AB92-86DD327BFB2B}" destId="{8DEDCBD3-4BB0-4F67-BF81-6FF7A2BA5A40}" srcOrd="0" destOrd="0" parTransId="{02576018-3DA4-4C64-8D27-6F8555DF1D2E}" sibTransId="{06062170-2472-44AC-975D-D1BFE6661DF1}"/>
    <dgm:cxn modelId="{169A9113-FD2D-4B8A-9457-9AB63EB19430}" srcId="{8DEDCBD3-4BB0-4F67-BF81-6FF7A2BA5A40}" destId="{1DB81B1F-F387-4F68-9C0D-AD949293AFD7}" srcOrd="0" destOrd="0" parTransId="{BD916B5F-71C7-47DF-BB0E-B2F6881A8062}" sibTransId="{3A8CD223-8E25-430F-9DBC-60DFB87310B5}"/>
    <dgm:cxn modelId="{A5420015-EB3D-43EC-B830-03995F40335F}" srcId="{4BE233D5-2B8C-4F2A-AB92-86DD327BFB2B}" destId="{144A6DB3-5AF8-49A8-AFEB-DCCB9DD825A8}" srcOrd="2" destOrd="0" parTransId="{94974605-9ACE-4978-885C-9AC718E2AA58}" sibTransId="{164AD619-085B-421F-8C5B-11326508976F}"/>
    <dgm:cxn modelId="{A1F5D316-3EF3-414F-8710-B9FB1AC33624}" type="presOf" srcId="{144A6DB3-5AF8-49A8-AFEB-DCCB9DD825A8}" destId="{727F83C4-558E-414C-B7E9-2AEC5D09DAD6}" srcOrd="0" destOrd="0" presId="urn:microsoft.com/office/officeart/2005/8/layout/cycle4"/>
    <dgm:cxn modelId="{6F630E19-E09B-4B06-8E1C-D93F8CD5FD2A}" type="presOf" srcId="{921C6080-65B2-4C4A-81F7-7E0BFF9489D8}" destId="{0770E518-D429-42F8-AA25-E5096AB1AEF1}" srcOrd="0" destOrd="0" presId="urn:microsoft.com/office/officeart/2005/8/layout/cycle4"/>
    <dgm:cxn modelId="{4B86CD1A-D4E1-413D-B16C-1B8116230483}" srcId="{C908CA87-6367-4C8D-95DE-E012187EAC0B}" destId="{485C8A8D-D6B8-4ED4-A069-66B3325DF1A9}" srcOrd="3" destOrd="0" parTransId="{27423A93-F0B7-4F01-B3F0-B7F372516EC3}" sibTransId="{740A9B96-64A5-48C6-90C3-1DAEFF9FF406}"/>
    <dgm:cxn modelId="{EE0F9623-B020-4243-9A97-08F83640DB24}" type="presOf" srcId="{C908CA87-6367-4C8D-95DE-E012187EAC0B}" destId="{580B77EE-E8F8-437F-BC23-D7A143B5ABA3}" srcOrd="0" destOrd="0" presId="urn:microsoft.com/office/officeart/2005/8/layout/cycle4"/>
    <dgm:cxn modelId="{74F93526-4C03-4B3B-ACCF-9D014C7F0FFD}" srcId="{144A6DB3-5AF8-49A8-AFEB-DCCB9DD825A8}" destId="{08B6F8BF-703D-495C-98A2-C94E250921D5}" srcOrd="2" destOrd="0" parTransId="{6CB03C7D-5DCB-4A17-850A-A4864A4F44B1}" sibTransId="{CE2DDAD2-5931-4CE3-A7E6-48C6B1B09388}"/>
    <dgm:cxn modelId="{5251AD26-D458-4F5F-BE7E-FD0549AE49BF}" type="presOf" srcId="{F77AAD21-CEFC-411F-83C8-5D15B251EF18}" destId="{A07D29CF-65AE-4C16-8368-FF7E28297A27}" srcOrd="1" destOrd="3" presId="urn:microsoft.com/office/officeart/2005/8/layout/cycle4"/>
    <dgm:cxn modelId="{D34F4F27-361F-489D-8C17-FF4B0515F58B}" srcId="{02097A3B-A701-48D2-85E9-B41FCA375601}" destId="{9BDF492D-BC5B-4694-9087-510D2DAC68BE}" srcOrd="4" destOrd="0" parTransId="{9D396A0C-5301-4439-AA28-4EAA85427CEA}" sibTransId="{F69CE1C8-2B1A-4D87-864E-9DF703047CE9}"/>
    <dgm:cxn modelId="{FC8C852A-5653-45F2-B07F-6FF737A63300}" type="presOf" srcId="{F77AAD21-CEFC-411F-83C8-5D15B251EF18}" destId="{16DB690D-4BC7-494B-BFD2-0B3A2B4E1F20}" srcOrd="0" destOrd="3" presId="urn:microsoft.com/office/officeart/2005/8/layout/cycle4"/>
    <dgm:cxn modelId="{E3DA092F-8670-4851-B655-7C9B3D4E32B0}" type="presOf" srcId="{275603E9-21B0-449C-BB27-C2428B929FC3}" destId="{A07D29CF-65AE-4C16-8368-FF7E28297A27}" srcOrd="1" destOrd="1" presId="urn:microsoft.com/office/officeart/2005/8/layout/cycle4"/>
    <dgm:cxn modelId="{68A81D33-595A-4EA4-A2CF-5FA75BB8EF2D}" srcId="{C908CA87-6367-4C8D-95DE-E012187EAC0B}" destId="{A1223264-768F-423A-801C-8DD68BBC75DB}" srcOrd="1" destOrd="0" parTransId="{B69DE972-8EE0-42C9-B41C-724F7C4A9C7A}" sibTransId="{A22E8194-B6B2-4C6D-A825-B0C23F8EC8D0}"/>
    <dgm:cxn modelId="{BA41E835-E476-4F88-BB6C-2089A76ECDAE}" srcId="{144A6DB3-5AF8-49A8-AFEB-DCCB9DD825A8}" destId="{6122085C-B5A3-48D7-AD02-45AEE2CF360E}" srcOrd="3" destOrd="0" parTransId="{84BDB8BB-C665-484E-91C9-B0A95C7A94FB}" sibTransId="{C4FE6830-6C46-45F2-A652-BD4D3BDE8B92}"/>
    <dgm:cxn modelId="{582B0D3B-75B1-420C-B135-A86DA174461D}" type="presOf" srcId="{6B83F1E9-D395-40BA-BE3C-0E67766BC497}" destId="{16DB690D-4BC7-494B-BFD2-0B3A2B4E1F20}" srcOrd="0" destOrd="0" presId="urn:microsoft.com/office/officeart/2005/8/layout/cycle4"/>
    <dgm:cxn modelId="{235F653C-C4CD-41B0-B0F9-E102EB449DA4}" type="presOf" srcId="{08B6F8BF-703D-495C-98A2-C94E250921D5}" destId="{1B3DF294-2C2E-433A-AF48-A9A54DCDEC0F}" srcOrd="1" destOrd="2" presId="urn:microsoft.com/office/officeart/2005/8/layout/cycle4"/>
    <dgm:cxn modelId="{F40A373D-08C2-4B94-BA49-56B216E77994}" type="presOf" srcId="{A1223264-768F-423A-801C-8DD68BBC75DB}" destId="{0770E518-D429-42F8-AA25-E5096AB1AEF1}" srcOrd="0" destOrd="1" presId="urn:microsoft.com/office/officeart/2005/8/layout/cycle4"/>
    <dgm:cxn modelId="{AC00703D-D7EE-408A-A333-D73705E1D2E1}" type="presOf" srcId="{9BDF492D-BC5B-4694-9087-510D2DAC68BE}" destId="{16DB690D-4BC7-494B-BFD2-0B3A2B4E1F20}" srcOrd="0" destOrd="4" presId="urn:microsoft.com/office/officeart/2005/8/layout/cycle4"/>
    <dgm:cxn modelId="{B06D073E-6C46-4538-AF5B-448890B62298}" type="presOf" srcId="{275603E9-21B0-449C-BB27-C2428B929FC3}" destId="{16DB690D-4BC7-494B-BFD2-0B3A2B4E1F20}" srcOrd="0" destOrd="1" presId="urn:microsoft.com/office/officeart/2005/8/layout/cycle4"/>
    <dgm:cxn modelId="{C7882961-DA15-4927-8B47-98B19F9F719B}" type="presOf" srcId="{70D02426-2E88-4098-937E-343FA1370677}" destId="{A07D29CF-65AE-4C16-8368-FF7E28297A27}" srcOrd="1" destOrd="6" presId="urn:microsoft.com/office/officeart/2005/8/layout/cycle4"/>
    <dgm:cxn modelId="{1F57EA41-DCA3-42C4-B704-49A92C29FB08}" type="presOf" srcId="{371F2D09-4EC5-4055-A190-073C5C804232}" destId="{1B3DF294-2C2E-433A-AF48-A9A54DCDEC0F}" srcOrd="1" destOrd="4" presId="urn:microsoft.com/office/officeart/2005/8/layout/cycle4"/>
    <dgm:cxn modelId="{742A3867-5BF9-4750-B0DB-226F2F8DB9E1}" type="presOf" srcId="{B31EF903-19D5-4C25-BD7A-050EAD348EF6}" destId="{1B3DF294-2C2E-433A-AF48-A9A54DCDEC0F}" srcOrd="1" destOrd="0" presId="urn:microsoft.com/office/officeart/2005/8/layout/cycle4"/>
    <dgm:cxn modelId="{7568DB67-B95C-4E0B-8BE5-993C7592CCF2}" srcId="{144A6DB3-5AF8-49A8-AFEB-DCCB9DD825A8}" destId="{9FA176EA-5592-46F4-B1BC-0F80856BBB95}" srcOrd="6" destOrd="0" parTransId="{DBE05DD3-2A89-43A2-8AC7-32EFE6D8F42E}" sibTransId="{DA045289-0A4E-47EC-847A-08A79722D380}"/>
    <dgm:cxn modelId="{F5870548-56C9-4C4E-BDF3-0BC706D0DA05}" type="presOf" srcId="{6122085C-B5A3-48D7-AD02-45AEE2CF360E}" destId="{3D52CE44-B4D8-482B-8454-74A65ACDF9CE}" srcOrd="0" destOrd="3" presId="urn:microsoft.com/office/officeart/2005/8/layout/cycle4"/>
    <dgm:cxn modelId="{DBD94168-905E-469D-8B2B-1F5A20108EA0}" type="presOf" srcId="{485C8A8D-D6B8-4ED4-A069-66B3325DF1A9}" destId="{3CC4EB95-6F3A-41D9-A089-8328D4577CC3}" srcOrd="1" destOrd="3" presId="urn:microsoft.com/office/officeart/2005/8/layout/cycle4"/>
    <dgm:cxn modelId="{B120E54A-0547-4E25-B8E4-BCDB9DD28F7B}" type="presOf" srcId="{8DEDCBD3-4BB0-4F67-BF81-6FF7A2BA5A40}" destId="{8AF08CA4-2715-4DB5-A70C-9C1EC9BADCCE}" srcOrd="0" destOrd="0" presId="urn:microsoft.com/office/officeart/2005/8/layout/cycle4"/>
    <dgm:cxn modelId="{D7DF5C6B-915F-44EE-B248-45CACF56593F}" srcId="{144A6DB3-5AF8-49A8-AFEB-DCCB9DD825A8}" destId="{B31EF903-19D5-4C25-BD7A-050EAD348EF6}" srcOrd="0" destOrd="0" parTransId="{06746C49-72F1-4518-B231-F92DC5DEB6F2}" sibTransId="{EF5B19DF-B16B-4A3E-9581-AC1DD7D7A529}"/>
    <dgm:cxn modelId="{936F336D-1780-4291-85A6-7A72D542E910}" type="presOf" srcId="{30F316EB-F8A2-480A-9BC0-F5591575FACA}" destId="{3D52CE44-B4D8-482B-8454-74A65ACDF9CE}" srcOrd="0" destOrd="7" presId="urn:microsoft.com/office/officeart/2005/8/layout/cycle4"/>
    <dgm:cxn modelId="{7B7C434E-BCFB-49CB-A0CF-ADE3A97449B2}" type="presOf" srcId="{0B19BB45-FA26-410A-B6F7-AACE0A0C110D}" destId="{98C2F71F-8E6E-4009-9C67-368D5B10291A}" srcOrd="1" destOrd="1" presId="urn:microsoft.com/office/officeart/2005/8/layout/cycle4"/>
    <dgm:cxn modelId="{EDA7704E-5A0E-40FE-8D8E-CFED05A4F7A0}" type="presOf" srcId="{9BDF492D-BC5B-4694-9087-510D2DAC68BE}" destId="{A07D29CF-65AE-4C16-8368-FF7E28297A27}" srcOrd="1" destOrd="4" presId="urn:microsoft.com/office/officeart/2005/8/layout/cycle4"/>
    <dgm:cxn modelId="{FC288873-F4E9-4D8E-BEC5-EF2398EBA320}" type="presOf" srcId="{6122085C-B5A3-48D7-AD02-45AEE2CF360E}" destId="{1B3DF294-2C2E-433A-AF48-A9A54DCDEC0F}" srcOrd="1" destOrd="3" presId="urn:microsoft.com/office/officeart/2005/8/layout/cycle4"/>
    <dgm:cxn modelId="{65397F75-ED88-4E1E-B201-014D18788FA8}" type="presOf" srcId="{B54F0F13-8FBC-42A5-852F-78A1AB9B2236}" destId="{1B3DF294-2C2E-433A-AF48-A9A54DCDEC0F}" srcOrd="1" destOrd="8" presId="urn:microsoft.com/office/officeart/2005/8/layout/cycle4"/>
    <dgm:cxn modelId="{8B80D456-D895-4E86-B6A6-909E6D8B02D1}" type="presOf" srcId="{37487CB1-00A8-459C-805C-7AF1C986C080}" destId="{A07D29CF-65AE-4C16-8368-FF7E28297A27}" srcOrd="1" destOrd="5" presId="urn:microsoft.com/office/officeart/2005/8/layout/cycle4"/>
    <dgm:cxn modelId="{E5C9E576-4002-4200-9E7F-790CF9780639}" type="presOf" srcId="{9DDF8B69-AABB-43BD-A4B1-FD986B6A8EC4}" destId="{1B3DF294-2C2E-433A-AF48-A9A54DCDEC0F}" srcOrd="1" destOrd="1" presId="urn:microsoft.com/office/officeart/2005/8/layout/cycle4"/>
    <dgm:cxn modelId="{6E510457-992B-48C1-8C84-4A8DD93FAE52}" srcId="{02097A3B-A701-48D2-85E9-B41FCA375601}" destId="{275603E9-21B0-449C-BB27-C2428B929FC3}" srcOrd="1" destOrd="0" parTransId="{85FCF8E4-A8A6-4BFA-892F-0B4A39ACB44D}" sibTransId="{4E29D7E0-7C86-4C16-8EE1-9DBB13C8BA5B}"/>
    <dgm:cxn modelId="{CFF3FC78-65FF-46A6-A014-DEA024E8A204}" type="presOf" srcId="{B31EF903-19D5-4C25-BD7A-050EAD348EF6}" destId="{3D52CE44-B4D8-482B-8454-74A65ACDF9CE}" srcOrd="0" destOrd="0" presId="urn:microsoft.com/office/officeart/2005/8/layout/cycle4"/>
    <dgm:cxn modelId="{8E33217D-92CE-4374-B182-49FB24C8E78B}" srcId="{144A6DB3-5AF8-49A8-AFEB-DCCB9DD825A8}" destId="{30F316EB-F8A2-480A-9BC0-F5591575FACA}" srcOrd="7" destOrd="0" parTransId="{86F2DEFB-5F5E-419E-A1E9-2C1514FEAD4D}" sibTransId="{F16D6DFE-20EF-4244-A6B0-B07585E46501}"/>
    <dgm:cxn modelId="{64536D7F-9AFF-4D61-909C-D13DACDB4669}" srcId="{8DEDCBD3-4BB0-4F67-BF81-6FF7A2BA5A40}" destId="{EC9D29E5-5D3E-4893-A72D-C013DF895F14}" srcOrd="2" destOrd="0" parTransId="{9C03EC19-2AB6-4C6B-9DBD-276F3B191F15}" sibTransId="{0DD581D2-DEBD-479B-A00E-07C0926F3955}"/>
    <dgm:cxn modelId="{7960B080-AC13-4CC4-9986-D563AC996D2F}" type="presOf" srcId="{0B19BB45-FA26-410A-B6F7-AACE0A0C110D}" destId="{DD6689EA-B5B0-4F13-B0A0-74D55084C29B}" srcOrd="0" destOrd="1" presId="urn:microsoft.com/office/officeart/2005/8/layout/cycle4"/>
    <dgm:cxn modelId="{63F15081-8649-4B83-88F5-AB519EAA1D1A}" type="presOf" srcId="{223CF962-CBA5-4885-AFB5-5475D3A66B5C}" destId="{0770E518-D429-42F8-AA25-E5096AB1AEF1}" srcOrd="0" destOrd="2" presId="urn:microsoft.com/office/officeart/2005/8/layout/cycle4"/>
    <dgm:cxn modelId="{84E1ED83-BE8A-4424-8104-F6A263DDBFE0}" type="presOf" srcId="{371F2D09-4EC5-4055-A190-073C5C804232}" destId="{3D52CE44-B4D8-482B-8454-74A65ACDF9CE}" srcOrd="0" destOrd="4" presId="urn:microsoft.com/office/officeart/2005/8/layout/cycle4"/>
    <dgm:cxn modelId="{D0F07886-CCE6-4D79-B8CE-B9ED6E7D05B8}" type="presOf" srcId="{08B6F8BF-703D-495C-98A2-C94E250921D5}" destId="{3D52CE44-B4D8-482B-8454-74A65ACDF9CE}" srcOrd="0" destOrd="2" presId="urn:microsoft.com/office/officeart/2005/8/layout/cycle4"/>
    <dgm:cxn modelId="{10AC7B8A-2EB6-4A5F-8170-3B9CEFDE1432}" type="presOf" srcId="{EC9D29E5-5D3E-4893-A72D-C013DF895F14}" destId="{DD6689EA-B5B0-4F13-B0A0-74D55084C29B}" srcOrd="0" destOrd="2" presId="urn:microsoft.com/office/officeart/2005/8/layout/cycle4"/>
    <dgm:cxn modelId="{8856DB8A-9894-40D0-BD82-6CB12CCEBEDA}" type="presOf" srcId="{1DB81B1F-F387-4F68-9C0D-AD949293AFD7}" destId="{98C2F71F-8E6E-4009-9C67-368D5B10291A}" srcOrd="1" destOrd="0" presId="urn:microsoft.com/office/officeart/2005/8/layout/cycle4"/>
    <dgm:cxn modelId="{CE62E08C-DF49-4179-8448-0F859D11BAAA}" type="presOf" srcId="{28773BAB-AD0A-4DEF-81E4-DC6A4FD22563}" destId="{16DB690D-4BC7-494B-BFD2-0B3A2B4E1F20}" srcOrd="0" destOrd="2" presId="urn:microsoft.com/office/officeart/2005/8/layout/cycle4"/>
    <dgm:cxn modelId="{AD71A393-CCDE-41E2-B14B-3022F9E6A166}" type="presOf" srcId="{A85A6E90-B0A0-4EFE-B7A2-9A07BDDE4826}" destId="{DD6689EA-B5B0-4F13-B0A0-74D55084C29B}" srcOrd="0" destOrd="3" presId="urn:microsoft.com/office/officeart/2005/8/layout/cycle4"/>
    <dgm:cxn modelId="{444670A1-1ABA-4D8B-93DA-19816828FD1F}" srcId="{144A6DB3-5AF8-49A8-AFEB-DCCB9DD825A8}" destId="{371F2D09-4EC5-4055-A190-073C5C804232}" srcOrd="4" destOrd="0" parTransId="{ADAA9FD4-5BED-48AA-A79F-099D4AFA5D4C}" sibTransId="{F9170736-444D-4BBD-B649-E689A23DF7B7}"/>
    <dgm:cxn modelId="{A2CD3BAC-8E07-41D3-95E7-2E9286B9A2F9}" type="presOf" srcId="{485C8A8D-D6B8-4ED4-A069-66B3325DF1A9}" destId="{0770E518-D429-42F8-AA25-E5096AB1AEF1}" srcOrd="0" destOrd="3" presId="urn:microsoft.com/office/officeart/2005/8/layout/cycle4"/>
    <dgm:cxn modelId="{0BA97AAE-475F-4D0D-A5C3-45F4E417F45A}" type="presOf" srcId="{9FA176EA-5592-46F4-B1BC-0F80856BBB95}" destId="{1B3DF294-2C2E-433A-AF48-A9A54DCDEC0F}" srcOrd="1" destOrd="6" presId="urn:microsoft.com/office/officeart/2005/8/layout/cycle4"/>
    <dgm:cxn modelId="{63C067B1-4E35-4F6C-9FCF-09AC6008FB41}" type="presOf" srcId="{37487CB1-00A8-459C-805C-7AF1C986C080}" destId="{16DB690D-4BC7-494B-BFD2-0B3A2B4E1F20}" srcOrd="0" destOrd="5" presId="urn:microsoft.com/office/officeart/2005/8/layout/cycle4"/>
    <dgm:cxn modelId="{7FF5F2B1-4894-4BF0-88BD-4A1275B16E56}" srcId="{C908CA87-6367-4C8D-95DE-E012187EAC0B}" destId="{921C6080-65B2-4C4A-81F7-7E0BFF9489D8}" srcOrd="0" destOrd="0" parTransId="{01A426CC-DF37-460A-8E85-C8BB0849AA6D}" sibTransId="{B7F9DC7A-6067-49E6-BBA9-6B62A5298A0D}"/>
    <dgm:cxn modelId="{F70825B4-64FD-4DB7-BC5D-4112940A8084}" type="presOf" srcId="{28773BAB-AD0A-4DEF-81E4-DC6A4FD22563}" destId="{A07D29CF-65AE-4C16-8368-FF7E28297A27}" srcOrd="1" destOrd="2" presId="urn:microsoft.com/office/officeart/2005/8/layout/cycle4"/>
    <dgm:cxn modelId="{C995B0B5-3C6B-41BA-9BCC-43BE560CCB59}" type="presOf" srcId="{1DB81B1F-F387-4F68-9C0D-AD949293AFD7}" destId="{DD6689EA-B5B0-4F13-B0A0-74D55084C29B}" srcOrd="0" destOrd="0" presId="urn:microsoft.com/office/officeart/2005/8/layout/cycle4"/>
    <dgm:cxn modelId="{E945C4B5-FB54-4D27-AF73-5C890B79D805}" srcId="{02097A3B-A701-48D2-85E9-B41FCA375601}" destId="{F77AAD21-CEFC-411F-83C8-5D15B251EF18}" srcOrd="3" destOrd="0" parTransId="{C0D1DB2F-95E7-4218-92EF-D1D4170458B9}" sibTransId="{42A67834-45CC-4588-945A-FF62B4A9898F}"/>
    <dgm:cxn modelId="{E0D292B9-BED7-42A6-BF95-049DABC3E016}" type="presOf" srcId="{EC9D29E5-5D3E-4893-A72D-C013DF895F14}" destId="{98C2F71F-8E6E-4009-9C67-368D5B10291A}" srcOrd="1" destOrd="2" presId="urn:microsoft.com/office/officeart/2005/8/layout/cycle4"/>
    <dgm:cxn modelId="{0F3C91BB-B851-453E-8A03-4953BD296DD5}" srcId="{8DEDCBD3-4BB0-4F67-BF81-6FF7A2BA5A40}" destId="{A85A6E90-B0A0-4EFE-B7A2-9A07BDDE4826}" srcOrd="3" destOrd="0" parTransId="{8621F10D-EFFA-4531-B9A5-96FFB4A3C04B}" sibTransId="{E6A1D6AF-7461-44B9-89B1-6514455A4E12}"/>
    <dgm:cxn modelId="{2DFCF3BB-D6BD-4592-9D03-009279476060}" srcId="{144A6DB3-5AF8-49A8-AFEB-DCCB9DD825A8}" destId="{A8DE4403-420A-4AE3-B13A-0A60FBD3DF2B}" srcOrd="5" destOrd="0" parTransId="{66B7CAF5-81CD-4621-B1B4-D9E1CDA1E125}" sibTransId="{F88B6FF8-1450-4DE5-88B2-277A3C3C0274}"/>
    <dgm:cxn modelId="{44929BC0-EF6A-4178-A9BA-1B7E5F453DC2}" type="presOf" srcId="{223CF962-CBA5-4885-AFB5-5475D3A66B5C}" destId="{3CC4EB95-6F3A-41D9-A089-8328D4577CC3}" srcOrd="1" destOrd="2" presId="urn:microsoft.com/office/officeart/2005/8/layout/cycle4"/>
    <dgm:cxn modelId="{B61CC9C4-E0D5-42D3-8DBA-5872955D9524}" srcId="{02097A3B-A701-48D2-85E9-B41FCA375601}" destId="{28773BAB-AD0A-4DEF-81E4-DC6A4FD22563}" srcOrd="2" destOrd="0" parTransId="{14785977-5CDB-4B23-9850-5FA1C08306A3}" sibTransId="{4AB11230-999F-4E48-B18A-F71A0B6A7567}"/>
    <dgm:cxn modelId="{F5C81AC5-489C-4715-AA9A-2A8CA04E2EBF}" type="presOf" srcId="{02097A3B-A701-48D2-85E9-B41FCA375601}" destId="{7B382558-8898-4E43-8D61-FA7083E60217}" srcOrd="0" destOrd="0" presId="urn:microsoft.com/office/officeart/2005/8/layout/cycle4"/>
    <dgm:cxn modelId="{2F2BBBC7-88DC-4368-B671-5B168FED51A0}" type="presOf" srcId="{A85A6E90-B0A0-4EFE-B7A2-9A07BDDE4826}" destId="{98C2F71F-8E6E-4009-9C67-368D5B10291A}" srcOrd="1" destOrd="3" presId="urn:microsoft.com/office/officeart/2005/8/layout/cycle4"/>
    <dgm:cxn modelId="{64CA24CD-97DD-46E0-839D-C5429CB6C809}" type="presOf" srcId="{A1223264-768F-423A-801C-8DD68BBC75DB}" destId="{3CC4EB95-6F3A-41D9-A089-8328D4577CC3}" srcOrd="1" destOrd="1" presId="urn:microsoft.com/office/officeart/2005/8/layout/cycle4"/>
    <dgm:cxn modelId="{71A021D1-F4C1-40AA-8CA9-E094BACD5888}" type="presOf" srcId="{70D02426-2E88-4098-937E-343FA1370677}" destId="{16DB690D-4BC7-494B-BFD2-0B3A2B4E1F20}" srcOrd="0" destOrd="6" presId="urn:microsoft.com/office/officeart/2005/8/layout/cycle4"/>
    <dgm:cxn modelId="{A3397CD6-6BD6-4944-91C5-F454F24443F2}" type="presOf" srcId="{B54F0F13-8FBC-42A5-852F-78A1AB9B2236}" destId="{3D52CE44-B4D8-482B-8454-74A65ACDF9CE}" srcOrd="0" destOrd="8" presId="urn:microsoft.com/office/officeart/2005/8/layout/cycle4"/>
    <dgm:cxn modelId="{1072B6D6-24E9-444C-8906-72905780B699}" srcId="{C908CA87-6367-4C8D-95DE-E012187EAC0B}" destId="{223CF962-CBA5-4885-AFB5-5475D3A66B5C}" srcOrd="2" destOrd="0" parTransId="{49738292-6976-4E92-93FB-8DAF4C523236}" sibTransId="{E9173FD2-E529-45F8-AAC6-09F49C846C7E}"/>
    <dgm:cxn modelId="{DCAC46DA-980E-4D65-B456-EE170CCE2AAD}" type="presOf" srcId="{9FA176EA-5592-46F4-B1BC-0F80856BBB95}" destId="{3D52CE44-B4D8-482B-8454-74A65ACDF9CE}" srcOrd="0" destOrd="6" presId="urn:microsoft.com/office/officeart/2005/8/layout/cycle4"/>
    <dgm:cxn modelId="{71CECBDA-2FC0-4F38-AAA8-0AB4F9A6E933}" srcId="{02097A3B-A701-48D2-85E9-B41FCA375601}" destId="{6B83F1E9-D395-40BA-BE3C-0E67766BC497}" srcOrd="0" destOrd="0" parTransId="{C18992D8-9B99-4EF4-8B0B-7EC1F5FE1202}" sibTransId="{5055635B-5766-41A4-8E11-83FD1AC0323E}"/>
    <dgm:cxn modelId="{DB0B8CDD-386A-45F1-B5D5-35370D41F78F}" type="presOf" srcId="{4BE233D5-2B8C-4F2A-AB92-86DD327BFB2B}" destId="{674CA359-361A-43C9-8066-8616E76D4D6E}" srcOrd="0" destOrd="0" presId="urn:microsoft.com/office/officeart/2005/8/layout/cycle4"/>
    <dgm:cxn modelId="{3CAD29DE-8030-4C8A-BC76-36F2BF3D6D59}" srcId="{02097A3B-A701-48D2-85E9-B41FCA375601}" destId="{37487CB1-00A8-459C-805C-7AF1C986C080}" srcOrd="5" destOrd="0" parTransId="{34E151B0-95A4-4DB0-AA99-07616C9F221D}" sibTransId="{A97EBBBD-5CC9-4470-8BC1-05957130DD61}"/>
    <dgm:cxn modelId="{83B220E8-40CF-4F1D-827B-E0198BBEA039}" srcId="{4BE233D5-2B8C-4F2A-AB92-86DD327BFB2B}" destId="{C908CA87-6367-4C8D-95DE-E012187EAC0B}" srcOrd="1" destOrd="0" parTransId="{3B6FE6F4-09B1-4682-9168-4E1A5BF705E4}" sibTransId="{A5162564-BC82-449B-B5C4-C3BF61E2BFE0}"/>
    <dgm:cxn modelId="{6617FFEE-3EBD-4C02-84F0-15E6F7FADA3A}" type="presOf" srcId="{9DDF8B69-AABB-43BD-A4B1-FD986B6A8EC4}" destId="{3D52CE44-B4D8-482B-8454-74A65ACDF9CE}" srcOrd="0" destOrd="1" presId="urn:microsoft.com/office/officeart/2005/8/layout/cycle4"/>
    <dgm:cxn modelId="{50417BEF-3866-4EE4-B079-62902F87E1CB}" srcId="{02097A3B-A701-48D2-85E9-B41FCA375601}" destId="{70D02426-2E88-4098-937E-343FA1370677}" srcOrd="6" destOrd="0" parTransId="{0C0C30FB-5F06-4A66-8349-554ED29B7410}" sibTransId="{F2278C74-D597-409C-8CFA-E0F22191FD74}"/>
    <dgm:cxn modelId="{E359E2EF-93FA-45D3-8E9E-9C833EDE65FF}" srcId="{4BE233D5-2B8C-4F2A-AB92-86DD327BFB2B}" destId="{02097A3B-A701-48D2-85E9-B41FCA375601}" srcOrd="3" destOrd="0" parTransId="{C58BAE02-D9A0-4FE4-AD94-0F61AC427772}" sibTransId="{70F18290-2116-4CF3-830F-7AF27948922F}"/>
    <dgm:cxn modelId="{0A3941F5-401D-4D60-B1CA-3C3AFCF96F34}" srcId="{8DEDCBD3-4BB0-4F67-BF81-6FF7A2BA5A40}" destId="{0B19BB45-FA26-410A-B6F7-AACE0A0C110D}" srcOrd="1" destOrd="0" parTransId="{254E1696-442F-47B9-B92E-1A8652153DAD}" sibTransId="{6C8B01B5-4EFD-4E37-9137-00A13D76D813}"/>
    <dgm:cxn modelId="{34DA6FF7-CD74-4FDD-BF43-CB33D5852171}" type="presOf" srcId="{A8DE4403-420A-4AE3-B13A-0A60FBD3DF2B}" destId="{3D52CE44-B4D8-482B-8454-74A65ACDF9CE}" srcOrd="0" destOrd="5" presId="urn:microsoft.com/office/officeart/2005/8/layout/cycle4"/>
    <dgm:cxn modelId="{34E14EF9-89AC-43AA-B54F-518A8FD46764}" type="presOf" srcId="{30F316EB-F8A2-480A-9BC0-F5591575FACA}" destId="{1B3DF294-2C2E-433A-AF48-A9A54DCDEC0F}" srcOrd="1" destOrd="7" presId="urn:microsoft.com/office/officeart/2005/8/layout/cycle4"/>
    <dgm:cxn modelId="{B8A3C7FA-BFC3-4045-93CB-06A30EB1F3DF}" srcId="{144A6DB3-5AF8-49A8-AFEB-DCCB9DD825A8}" destId="{9DDF8B69-AABB-43BD-A4B1-FD986B6A8EC4}" srcOrd="1" destOrd="0" parTransId="{8C140786-F60D-4079-B744-057E66B560CE}" sibTransId="{B9A22204-4CA3-478C-84D5-C79FF6D9317F}"/>
    <dgm:cxn modelId="{476167FE-257F-4749-AF87-E1CADD9296AF}" srcId="{144A6DB3-5AF8-49A8-AFEB-DCCB9DD825A8}" destId="{B54F0F13-8FBC-42A5-852F-78A1AB9B2236}" srcOrd="8" destOrd="0" parTransId="{095A2665-AB18-45EF-B86C-10E748AAB66F}" sibTransId="{5550DE8E-C404-4DFA-A6A3-C614F86BE28E}"/>
    <dgm:cxn modelId="{F3086CFF-D222-4521-B217-FA876A6549B8}" type="presOf" srcId="{A8DE4403-420A-4AE3-B13A-0A60FBD3DF2B}" destId="{1B3DF294-2C2E-433A-AF48-A9A54DCDEC0F}" srcOrd="1" destOrd="5" presId="urn:microsoft.com/office/officeart/2005/8/layout/cycle4"/>
    <dgm:cxn modelId="{1CD96023-DD39-4F09-BD8D-BE3726C4D62C}" type="presParOf" srcId="{674CA359-361A-43C9-8066-8616E76D4D6E}" destId="{7538115C-2A2B-4D61-AB0F-FF0B3C75C51B}" srcOrd="0" destOrd="0" presId="urn:microsoft.com/office/officeart/2005/8/layout/cycle4"/>
    <dgm:cxn modelId="{ADA9B178-41FB-4E01-B0C7-7D77302A53BE}" type="presParOf" srcId="{7538115C-2A2B-4D61-AB0F-FF0B3C75C51B}" destId="{F28F805C-EEAB-48FA-A4FB-F7F20C7105E1}" srcOrd="0" destOrd="0" presId="urn:microsoft.com/office/officeart/2005/8/layout/cycle4"/>
    <dgm:cxn modelId="{FE1646FD-835A-49BB-BF15-73726F0D4380}" type="presParOf" srcId="{F28F805C-EEAB-48FA-A4FB-F7F20C7105E1}" destId="{DD6689EA-B5B0-4F13-B0A0-74D55084C29B}" srcOrd="0" destOrd="0" presId="urn:microsoft.com/office/officeart/2005/8/layout/cycle4"/>
    <dgm:cxn modelId="{3BBB50FC-72C3-4590-9E71-C2192CAF181A}" type="presParOf" srcId="{F28F805C-EEAB-48FA-A4FB-F7F20C7105E1}" destId="{98C2F71F-8E6E-4009-9C67-368D5B10291A}" srcOrd="1" destOrd="0" presId="urn:microsoft.com/office/officeart/2005/8/layout/cycle4"/>
    <dgm:cxn modelId="{A42F8D91-D374-4769-8751-11F3CA4DACA0}" type="presParOf" srcId="{7538115C-2A2B-4D61-AB0F-FF0B3C75C51B}" destId="{DB0AA428-0DA0-41D9-9223-B0818210676C}" srcOrd="1" destOrd="0" presId="urn:microsoft.com/office/officeart/2005/8/layout/cycle4"/>
    <dgm:cxn modelId="{3BCBE117-1AF0-4D65-BC5F-CF8EC10976F0}" type="presParOf" srcId="{DB0AA428-0DA0-41D9-9223-B0818210676C}" destId="{0770E518-D429-42F8-AA25-E5096AB1AEF1}" srcOrd="0" destOrd="0" presId="urn:microsoft.com/office/officeart/2005/8/layout/cycle4"/>
    <dgm:cxn modelId="{A8C4D8AA-2786-436B-A30A-2D1A7C3A2E81}" type="presParOf" srcId="{DB0AA428-0DA0-41D9-9223-B0818210676C}" destId="{3CC4EB95-6F3A-41D9-A089-8328D4577CC3}" srcOrd="1" destOrd="0" presId="urn:microsoft.com/office/officeart/2005/8/layout/cycle4"/>
    <dgm:cxn modelId="{EF9FCFE3-7FF4-4D55-89D2-055B30B66DE6}" type="presParOf" srcId="{7538115C-2A2B-4D61-AB0F-FF0B3C75C51B}" destId="{D9405E2B-A3EA-4D78-9874-FFA568F7AD92}" srcOrd="2" destOrd="0" presId="urn:microsoft.com/office/officeart/2005/8/layout/cycle4"/>
    <dgm:cxn modelId="{4478E6C5-60EE-47B4-A899-88FBB8F95FD6}" type="presParOf" srcId="{D9405E2B-A3EA-4D78-9874-FFA568F7AD92}" destId="{3D52CE44-B4D8-482B-8454-74A65ACDF9CE}" srcOrd="0" destOrd="0" presId="urn:microsoft.com/office/officeart/2005/8/layout/cycle4"/>
    <dgm:cxn modelId="{57F0B8D3-F006-4EFC-BBFD-4AA5052F889E}" type="presParOf" srcId="{D9405E2B-A3EA-4D78-9874-FFA568F7AD92}" destId="{1B3DF294-2C2E-433A-AF48-A9A54DCDEC0F}" srcOrd="1" destOrd="0" presId="urn:microsoft.com/office/officeart/2005/8/layout/cycle4"/>
    <dgm:cxn modelId="{505437B3-3719-4C85-9E2A-ABD152A5711A}" type="presParOf" srcId="{7538115C-2A2B-4D61-AB0F-FF0B3C75C51B}" destId="{4FEA4F79-40B5-4BB2-8BA9-B7BF3A643F3C}" srcOrd="3" destOrd="0" presId="urn:microsoft.com/office/officeart/2005/8/layout/cycle4"/>
    <dgm:cxn modelId="{E441845F-7A6D-4E67-A12F-A8B66798A286}" type="presParOf" srcId="{4FEA4F79-40B5-4BB2-8BA9-B7BF3A643F3C}" destId="{16DB690D-4BC7-494B-BFD2-0B3A2B4E1F20}" srcOrd="0" destOrd="0" presId="urn:microsoft.com/office/officeart/2005/8/layout/cycle4"/>
    <dgm:cxn modelId="{CD2DEE4A-9FE8-432A-811E-B1E17E575FD5}" type="presParOf" srcId="{4FEA4F79-40B5-4BB2-8BA9-B7BF3A643F3C}" destId="{A07D29CF-65AE-4C16-8368-FF7E28297A27}" srcOrd="1" destOrd="0" presId="urn:microsoft.com/office/officeart/2005/8/layout/cycle4"/>
    <dgm:cxn modelId="{5A392962-D95F-4ACA-AAC8-38BC409BF7BE}" type="presParOf" srcId="{7538115C-2A2B-4D61-AB0F-FF0B3C75C51B}" destId="{31ED17E0-0C89-423F-BFB5-85C7A2B323E3}" srcOrd="4" destOrd="0" presId="urn:microsoft.com/office/officeart/2005/8/layout/cycle4"/>
    <dgm:cxn modelId="{0FC7646F-6AA2-43BA-889D-CEDAFDAF23B2}" type="presParOf" srcId="{674CA359-361A-43C9-8066-8616E76D4D6E}" destId="{5C12DD5D-87FB-492C-9B38-ED7490EFF4D5}" srcOrd="1" destOrd="0" presId="urn:microsoft.com/office/officeart/2005/8/layout/cycle4"/>
    <dgm:cxn modelId="{DC0A7F03-0C09-4211-AED1-0BCE4DA42420}" type="presParOf" srcId="{5C12DD5D-87FB-492C-9B38-ED7490EFF4D5}" destId="{8AF08CA4-2715-4DB5-A70C-9C1EC9BADCCE}" srcOrd="0" destOrd="0" presId="urn:microsoft.com/office/officeart/2005/8/layout/cycle4"/>
    <dgm:cxn modelId="{EA52DBD3-AF28-4AF2-883B-546052CE112C}" type="presParOf" srcId="{5C12DD5D-87FB-492C-9B38-ED7490EFF4D5}" destId="{580B77EE-E8F8-437F-BC23-D7A143B5ABA3}" srcOrd="1" destOrd="0" presId="urn:microsoft.com/office/officeart/2005/8/layout/cycle4"/>
    <dgm:cxn modelId="{C9AC0B35-4143-4E5A-A352-9F647D24C2FE}" type="presParOf" srcId="{5C12DD5D-87FB-492C-9B38-ED7490EFF4D5}" destId="{727F83C4-558E-414C-B7E9-2AEC5D09DAD6}" srcOrd="2" destOrd="0" presId="urn:microsoft.com/office/officeart/2005/8/layout/cycle4"/>
    <dgm:cxn modelId="{9468CF3E-5E44-486F-8DE3-5749E1499A4E}" type="presParOf" srcId="{5C12DD5D-87FB-492C-9B38-ED7490EFF4D5}" destId="{7B382558-8898-4E43-8D61-FA7083E60217}" srcOrd="3" destOrd="0" presId="urn:microsoft.com/office/officeart/2005/8/layout/cycle4"/>
    <dgm:cxn modelId="{B0D5F7B1-D604-4D0E-A2ED-5AE064620F74}" type="presParOf" srcId="{5C12DD5D-87FB-492C-9B38-ED7490EFF4D5}" destId="{0FDF9B6F-570F-4C4B-8A6B-E10259CEAAC9}" srcOrd="4" destOrd="0" presId="urn:microsoft.com/office/officeart/2005/8/layout/cycle4"/>
    <dgm:cxn modelId="{58940AA0-0830-4590-AC31-6534E69F4865}" type="presParOf" srcId="{674CA359-361A-43C9-8066-8616E76D4D6E}" destId="{0E6EF5E7-F35F-4624-9D6A-BF2D6E67D39B}" srcOrd="2" destOrd="0" presId="urn:microsoft.com/office/officeart/2005/8/layout/cycle4"/>
    <dgm:cxn modelId="{7B727B4E-6357-4AE1-8088-3E0DD6EDFD65}" type="presParOf" srcId="{674CA359-361A-43C9-8066-8616E76D4D6E}" destId="{E5A3A0D7-4F04-4ADD-ACFC-EEFC335CB1AD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2CE44-B4D8-482B-8454-74A65ACDF9CE}">
      <dsp:nvSpPr>
        <dsp:cNvPr id="0" name=""/>
        <dsp:cNvSpPr/>
      </dsp:nvSpPr>
      <dsp:spPr>
        <a:xfrm>
          <a:off x="4968149" y="2599798"/>
          <a:ext cx="3672534" cy="2177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3">
              <a:shade val="50000"/>
              <a:hueOff val="56468"/>
              <a:satOff val="1324"/>
              <a:lumOff val="383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BE" sz="1200" kern="1200" dirty="0"/>
            <a:t>Adaptation modèle du district de santé au contexte urbain</a:t>
          </a:r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BE" sz="1200" kern="1200" dirty="0"/>
            <a:t>Système d’assurance maladie</a:t>
          </a:r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BE" sz="1200" kern="1200" dirty="0"/>
            <a:t>Services de santé intégrés (curatif, prévention, promotion santé, réadaptation)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fr-BE" sz="1200" kern="1200" dirty="0"/>
            <a:t>Réseau de santé échelonné;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fr-BE" sz="1200" kern="1200" dirty="0"/>
            <a:t>Services PEC globale, humanisation des soins,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BE" sz="12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BE" sz="1200" kern="1200" dirty="0">
            <a:solidFill>
              <a:schemeClr val="accent1"/>
            </a:solidFill>
          </a:endParaRPr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fr-BE" sz="1000" kern="1200" dirty="0">
            <a:solidFill>
              <a:schemeClr val="accent1"/>
            </a:solidFill>
          </a:endParaRPr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fr-BE" sz="1000" kern="1200" dirty="0">
            <a:solidFill>
              <a:schemeClr val="accent1"/>
            </a:solidFill>
          </a:endParaRPr>
        </a:p>
      </dsp:txBody>
      <dsp:txXfrm>
        <a:off x="6117732" y="3191870"/>
        <a:ext cx="2475130" cy="1537106"/>
      </dsp:txXfrm>
    </dsp:sp>
    <dsp:sp modelId="{16DB690D-4BC7-494B-BFD2-0B3A2B4E1F20}">
      <dsp:nvSpPr>
        <dsp:cNvPr id="0" name=""/>
        <dsp:cNvSpPr/>
      </dsp:nvSpPr>
      <dsp:spPr>
        <a:xfrm>
          <a:off x="289985" y="2921903"/>
          <a:ext cx="2908613" cy="19557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3">
              <a:shade val="50000"/>
              <a:hueOff val="28234"/>
              <a:satOff val="662"/>
              <a:lumOff val="191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200" kern="1200" dirty="0"/>
            <a:t>Logements sociaux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200" kern="1200" dirty="0"/>
            <a:t>Emplois et salaires décents (SMIG),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200" kern="1200" dirty="0"/>
            <a:t>Activités génératrices de revenus, main d’œuvre à haute intensité,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200" kern="1200" dirty="0"/>
            <a:t>Système de sécurité sociale/assurance maladie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BE" sz="1200" kern="1200" dirty="0">
            <a:solidFill>
              <a:schemeClr val="accent1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BE" sz="1000" kern="1200" dirty="0">
            <a:solidFill>
              <a:schemeClr val="accent1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BE" sz="1000" kern="1200" dirty="0">
            <a:solidFill>
              <a:schemeClr val="accent1"/>
            </a:solidFill>
          </a:endParaRPr>
        </a:p>
      </dsp:txBody>
      <dsp:txXfrm>
        <a:off x="332947" y="3453811"/>
        <a:ext cx="1950105" cy="1380913"/>
      </dsp:txXfrm>
    </dsp:sp>
    <dsp:sp modelId="{0770E518-D429-42F8-AA25-E5096AB1AEF1}">
      <dsp:nvSpPr>
        <dsp:cNvPr id="0" name=""/>
        <dsp:cNvSpPr/>
      </dsp:nvSpPr>
      <dsp:spPr>
        <a:xfrm>
          <a:off x="5185609" y="-116211"/>
          <a:ext cx="3140745" cy="23514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3">
              <a:shade val="50000"/>
              <a:hueOff val="28234"/>
              <a:satOff val="662"/>
              <a:lumOff val="191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200" kern="1200" dirty="0"/>
            <a:t>Réseau public d’approvisionnement en eau potable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200" kern="1200"/>
            <a:t>Système d’évacuation des eaux usées, de ruissellement,  et des déchets</a:t>
          </a:r>
          <a:endParaRPr lang="fr-BE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200" kern="1200"/>
            <a:t>Marchés santé, qualité restaurations de masse</a:t>
          </a:r>
          <a:endParaRPr lang="fr-BE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200" kern="1200"/>
            <a:t>Approvisionnements et conservations alimentaires</a:t>
          </a:r>
          <a:endParaRPr lang="fr-BE" sz="1200" kern="1200" dirty="0"/>
        </a:p>
      </dsp:txBody>
      <dsp:txXfrm>
        <a:off x="6179485" y="-64558"/>
        <a:ext cx="2095215" cy="1660263"/>
      </dsp:txXfrm>
    </dsp:sp>
    <dsp:sp modelId="{DD6689EA-B5B0-4F13-B0A0-74D55084C29B}">
      <dsp:nvSpPr>
        <dsp:cNvPr id="0" name=""/>
        <dsp:cNvSpPr/>
      </dsp:nvSpPr>
      <dsp:spPr>
        <a:xfrm>
          <a:off x="259759" y="-213815"/>
          <a:ext cx="2793603" cy="29648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200" kern="1200" dirty="0"/>
            <a:t>Routes (passages piétons, handicapés,...), système de transport, mobilité,...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200" kern="1200"/>
            <a:t>Services publics de base: Espaces verts, récréatifs  collectifs, sportifs, culturels et de loisirs,</a:t>
          </a:r>
          <a:endParaRPr lang="fr-BE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200" kern="1200"/>
            <a:t>Qualité des infrastructures (</a:t>
          </a:r>
          <a:r>
            <a:rPr lang="fr-BE" sz="1200" kern="1200">
              <a:latin typeface="Calibri" panose="020F0502020204030204" pitchFamily="34" charset="0"/>
              <a:cs typeface="Calibri" panose="020F0502020204030204" pitchFamily="34" charset="0"/>
            </a:rPr>
            <a:t>↓ taudis, promiscuité)</a:t>
          </a:r>
          <a:endParaRPr lang="fr-BE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200" kern="1200"/>
            <a:t>Zones industrielles bien délimitées</a:t>
          </a:r>
          <a:endParaRPr lang="fr-BE" sz="1200" kern="1200" dirty="0"/>
        </a:p>
      </dsp:txBody>
      <dsp:txXfrm>
        <a:off x="317034" y="-156540"/>
        <a:ext cx="1840972" cy="2109085"/>
      </dsp:txXfrm>
    </dsp:sp>
    <dsp:sp modelId="{8AF08CA4-2715-4DB5-A70C-9C1EC9BADCCE}">
      <dsp:nvSpPr>
        <dsp:cNvPr id="0" name=""/>
        <dsp:cNvSpPr/>
      </dsp:nvSpPr>
      <dsp:spPr>
        <a:xfrm>
          <a:off x="1975644" y="405663"/>
          <a:ext cx="2033251" cy="2033251"/>
        </a:xfrm>
        <a:prstGeom prst="pieWedg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Aménagement urbain durable</a:t>
          </a:r>
        </a:p>
      </dsp:txBody>
      <dsp:txXfrm>
        <a:off x="2571169" y="1001188"/>
        <a:ext cx="1437726" cy="1437726"/>
      </dsp:txXfrm>
    </dsp:sp>
    <dsp:sp modelId="{580B77EE-E8F8-437F-BC23-D7A143B5ABA3}">
      <dsp:nvSpPr>
        <dsp:cNvPr id="0" name=""/>
        <dsp:cNvSpPr/>
      </dsp:nvSpPr>
      <dsp:spPr>
        <a:xfrm rot="5400000">
          <a:off x="4051104" y="405663"/>
          <a:ext cx="2033251" cy="2033251"/>
        </a:xfrm>
        <a:prstGeom prst="pieWedge">
          <a:avLst/>
        </a:prstGeom>
        <a:solidFill>
          <a:schemeClr val="accent3">
            <a:shade val="50000"/>
            <a:hueOff val="28234"/>
            <a:satOff val="662"/>
            <a:lumOff val="19161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b="1" kern="1200" dirty="0">
              <a:solidFill>
                <a:srgbClr val="002060"/>
              </a:solidFill>
            </a:rPr>
            <a:t>Amélioration Eau potable , Assainissement, Sécurité et Qualité des aliments urbains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1400" b="1" kern="1200" dirty="0">
            <a:solidFill>
              <a:srgbClr val="002060"/>
            </a:solidFill>
          </a:endParaRPr>
        </a:p>
      </dsp:txBody>
      <dsp:txXfrm rot="-5400000">
        <a:off x="4051104" y="1001188"/>
        <a:ext cx="1437726" cy="1437726"/>
      </dsp:txXfrm>
    </dsp:sp>
    <dsp:sp modelId="{727F83C4-558E-414C-B7E9-2AEC5D09DAD6}">
      <dsp:nvSpPr>
        <dsp:cNvPr id="0" name=""/>
        <dsp:cNvSpPr/>
      </dsp:nvSpPr>
      <dsp:spPr>
        <a:xfrm rot="10800000">
          <a:off x="4065052" y="2488220"/>
          <a:ext cx="2033251" cy="2033251"/>
        </a:xfrm>
        <a:prstGeom prst="pieWedge">
          <a:avLst/>
        </a:prstGeom>
        <a:solidFill>
          <a:schemeClr val="accent3">
            <a:shade val="50000"/>
            <a:hueOff val="56468"/>
            <a:satOff val="1324"/>
            <a:lumOff val="38322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1000" b="1" kern="1200" dirty="0">
            <a:solidFill>
              <a:srgbClr val="002060"/>
            </a:solidFill>
          </a:endParaRPr>
        </a:p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1" kern="1200" dirty="0">
              <a:solidFill>
                <a:srgbClr val="002060"/>
              </a:solidFill>
            </a:rPr>
            <a:t>Adéquation  des politiques et des systèmes de santé urbains; </a:t>
          </a:r>
        </a:p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1" kern="1200" dirty="0">
              <a:solidFill>
                <a:srgbClr val="002060"/>
              </a:solidFill>
            </a:rPr>
            <a:t>Gestion des urgences sanitaires</a:t>
          </a:r>
        </a:p>
      </dsp:txBody>
      <dsp:txXfrm rot="10800000">
        <a:off x="4065052" y="2488220"/>
        <a:ext cx="1437726" cy="1437726"/>
      </dsp:txXfrm>
    </dsp:sp>
    <dsp:sp modelId="{7B382558-8898-4E43-8D61-FA7083E60217}">
      <dsp:nvSpPr>
        <dsp:cNvPr id="0" name=""/>
        <dsp:cNvSpPr/>
      </dsp:nvSpPr>
      <dsp:spPr>
        <a:xfrm rot="16200000">
          <a:off x="1987498" y="2493587"/>
          <a:ext cx="2033251" cy="2033251"/>
        </a:xfrm>
        <a:prstGeom prst="pieWedge">
          <a:avLst/>
        </a:prstGeom>
        <a:solidFill>
          <a:schemeClr val="accent3">
            <a:shade val="50000"/>
            <a:hueOff val="28234"/>
            <a:satOff val="662"/>
            <a:lumOff val="19161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1000" b="1" kern="1200" dirty="0">
            <a:solidFill>
              <a:srgbClr val="002060"/>
            </a:solidFill>
          </a:endParaRP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1" kern="1200" dirty="0">
              <a:solidFill>
                <a:srgbClr val="002060"/>
              </a:solidFill>
            </a:rPr>
            <a:t>Lutte contre les inégalités et les exclusions urbaines</a:t>
          </a:r>
        </a:p>
      </dsp:txBody>
      <dsp:txXfrm rot="5400000">
        <a:off x="2583023" y="2493587"/>
        <a:ext cx="1437726" cy="1437726"/>
      </dsp:txXfrm>
    </dsp:sp>
    <dsp:sp modelId="{0E6EF5E7-F35F-4624-9D6A-BF2D6E67D39B}">
      <dsp:nvSpPr>
        <dsp:cNvPr id="0" name=""/>
        <dsp:cNvSpPr/>
      </dsp:nvSpPr>
      <dsp:spPr>
        <a:xfrm>
          <a:off x="3657889" y="2053904"/>
          <a:ext cx="702011" cy="610444"/>
        </a:xfrm>
        <a:prstGeom prst="circularArrow">
          <a:avLst/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A3A0D7-4F04-4ADD-ACFC-EEFC335CB1AD}">
      <dsp:nvSpPr>
        <dsp:cNvPr id="0" name=""/>
        <dsp:cNvSpPr/>
      </dsp:nvSpPr>
      <dsp:spPr>
        <a:xfrm rot="10800000">
          <a:off x="3657889" y="2259933"/>
          <a:ext cx="702011" cy="610444"/>
        </a:xfrm>
        <a:prstGeom prst="circularArrow">
          <a:avLst/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0.78301</cdr:x>
      <cdr:y>0.92876</cdr:y>
    </cdr:from>
    <cdr:to>
      <cdr:x>1</cdr:x>
      <cdr:y>1</cdr:y>
    </cdr:to>
    <cdr:sp macro="" textlink="">
      <cdr:nvSpPr>
        <cdr:cNvPr id="5" name="ZoneTexte 6"/>
        <cdr:cNvSpPr txBox="1"/>
      </cdr:nvSpPr>
      <cdr:spPr>
        <a:xfrm xmlns:a="http://schemas.openxmlformats.org/drawingml/2006/main">
          <a:off x="7124663" y="6182296"/>
          <a:ext cx="1890625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GB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fr-BE" sz="1600" i="1" dirty="0">
              <a:latin typeface="+mn-lt"/>
            </a:rPr>
            <a:t>(ULB Coop, 2018)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30D69-2819-4CC9-856B-6D4A1ED48578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5BA24-D933-4C87-95AB-A4C8E1D634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1748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BE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5BA24-D933-4C87-95AB-A4C8E1D6340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6620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>
            <a:extLst>
              <a:ext uri="{FF2B5EF4-FFF2-40B4-BE49-F238E27FC236}">
                <a16:creationId xmlns:a16="http://schemas.microsoft.com/office/drawing/2014/main" id="{6A2A695D-DA43-4A97-98C2-FE0A25F525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Espace réservé des commentaires 2">
            <a:extLst>
              <a:ext uri="{FF2B5EF4-FFF2-40B4-BE49-F238E27FC236}">
                <a16:creationId xmlns:a16="http://schemas.microsoft.com/office/drawing/2014/main" id="{8E139777-7E6F-4434-A307-769486BC825E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endParaRPr lang="fr-BE" altLang="fr-FR">
              <a:latin typeface="Calibri" panose="020F0502020204030204" pitchFamily="34" charset="0"/>
            </a:endParaRPr>
          </a:p>
        </p:txBody>
      </p:sp>
      <p:sp>
        <p:nvSpPr>
          <p:cNvPr id="19460" name="Espace réservé du numéro de diapositive 3">
            <a:extLst>
              <a:ext uri="{FF2B5EF4-FFF2-40B4-BE49-F238E27FC236}">
                <a16:creationId xmlns:a16="http://schemas.microsoft.com/office/drawing/2014/main" id="{5047E3E3-B3BC-4D9B-9610-5BEFC4D812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A1EE8EE-1CE9-4247-A1BB-74B65EB99A85}" type="slidenum">
              <a:rPr altLang="fr-FR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altLang="fr-F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BE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5BA24-D933-4C87-95AB-A4C8E1D63404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999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BE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5BA24-D933-4C87-95AB-A4C8E1D63404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3292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BE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5BA24-D933-4C87-95AB-A4C8E1D63404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09843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BE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5BA24-D933-4C87-95AB-A4C8E1D63404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9103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BE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5BA24-D933-4C87-95AB-A4C8E1D63404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68728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BE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5BA24-D933-4C87-95AB-A4C8E1D63404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11648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BE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5BA24-D933-4C87-95AB-A4C8E1D63404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51450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BE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5BA24-D933-4C87-95AB-A4C8E1D63404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4883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BE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5BA24-D933-4C87-95AB-A4C8E1D6340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0936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BE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5BA24-D933-4C87-95AB-A4C8E1D6340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9183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BE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5BA24-D933-4C87-95AB-A4C8E1D6340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2827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BE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5BA24-D933-4C87-95AB-A4C8E1D6340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2103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BE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5BA24-D933-4C87-95AB-A4C8E1D6340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8111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BE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5BA24-D933-4C87-95AB-A4C8E1D6340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9471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BE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5BA24-D933-4C87-95AB-A4C8E1D6340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2922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5BA24-D933-4C87-95AB-A4C8E1D6340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044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200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fld id="{43D96E6F-7157-49A0-BA21-AB3D07F138C7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F774F011-5722-4AE0-B68A-AE420C057A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34543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6E6F-7157-49A0-BA21-AB3D07F138C7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4F011-5722-4AE0-B68A-AE420C057A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9039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6E6F-7157-49A0-BA21-AB3D07F138C7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4F011-5722-4AE0-B68A-AE420C057A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9635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6E6F-7157-49A0-BA21-AB3D07F138C7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4F011-5722-4AE0-B68A-AE420C057A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5707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200" b="1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6E6F-7157-49A0-BA21-AB3D07F138C7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4F011-5722-4AE0-B68A-AE420C057A62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49077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6E6F-7157-49A0-BA21-AB3D07F138C7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4F011-5722-4AE0-B68A-AE420C057A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8937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718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99432" y="1717185"/>
            <a:ext cx="3364992" cy="73152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6E6F-7157-49A0-BA21-AB3D07F138C7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4F011-5722-4AE0-B68A-AE420C057A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5940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6E6F-7157-49A0-BA21-AB3D07F138C7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4F011-5722-4AE0-B68A-AE420C057A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5132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6E6F-7157-49A0-BA21-AB3D07F138C7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4F011-5722-4AE0-B68A-AE420C057A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281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6E6F-7157-49A0-BA21-AB3D07F138C7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4F011-5722-4AE0-B68A-AE420C057A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5189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5105400"/>
            <a:ext cx="8417859" cy="175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6E6F-7157-49A0-BA21-AB3D07F138C7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4F011-5722-4AE0-B68A-AE420C057A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8215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31456" y="1044178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43D96E6F-7157-49A0-BA21-AB3D07F138C7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93255" y="4092178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F774F011-5722-4AE0-B68A-AE420C057A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00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7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44BE1A84-0B37-43D8-97E1-0A01371219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962"/>
          <a:stretch/>
        </p:blipFill>
        <p:spPr>
          <a:xfrm>
            <a:off x="-13244" y="12428"/>
            <a:ext cx="9157244" cy="181319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6971B295-6628-40C1-B36A-64E8632DC6AC}"/>
              </a:ext>
            </a:extLst>
          </p:cNvPr>
          <p:cNvSpPr txBox="1">
            <a:spLocks/>
          </p:cNvSpPr>
          <p:nvPr/>
        </p:nvSpPr>
        <p:spPr>
          <a:xfrm>
            <a:off x="239330" y="1952702"/>
            <a:ext cx="8658224" cy="2328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fr-FR" sz="3200" b="1" dirty="0">
                <a:solidFill>
                  <a:srgbClr val="002D86"/>
                </a:solidFill>
                <a:latin typeface="Trebuchet MS"/>
              </a:rPr>
              <a:t>Urbanisation et services de santé : le cas des centres de santé médicalisés urbains (CSMU) de Goma, RDC</a:t>
            </a:r>
            <a:endParaRPr lang="fr-FR" sz="3200" dirty="0"/>
          </a:p>
        </p:txBody>
      </p:sp>
      <p:sp>
        <p:nvSpPr>
          <p:cNvPr id="11" name="Titre 4">
            <a:extLst>
              <a:ext uri="{FF2B5EF4-FFF2-40B4-BE49-F238E27FC236}">
                <a16:creationId xmlns:a16="http://schemas.microsoft.com/office/drawing/2014/main" id="{0E1E6585-C6FC-4DB9-9A66-A103F302DDD4}"/>
              </a:ext>
            </a:extLst>
          </p:cNvPr>
          <p:cNvSpPr txBox="1">
            <a:spLocks/>
          </p:cNvSpPr>
          <p:nvPr/>
        </p:nvSpPr>
        <p:spPr>
          <a:xfrm>
            <a:off x="507997" y="3791247"/>
            <a:ext cx="8128001" cy="548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fr-FR" sz="2000" i="1" dirty="0">
              <a:solidFill>
                <a:srgbClr val="002060"/>
              </a:solidFill>
              <a:latin typeface="Trebuchet MS"/>
            </a:endParaRPr>
          </a:p>
        </p:txBody>
      </p:sp>
      <p:sp>
        <p:nvSpPr>
          <p:cNvPr id="12" name="Titre 4">
            <a:extLst>
              <a:ext uri="{FF2B5EF4-FFF2-40B4-BE49-F238E27FC236}">
                <a16:creationId xmlns:a16="http://schemas.microsoft.com/office/drawing/2014/main" id="{9B42FBF3-79D6-46D6-BC63-AB2CAFE3A86A}"/>
              </a:ext>
            </a:extLst>
          </p:cNvPr>
          <p:cNvSpPr txBox="1">
            <a:spLocks/>
          </p:cNvSpPr>
          <p:nvPr/>
        </p:nvSpPr>
        <p:spPr>
          <a:xfrm>
            <a:off x="3190790" y="4803748"/>
            <a:ext cx="5655041" cy="10246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60000"/>
              </a:lnSpc>
            </a:pPr>
            <a:r>
              <a:rPr lang="fr-FR" sz="2000" i="1" dirty="0">
                <a:solidFill>
                  <a:srgbClr val="002060"/>
                </a:solidFill>
                <a:latin typeface="Trebuchet MS"/>
              </a:rPr>
              <a:t>Auteurs : Jean-Bosco </a:t>
            </a:r>
            <a:r>
              <a:rPr lang="fr-FR" sz="2000" i="1" dirty="0" err="1">
                <a:solidFill>
                  <a:srgbClr val="002060"/>
                </a:solidFill>
                <a:latin typeface="Trebuchet MS"/>
              </a:rPr>
              <a:t>Kahindo</a:t>
            </a:r>
            <a:r>
              <a:rPr lang="fr-FR" sz="2000" i="1" dirty="0">
                <a:solidFill>
                  <a:srgbClr val="002060"/>
                </a:solidFill>
                <a:latin typeface="Trebuchet MS"/>
              </a:rPr>
              <a:t>, Hélène Lambert</a:t>
            </a:r>
          </a:p>
          <a:p>
            <a:pPr algn="r">
              <a:lnSpc>
                <a:spcPct val="160000"/>
              </a:lnSpc>
            </a:pPr>
            <a:r>
              <a:rPr lang="fr-FR" sz="2000" i="1" dirty="0">
                <a:solidFill>
                  <a:srgbClr val="002060"/>
                </a:solidFill>
                <a:latin typeface="Trebuchet MS"/>
              </a:rPr>
              <a:t>Présenté par Daniela </a:t>
            </a:r>
            <a:r>
              <a:rPr lang="fr-FR" sz="2000" i="1" dirty="0" err="1">
                <a:solidFill>
                  <a:srgbClr val="002060"/>
                </a:solidFill>
                <a:latin typeface="Trebuchet MS"/>
              </a:rPr>
              <a:t>Chinnici</a:t>
            </a:r>
            <a:endParaRPr lang="fr-FR" sz="2000" i="1" dirty="0">
              <a:solidFill>
                <a:srgbClr val="002060"/>
              </a:solidFill>
              <a:latin typeface="Trebuchet MS"/>
            </a:endParaRPr>
          </a:p>
        </p:txBody>
      </p:sp>
      <p:pic>
        <p:nvPicPr>
          <p:cNvPr id="8" name="Espace réservé du contenu 3">
            <a:extLst>
              <a:ext uri="{FF2B5EF4-FFF2-40B4-BE49-F238E27FC236}">
                <a16:creationId xmlns:a16="http://schemas.microsoft.com/office/drawing/2014/main" id="{3F3A5815-ADB6-4C09-99E3-983DECF63D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15432"/>
            <a:ext cx="2158409" cy="1942568"/>
          </a:xfrm>
        </p:spPr>
      </p:pic>
      <p:sp>
        <p:nvSpPr>
          <p:cNvPr id="9" name="Titre 4">
            <a:extLst>
              <a:ext uri="{FF2B5EF4-FFF2-40B4-BE49-F238E27FC236}">
                <a16:creationId xmlns:a16="http://schemas.microsoft.com/office/drawing/2014/main" id="{023DA4DD-7803-4C27-8995-C5AE5C27E13F}"/>
              </a:ext>
            </a:extLst>
          </p:cNvPr>
          <p:cNvSpPr txBox="1">
            <a:spLocks/>
          </p:cNvSpPr>
          <p:nvPr/>
        </p:nvSpPr>
        <p:spPr>
          <a:xfrm>
            <a:off x="7371875" y="6324916"/>
            <a:ext cx="1473956" cy="463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60000"/>
              </a:lnSpc>
            </a:pPr>
            <a:r>
              <a:rPr lang="fr-FR" sz="1600" dirty="0">
                <a:solidFill>
                  <a:srgbClr val="002060"/>
                </a:solidFill>
                <a:latin typeface="Trebuchet MS"/>
              </a:rPr>
              <a:t>Octobre 2019</a:t>
            </a:r>
            <a:endParaRPr lang="fr-FR" sz="1600"/>
          </a:p>
        </p:txBody>
      </p:sp>
    </p:spTree>
    <p:extLst>
      <p:ext uri="{BB962C8B-B14F-4D97-AF65-F5344CB8AC3E}">
        <p14:creationId xmlns:p14="http://schemas.microsoft.com/office/powerpoint/2010/main" val="1390233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44BE1A84-0B37-43D8-97E1-0A01371219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962"/>
          <a:stretch/>
        </p:blipFill>
        <p:spPr>
          <a:xfrm>
            <a:off x="13145" y="0"/>
            <a:ext cx="9157244" cy="1813197"/>
          </a:xfrm>
          <a:prstGeom prst="rect">
            <a:avLst/>
          </a:prstGeom>
        </p:spPr>
      </p:pic>
      <p:sp>
        <p:nvSpPr>
          <p:cNvPr id="20" name="Titre 1">
            <a:extLst>
              <a:ext uri="{FF2B5EF4-FFF2-40B4-BE49-F238E27FC236}">
                <a16:creationId xmlns:a16="http://schemas.microsoft.com/office/drawing/2014/main" id="{F28B02F3-ED83-4325-8387-D7FC9E20528C}"/>
              </a:ext>
            </a:extLst>
          </p:cNvPr>
          <p:cNvSpPr txBox="1">
            <a:spLocks/>
          </p:cNvSpPr>
          <p:nvPr/>
        </p:nvSpPr>
        <p:spPr>
          <a:xfrm>
            <a:off x="613220" y="281926"/>
            <a:ext cx="7886700" cy="869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4400" b="1" dirty="0">
              <a:solidFill>
                <a:srgbClr val="FFC000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9B23BDA2-4FFF-4EBF-9E84-0CD7BB571E29}"/>
              </a:ext>
            </a:extLst>
          </p:cNvPr>
          <p:cNvSpPr txBox="1">
            <a:spLocks/>
          </p:cNvSpPr>
          <p:nvPr/>
        </p:nvSpPr>
        <p:spPr>
          <a:xfrm>
            <a:off x="3944744" y="1483685"/>
            <a:ext cx="4783776" cy="1320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3FF89D4E-55C2-43E2-8DE8-A82910F8CF03}"/>
              </a:ext>
            </a:extLst>
          </p:cNvPr>
          <p:cNvSpPr txBox="1">
            <a:spLocks/>
          </p:cNvSpPr>
          <p:nvPr/>
        </p:nvSpPr>
        <p:spPr>
          <a:xfrm>
            <a:off x="228600" y="273740"/>
            <a:ext cx="34534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FFC000"/>
                </a:solidFill>
                <a:latin typeface="Trebuchet MS" panose="020B0603020202020204" pitchFamily="34" charset="0"/>
              </a:rPr>
              <a:t>La RA dans les CSMU de Goma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DFBC575-C518-4B30-9F36-5B57A12564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6210" y="41172"/>
            <a:ext cx="895350" cy="895350"/>
          </a:xfrm>
          <a:prstGeom prst="rect">
            <a:avLst/>
          </a:prstGeom>
        </p:spPr>
      </p:pic>
      <p:pic>
        <p:nvPicPr>
          <p:cNvPr id="8" name="Espace réservé du contenu 4" descr="Centre de santé médicalisé urbain de Kyeshero">
            <a:extLst>
              <a:ext uri="{FF2B5EF4-FFF2-40B4-BE49-F238E27FC236}">
                <a16:creationId xmlns:a16="http://schemas.microsoft.com/office/drawing/2014/main" id="{8204A9D1-DEB2-4E72-9AF3-4A6EA351811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37375">
            <a:off x="3819008" y="1234731"/>
            <a:ext cx="4947420" cy="29337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Image 8" descr="Une image contenant bâtiment, personne, photo, posant&#10;&#10;Description générée automatiquement">
            <a:extLst>
              <a:ext uri="{FF2B5EF4-FFF2-40B4-BE49-F238E27FC236}">
                <a16:creationId xmlns:a16="http://schemas.microsoft.com/office/drawing/2014/main" id="{4181BBA5-AD6B-4D84-9BD4-1703E80AA1D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925" y="3429000"/>
            <a:ext cx="4721438" cy="30464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D731E2FA-9782-419E-ABF5-C4A5C441CC94}"/>
              </a:ext>
            </a:extLst>
          </p:cNvPr>
          <p:cNvSpPr txBox="1"/>
          <p:nvPr/>
        </p:nvSpPr>
        <p:spPr>
          <a:xfrm>
            <a:off x="5298472" y="3346658"/>
            <a:ext cx="3430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>
                <a:latin typeface="Calibri" panose="020F0502020204030204" pitchFamily="34" charset="0"/>
                <a:cs typeface="Calibri" panose="020F0502020204030204" pitchFamily="34" charset="0"/>
              </a:rPr>
              <a:t>Centre de santé médicalisé urbain de </a:t>
            </a:r>
            <a:r>
              <a:rPr lang="fr-BE" b="1" dirty="0" err="1">
                <a:latin typeface="Calibri" panose="020F0502020204030204" pitchFamily="34" charset="0"/>
                <a:cs typeface="Calibri" panose="020F0502020204030204" pitchFamily="34" charset="0"/>
              </a:rPr>
              <a:t>Kyeshero</a:t>
            </a:r>
            <a:endParaRPr lang="fr-B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64691A0-4EFE-4290-9100-08146ADF3825}"/>
              </a:ext>
            </a:extLst>
          </p:cNvPr>
          <p:cNvSpPr txBox="1"/>
          <p:nvPr/>
        </p:nvSpPr>
        <p:spPr>
          <a:xfrm>
            <a:off x="690132" y="6106081"/>
            <a:ext cx="1949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>
                <a:latin typeface="Calibri" panose="020F0502020204030204" pitchFamily="34" charset="0"/>
                <a:cs typeface="Calibri" panose="020F0502020204030204" pitchFamily="34" charset="0"/>
              </a:rPr>
              <a:t>Équipe de CSMU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F569D6E-7631-4104-AF53-6047921432CF}"/>
              </a:ext>
            </a:extLst>
          </p:cNvPr>
          <p:cNvSpPr txBox="1"/>
          <p:nvPr/>
        </p:nvSpPr>
        <p:spPr>
          <a:xfrm>
            <a:off x="5688285" y="4582055"/>
            <a:ext cx="2895600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BE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Hypothèse dynamique</a:t>
            </a:r>
            <a:r>
              <a:rPr lang="fr-B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Quels sont les conditions qui rendent possible la fourniture, par 2 CS pilotes, de soins de meilleure qualité à la patientèle urbaine de Goma?</a:t>
            </a:r>
          </a:p>
        </p:txBody>
      </p:sp>
    </p:spTree>
    <p:extLst>
      <p:ext uri="{BB962C8B-B14F-4D97-AF65-F5344CB8AC3E}">
        <p14:creationId xmlns:p14="http://schemas.microsoft.com/office/powerpoint/2010/main" val="1822838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75763D08-239D-4B8B-AE0C-2A6EB0CDFD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3956" y="3178702"/>
            <a:ext cx="2223421" cy="22668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8436" name="Groupe 2">
            <a:extLst>
              <a:ext uri="{FF2B5EF4-FFF2-40B4-BE49-F238E27FC236}">
                <a16:creationId xmlns:a16="http://schemas.microsoft.com/office/drawing/2014/main" id="{5C4B875D-40F8-46E8-862A-8657F2868007}"/>
              </a:ext>
            </a:extLst>
          </p:cNvPr>
          <p:cNvGrpSpPr>
            <a:grpSpLocks/>
          </p:cNvGrpSpPr>
          <p:nvPr/>
        </p:nvGrpSpPr>
        <p:grpSpPr bwMode="auto">
          <a:xfrm>
            <a:off x="645557" y="2137110"/>
            <a:ext cx="8194516" cy="4350011"/>
            <a:chOff x="770097" y="1951305"/>
            <a:chExt cx="8194517" cy="3525903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CA40849F-E09E-47CC-8D01-2C26DDF07286}"/>
                </a:ext>
              </a:extLst>
            </p:cNvPr>
            <p:cNvSpPr/>
            <p:nvPr/>
          </p:nvSpPr>
          <p:spPr>
            <a:xfrm>
              <a:off x="770097" y="3253487"/>
              <a:ext cx="2223421" cy="131977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Littérature scientifique</a:t>
              </a:r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D8B557A4-AD8E-4747-A776-4A4323AE4991}"/>
                </a:ext>
              </a:extLst>
            </p:cNvPr>
            <p:cNvSpPr/>
            <p:nvPr/>
          </p:nvSpPr>
          <p:spPr>
            <a:xfrm>
              <a:off x="3509129" y="4573265"/>
              <a:ext cx="2592388" cy="90394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Voyages d’étude (N=2)</a:t>
              </a:r>
            </a:p>
          </p:txBody>
        </p:sp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A50364E6-E6B8-4749-8D0A-9BD830D0AD21}"/>
                </a:ext>
              </a:extLst>
            </p:cNvPr>
            <p:cNvCxnSpPr/>
            <p:nvPr/>
          </p:nvCxnSpPr>
          <p:spPr>
            <a:xfrm flipV="1">
              <a:off x="2468643" y="2854972"/>
              <a:ext cx="639762" cy="50311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avec flèche 10">
              <a:extLst>
                <a:ext uri="{FF2B5EF4-FFF2-40B4-BE49-F238E27FC236}">
                  <a16:creationId xmlns:a16="http://schemas.microsoft.com/office/drawing/2014/main" id="{099B1838-38D6-4421-8BB0-5AE5458386A1}"/>
                </a:ext>
              </a:extLst>
            </p:cNvPr>
            <p:cNvCxnSpPr>
              <a:cxnSpLocks/>
            </p:cNvCxnSpPr>
            <p:nvPr/>
          </p:nvCxnSpPr>
          <p:spPr>
            <a:xfrm>
              <a:off x="2824329" y="4378321"/>
              <a:ext cx="731671" cy="31091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>
              <a:extLst>
                <a:ext uri="{FF2B5EF4-FFF2-40B4-BE49-F238E27FC236}">
                  <a16:creationId xmlns:a16="http://schemas.microsoft.com/office/drawing/2014/main" id="{58F53EDC-C785-4275-AE2E-C4A99A188BB0}"/>
                </a:ext>
              </a:extLst>
            </p:cNvPr>
            <p:cNvCxnSpPr>
              <a:cxnSpLocks/>
            </p:cNvCxnSpPr>
            <p:nvPr/>
          </p:nvCxnSpPr>
          <p:spPr>
            <a:xfrm>
              <a:off x="6115051" y="2502405"/>
              <a:ext cx="835740" cy="29316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>
              <a:extLst>
                <a:ext uri="{FF2B5EF4-FFF2-40B4-BE49-F238E27FC236}">
                  <a16:creationId xmlns:a16="http://schemas.microsoft.com/office/drawing/2014/main" id="{5686756F-27CA-4D62-8F12-242C2545F8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6693" y="4091699"/>
              <a:ext cx="1104098" cy="62047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à coins arrondis 18">
              <a:extLst>
                <a:ext uri="{FF2B5EF4-FFF2-40B4-BE49-F238E27FC236}">
                  <a16:creationId xmlns:a16="http://schemas.microsoft.com/office/drawing/2014/main" id="{BA0E2104-F8AD-4E25-B02A-1E248C0CA1C5}"/>
                </a:ext>
              </a:extLst>
            </p:cNvPr>
            <p:cNvSpPr/>
            <p:nvPr/>
          </p:nvSpPr>
          <p:spPr>
            <a:xfrm>
              <a:off x="7019926" y="2565455"/>
              <a:ext cx="1944688" cy="1726816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/>
                </a:rPr>
                <a:t> </a:t>
              </a:r>
              <a:r>
                <a:rPr lang="fr-FR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Consensus sur le concept de 1</a:t>
              </a:r>
              <a:r>
                <a:rPr lang="fr-FR" b="1" baseline="30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er</a:t>
              </a:r>
              <a:r>
                <a:rPr lang="fr-FR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échelon médicalisé urbain à tester</a:t>
              </a:r>
              <a:endParaRPr lang="fr-FR" sz="16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9FD9AC3C-0935-4AF5-8307-1552505E3DCA}"/>
                </a:ext>
              </a:extLst>
            </p:cNvPr>
            <p:cNvSpPr/>
            <p:nvPr/>
          </p:nvSpPr>
          <p:spPr>
            <a:xfrm>
              <a:off x="2713792" y="1951305"/>
              <a:ext cx="3456860" cy="90394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Études dans la ville de Goma (N=5)</a:t>
              </a:r>
            </a:p>
          </p:txBody>
        </p:sp>
      </p:grpSp>
      <p:pic>
        <p:nvPicPr>
          <p:cNvPr id="17" name="Image 16">
            <a:extLst>
              <a:ext uri="{FF2B5EF4-FFF2-40B4-BE49-F238E27FC236}">
                <a16:creationId xmlns:a16="http://schemas.microsoft.com/office/drawing/2014/main" id="{AA9DBB14-E106-427A-94FD-E5D4558311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962"/>
          <a:stretch/>
        </p:blipFill>
        <p:spPr>
          <a:xfrm>
            <a:off x="0" y="0"/>
            <a:ext cx="9157244" cy="181319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8F9F1787-B39A-48DE-BC0F-A5CD64F7F3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8650" y="0"/>
            <a:ext cx="895350" cy="895350"/>
          </a:xfrm>
          <a:prstGeom prst="rect">
            <a:avLst/>
          </a:prstGeom>
        </p:spPr>
      </p:pic>
      <p:sp>
        <p:nvSpPr>
          <p:cNvPr id="20" name="Titre 1">
            <a:extLst>
              <a:ext uri="{FF2B5EF4-FFF2-40B4-BE49-F238E27FC236}">
                <a16:creationId xmlns:a16="http://schemas.microsoft.com/office/drawing/2014/main" id="{1021D405-2772-47D0-99DE-DE7B29E4FA33}"/>
              </a:ext>
            </a:extLst>
          </p:cNvPr>
          <p:cNvSpPr txBox="1">
            <a:spLocks/>
          </p:cNvSpPr>
          <p:nvPr/>
        </p:nvSpPr>
        <p:spPr>
          <a:xfrm>
            <a:off x="181849" y="102393"/>
            <a:ext cx="86582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Processus de mise en place de 2 CSMU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44BE1A84-0B37-43D8-97E1-0A01371219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962"/>
          <a:stretch/>
        </p:blipFill>
        <p:spPr>
          <a:xfrm>
            <a:off x="0" y="0"/>
            <a:ext cx="9157244" cy="1813197"/>
          </a:xfrm>
          <a:prstGeom prst="rect">
            <a:avLst/>
          </a:prstGeom>
        </p:spPr>
      </p:pic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6F7BAE8-1497-45DE-A18F-503983461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896" y="2086937"/>
            <a:ext cx="5308854" cy="449732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357188" indent="-357188">
              <a:buClr>
                <a:srgbClr val="002060"/>
              </a:buClr>
              <a:buSzPct val="50000"/>
              <a:buFont typeface="Wingdings 3" panose="05040102010807070707" pitchFamily="18" charset="2"/>
              <a:buChar char="{"/>
            </a:pPr>
            <a:r>
              <a:rPr lang="fr-FR" sz="2400" dirty="0">
                <a:solidFill>
                  <a:srgbClr val="00206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Approche globale </a:t>
            </a:r>
          </a:p>
          <a:p>
            <a:pPr marL="630238" lvl="1" indent="-355600">
              <a:buFont typeface="Wingdings" panose="05000000000000000000" pitchFamily="2" charset="2"/>
              <a:buChar char="ü"/>
            </a:pPr>
            <a:r>
              <a:rPr lang="fr-FR" sz="2400" dirty="0">
                <a:solidFill>
                  <a:srgbClr val="00206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Prise en charge physique, dimension phycologique, familiale et sociale de la personnes </a:t>
            </a:r>
            <a:r>
              <a:rPr lang="fr-FR" sz="2400" dirty="0">
                <a:solidFill>
                  <a:srgbClr val="002060"/>
                </a:solidFill>
                <a:latin typeface="Gill Sans MT" panose="020B0502020104020203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fr-FR" sz="2400" dirty="0">
                <a:solidFill>
                  <a:srgbClr val="00206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Prise en charge contextualisée</a:t>
            </a:r>
          </a:p>
          <a:p>
            <a:pPr marL="357188" lvl="0" indent="-357188">
              <a:buClr>
                <a:srgbClr val="002060"/>
              </a:buClr>
              <a:buSzPct val="50000"/>
              <a:buFont typeface="Wingdings 3" panose="05040102010807070707" pitchFamily="18" charset="2"/>
              <a:buChar char="{"/>
            </a:pPr>
            <a:r>
              <a:rPr lang="fr-FR" sz="2400" dirty="0">
                <a:solidFill>
                  <a:srgbClr val="00206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Approche des soins centrés sur la personne </a:t>
            </a:r>
            <a:r>
              <a:rPr lang="fr-FR" sz="2400" dirty="0">
                <a:solidFill>
                  <a:srgbClr val="002060"/>
                </a:solidFill>
                <a:latin typeface="Gill Sans MT" panose="020B0502020104020203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fr-FR" sz="2400" dirty="0">
                <a:solidFill>
                  <a:srgbClr val="00206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patient-partenaire </a:t>
            </a:r>
          </a:p>
          <a:p>
            <a:pPr marL="357188" lvl="0" indent="-357188">
              <a:buClr>
                <a:srgbClr val="002060"/>
              </a:buClr>
              <a:buSzPct val="50000"/>
              <a:buFont typeface="Wingdings 3" panose="05040102010807070707" pitchFamily="18" charset="2"/>
              <a:buChar char="{"/>
            </a:pPr>
            <a:r>
              <a:rPr lang="fr-FR" sz="2400" dirty="0">
                <a:solidFill>
                  <a:srgbClr val="00206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Démarche qualité de prise en charge </a:t>
            </a:r>
            <a:r>
              <a:rPr lang="fr-FR" sz="2400" dirty="0">
                <a:solidFill>
                  <a:srgbClr val="002060"/>
                </a:solidFill>
                <a:latin typeface="Gill Sans MT" panose="020B0502020104020203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axée attentes et besoins du patient, sur l’amélioration du processus, sur une logique d’amélioration continue, de résolution des problèmes et traitement de dysfonctionnements</a:t>
            </a:r>
            <a:endParaRPr lang="fr-FR" sz="2400" dirty="0">
              <a:solidFill>
                <a:srgbClr val="002060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6971B295-6628-40C1-B36A-64E8632DC6AC}"/>
              </a:ext>
            </a:extLst>
          </p:cNvPr>
          <p:cNvSpPr txBox="1">
            <a:spLocks/>
          </p:cNvSpPr>
          <p:nvPr/>
        </p:nvSpPr>
        <p:spPr>
          <a:xfrm>
            <a:off x="310896" y="273741"/>
            <a:ext cx="82110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FFC000"/>
                </a:solidFill>
                <a:latin typeface="Trebuchet MS" panose="020B0603020202020204" pitchFamily="34" charset="0"/>
              </a:rPr>
              <a:t>Approche CSMU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688838A-6282-4FF6-B805-0F66AAA126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8650" y="0"/>
            <a:ext cx="895350" cy="89535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0FD074B-9A06-4D14-9B95-E8AFCF000CF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2011" t="17250" b="6886"/>
          <a:stretch/>
        </p:blipFill>
        <p:spPr>
          <a:xfrm>
            <a:off x="5980703" y="2314779"/>
            <a:ext cx="2541269" cy="265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988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44BE1A84-0B37-43D8-97E1-0A01371219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962"/>
          <a:stretch/>
        </p:blipFill>
        <p:spPr>
          <a:xfrm>
            <a:off x="0" y="0"/>
            <a:ext cx="9157244" cy="181319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6971B295-6628-40C1-B36A-64E8632DC6AC}"/>
              </a:ext>
            </a:extLst>
          </p:cNvPr>
          <p:cNvSpPr txBox="1">
            <a:spLocks/>
          </p:cNvSpPr>
          <p:nvPr/>
        </p:nvSpPr>
        <p:spPr>
          <a:xfrm>
            <a:off x="234696" y="172492"/>
            <a:ext cx="82110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solidFill>
                  <a:srgbClr val="FFC000"/>
                </a:solidFill>
                <a:latin typeface="Trebuchet MS" panose="020B0603020202020204" pitchFamily="34" charset="0"/>
              </a:rPr>
              <a:t>Modélisation de l’intervention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688838A-6282-4FF6-B805-0F66AAA126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8650" y="0"/>
            <a:ext cx="895350" cy="895350"/>
          </a:xfrm>
          <a:prstGeom prst="rect">
            <a:avLst/>
          </a:prstGeom>
        </p:spPr>
      </p:pic>
      <p:sp>
        <p:nvSpPr>
          <p:cNvPr id="2" name="Rectangle à coins arrondis 102">
            <a:extLst>
              <a:ext uri="{FF2B5EF4-FFF2-40B4-BE49-F238E27FC236}">
                <a16:creationId xmlns:a16="http://schemas.microsoft.com/office/drawing/2014/main" id="{9F7B4722-EEF6-4B77-9A6B-487F09A22B45}"/>
              </a:ext>
            </a:extLst>
          </p:cNvPr>
          <p:cNvSpPr>
            <a:spLocks/>
          </p:cNvSpPr>
          <p:nvPr/>
        </p:nvSpPr>
        <p:spPr bwMode="auto">
          <a:xfrm>
            <a:off x="737566" y="1943818"/>
            <a:ext cx="1558925" cy="381000"/>
          </a:xfrm>
          <a:custGeom>
            <a:avLst/>
            <a:gdLst>
              <a:gd name="T0" fmla="*/ 676912 w 1353824"/>
              <a:gd name="T1" fmla="*/ 0 h 339727"/>
              <a:gd name="T2" fmla="*/ 1353824 w 1353824"/>
              <a:gd name="T3" fmla="*/ 169864 h 339727"/>
              <a:gd name="T4" fmla="*/ 676912 w 1353824"/>
              <a:gd name="T5" fmla="*/ 339727 h 339727"/>
              <a:gd name="T6" fmla="*/ 0 w 1353824"/>
              <a:gd name="T7" fmla="*/ 169864 h 339727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16584 w 1353824"/>
              <a:gd name="T13" fmla="*/ 16584 h 339727"/>
              <a:gd name="T14" fmla="*/ 1337240 w 1353824"/>
              <a:gd name="T15" fmla="*/ 323143 h 3397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53824" h="339727">
                <a:moveTo>
                  <a:pt x="56621" y="0"/>
                </a:moveTo>
                <a:lnTo>
                  <a:pt x="56620" y="0"/>
                </a:lnTo>
                <a:cubicBezTo>
                  <a:pt x="25350" y="0"/>
                  <a:pt x="0" y="25350"/>
                  <a:pt x="0" y="56620"/>
                </a:cubicBezTo>
                <a:lnTo>
                  <a:pt x="0" y="283106"/>
                </a:lnTo>
                <a:cubicBezTo>
                  <a:pt x="0" y="314376"/>
                  <a:pt x="25350" y="339727"/>
                  <a:pt x="56621" y="339727"/>
                </a:cubicBezTo>
                <a:lnTo>
                  <a:pt x="1297203" y="339727"/>
                </a:lnTo>
                <a:cubicBezTo>
                  <a:pt x="1328473" y="339727"/>
                  <a:pt x="1353824" y="314376"/>
                  <a:pt x="1353824" y="283106"/>
                </a:cubicBezTo>
                <a:lnTo>
                  <a:pt x="1353824" y="56621"/>
                </a:lnTo>
                <a:cubicBezTo>
                  <a:pt x="1353824" y="25350"/>
                  <a:pt x="1328473" y="0"/>
                  <a:pt x="1297203" y="0"/>
                </a:cubicBezTo>
                <a:lnTo>
                  <a:pt x="5662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Inputs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MT" panose="020B0502020104020203" pitchFamily="34" charset="0"/>
            </a:endParaRPr>
          </a:p>
        </p:txBody>
      </p:sp>
      <p:sp>
        <p:nvSpPr>
          <p:cNvPr id="3" name="Rectangle à coins arrondis 103">
            <a:extLst>
              <a:ext uri="{FF2B5EF4-FFF2-40B4-BE49-F238E27FC236}">
                <a16:creationId xmlns:a16="http://schemas.microsoft.com/office/drawing/2014/main" id="{E6D15F35-84AA-48F4-8513-79DE6477D3F3}"/>
              </a:ext>
            </a:extLst>
          </p:cNvPr>
          <p:cNvSpPr>
            <a:spLocks/>
          </p:cNvSpPr>
          <p:nvPr/>
        </p:nvSpPr>
        <p:spPr bwMode="auto">
          <a:xfrm>
            <a:off x="6740990" y="1980331"/>
            <a:ext cx="1602973" cy="327025"/>
          </a:xfrm>
          <a:custGeom>
            <a:avLst/>
            <a:gdLst>
              <a:gd name="T0" fmla="*/ 738506 w 1477012"/>
              <a:gd name="T1" fmla="*/ 0 h 327026"/>
              <a:gd name="T2" fmla="*/ 1477012 w 1477012"/>
              <a:gd name="T3" fmla="*/ 163513 h 327026"/>
              <a:gd name="T4" fmla="*/ 738506 w 1477012"/>
              <a:gd name="T5" fmla="*/ 327026 h 327026"/>
              <a:gd name="T6" fmla="*/ 0 w 1477012"/>
              <a:gd name="T7" fmla="*/ 163513 h 327026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15964 w 1477012"/>
              <a:gd name="T13" fmla="*/ 15964 h 327026"/>
              <a:gd name="T14" fmla="*/ 1461048 w 1477012"/>
              <a:gd name="T15" fmla="*/ 311062 h 3270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77012" h="327026">
                <a:moveTo>
                  <a:pt x="54504" y="0"/>
                </a:moveTo>
                <a:lnTo>
                  <a:pt x="54503" y="0"/>
                </a:lnTo>
                <a:cubicBezTo>
                  <a:pt x="24402" y="0"/>
                  <a:pt x="0" y="24402"/>
                  <a:pt x="0" y="54503"/>
                </a:cubicBezTo>
                <a:lnTo>
                  <a:pt x="0" y="272522"/>
                </a:lnTo>
                <a:cubicBezTo>
                  <a:pt x="0" y="302623"/>
                  <a:pt x="24402" y="327026"/>
                  <a:pt x="54504" y="327026"/>
                </a:cubicBezTo>
                <a:lnTo>
                  <a:pt x="1422508" y="327026"/>
                </a:lnTo>
                <a:cubicBezTo>
                  <a:pt x="1452609" y="327026"/>
                  <a:pt x="1477012" y="302623"/>
                  <a:pt x="1477012" y="272522"/>
                </a:cubicBezTo>
                <a:lnTo>
                  <a:pt x="1477012" y="54504"/>
                </a:lnTo>
                <a:cubicBezTo>
                  <a:pt x="1477012" y="24402"/>
                  <a:pt x="1452609" y="0"/>
                  <a:pt x="1422508" y="0"/>
                </a:cubicBezTo>
                <a:lnTo>
                  <a:pt x="5450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Résultats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MT" panose="020B0502020104020203" pitchFamily="34" charset="0"/>
            </a:endParaRPr>
          </a:p>
        </p:txBody>
      </p:sp>
      <p:sp>
        <p:nvSpPr>
          <p:cNvPr id="4" name="Rectangle à coins arrondis 104">
            <a:extLst>
              <a:ext uri="{FF2B5EF4-FFF2-40B4-BE49-F238E27FC236}">
                <a16:creationId xmlns:a16="http://schemas.microsoft.com/office/drawing/2014/main" id="{03E34F1E-C701-477B-86CB-CC32359F1ECA}"/>
              </a:ext>
            </a:extLst>
          </p:cNvPr>
          <p:cNvSpPr>
            <a:spLocks/>
          </p:cNvSpPr>
          <p:nvPr/>
        </p:nvSpPr>
        <p:spPr bwMode="auto">
          <a:xfrm>
            <a:off x="3557355" y="1942949"/>
            <a:ext cx="1879600" cy="339725"/>
          </a:xfrm>
          <a:custGeom>
            <a:avLst/>
            <a:gdLst>
              <a:gd name="T0" fmla="*/ 746758 w 1493516"/>
              <a:gd name="T1" fmla="*/ 0 h 339727"/>
              <a:gd name="T2" fmla="*/ 1493516 w 1493516"/>
              <a:gd name="T3" fmla="*/ 169864 h 339727"/>
              <a:gd name="T4" fmla="*/ 746758 w 1493516"/>
              <a:gd name="T5" fmla="*/ 339727 h 339727"/>
              <a:gd name="T6" fmla="*/ 0 w 1493516"/>
              <a:gd name="T7" fmla="*/ 169864 h 339727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16584 w 1493516"/>
              <a:gd name="T13" fmla="*/ 16584 h 339727"/>
              <a:gd name="T14" fmla="*/ 1476932 w 1493516"/>
              <a:gd name="T15" fmla="*/ 323143 h 3397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93516" h="339727">
                <a:moveTo>
                  <a:pt x="56621" y="0"/>
                </a:moveTo>
                <a:lnTo>
                  <a:pt x="56620" y="0"/>
                </a:lnTo>
                <a:cubicBezTo>
                  <a:pt x="25350" y="0"/>
                  <a:pt x="0" y="25350"/>
                  <a:pt x="0" y="56620"/>
                </a:cubicBezTo>
                <a:lnTo>
                  <a:pt x="0" y="283106"/>
                </a:lnTo>
                <a:cubicBezTo>
                  <a:pt x="0" y="314376"/>
                  <a:pt x="25350" y="339727"/>
                  <a:pt x="56621" y="339727"/>
                </a:cubicBezTo>
                <a:lnTo>
                  <a:pt x="1436895" y="339727"/>
                </a:lnTo>
                <a:cubicBezTo>
                  <a:pt x="1468165" y="339727"/>
                  <a:pt x="1493516" y="314376"/>
                  <a:pt x="1493516" y="283106"/>
                </a:cubicBezTo>
                <a:lnTo>
                  <a:pt x="1493516" y="56621"/>
                </a:lnTo>
                <a:cubicBezTo>
                  <a:pt x="1493516" y="25350"/>
                  <a:pt x="1468165" y="0"/>
                  <a:pt x="1436895" y="0"/>
                </a:cubicBezTo>
                <a:lnTo>
                  <a:pt x="56621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Processus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MT" panose="020B0502020104020203" pitchFamily="34" charset="0"/>
            </a:endParaRPr>
          </a:p>
        </p:txBody>
      </p:sp>
      <p:sp>
        <p:nvSpPr>
          <p:cNvPr id="9" name="Rectangle 105">
            <a:extLst>
              <a:ext uri="{FF2B5EF4-FFF2-40B4-BE49-F238E27FC236}">
                <a16:creationId xmlns:a16="http://schemas.microsoft.com/office/drawing/2014/main" id="{17F0CE78-68CC-4A85-A2C3-C13EA5EBE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999" y="2535449"/>
            <a:ext cx="2126061" cy="29434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à"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Nouvelle approche : soins centrés sur la personne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à"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Nouveau mode d’organisation du CS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à"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Nouveau paquet des soins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106">
            <a:extLst>
              <a:ext uri="{FF2B5EF4-FFF2-40B4-BE49-F238E27FC236}">
                <a16:creationId xmlns:a16="http://schemas.microsoft.com/office/drawing/2014/main" id="{64060585-FC28-4EA1-8972-9F202EB32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7889" y="2491016"/>
            <a:ext cx="2718532" cy="419449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à"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Prise en charge des patients (patient partenaire, dossier familial, </a:t>
            </a:r>
            <a:r>
              <a:rPr lang="fr-FR" altLang="fr-FR" dirty="0">
                <a:solidFill>
                  <a:schemeClr val="bg1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informatisation du dossier patient, visite 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à domicile, rôle AS)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à"/>
            </a:pPr>
            <a:r>
              <a:rPr lang="fr-FR" altLang="fr-FR" dirty="0">
                <a:solidFill>
                  <a:schemeClr val="bg1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Inscription des ménages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à"/>
              <a:tabLst/>
            </a:pPr>
            <a:r>
              <a:rPr lang="fr-FR" altLang="fr-FR" dirty="0">
                <a:solidFill>
                  <a:schemeClr val="bg1"/>
                </a:solidFill>
                <a:latin typeface="Gill Sans MT" panose="020B0502020104020203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Gestion collégiale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à"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MT" panose="020B0502020104020203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Externalisation servi</a:t>
            </a:r>
            <a:r>
              <a:rPr lang="fr-FR" altLang="fr-FR" dirty="0">
                <a:solidFill>
                  <a:schemeClr val="bg1"/>
                </a:solidFill>
                <a:latin typeface="Gill Sans MT" panose="020B0502020104020203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ces (pharmacie, laboratoire, etc.)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à"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MT" panose="020B0502020104020203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Équipe pluridisciplin</a:t>
            </a:r>
            <a:r>
              <a:rPr lang="fr-FR" altLang="fr-FR" dirty="0">
                <a:solidFill>
                  <a:schemeClr val="bg1"/>
                </a:solidFill>
                <a:latin typeface="Gill Sans MT" panose="020B0502020104020203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aire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à"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Paquet de soins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MT" panose="020B0502020104020203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1" name="Rectangle 107">
            <a:extLst>
              <a:ext uri="{FF2B5EF4-FFF2-40B4-BE49-F238E27FC236}">
                <a16:creationId xmlns:a16="http://schemas.microsoft.com/office/drawing/2014/main" id="{D6A1E7A2-15ED-42DD-821D-4FA6621A0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6523" y="2491016"/>
            <a:ext cx="2300861" cy="32620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à"/>
              <a:tabLst/>
            </a:pPr>
            <a:endParaRPr kumimoji="0" lang="fr-FR" altLang="fr-FR" i="0" u="none" strike="noStrike" cap="none" normalizeH="0" baseline="0" dirty="0">
              <a:ln>
                <a:noFill/>
              </a:ln>
              <a:effectLst/>
              <a:latin typeface="Gill Sans MT" panose="020B0502020104020203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à"/>
              <a:tabLst/>
            </a:pPr>
            <a:r>
              <a:rPr kumimoji="0" lang="fr-FR" altLang="fr-FR" i="0" u="none" strike="noStrike" cap="none" normalizeH="0" baseline="0" dirty="0">
                <a:ln>
                  <a:noFill/>
                </a:ln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Soins de meilleure qualité (renforcement de la confiance des usagers, adhérence au traitement des maladies chroniques, augmentation de la fréquentation et du bassin d’attraction)</a:t>
            </a:r>
            <a:endParaRPr kumimoji="0" lang="fr-FR" altLang="fr-FR" i="0" u="none" strike="noStrike" cap="none" normalizeH="0" baseline="0" dirty="0">
              <a:ln>
                <a:noFill/>
              </a:ln>
              <a:effectLst/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MT" panose="020B0502020104020203" pitchFamily="34" charset="0"/>
            </a:endParaRPr>
          </a:p>
        </p:txBody>
      </p:sp>
      <p:sp>
        <p:nvSpPr>
          <p:cNvPr id="12" name="Flèche droite rayée 108">
            <a:extLst>
              <a:ext uri="{FF2B5EF4-FFF2-40B4-BE49-F238E27FC236}">
                <a16:creationId xmlns:a16="http://schemas.microsoft.com/office/drawing/2014/main" id="{6C137A79-C3B6-4D8D-88B1-1D975498E262}"/>
              </a:ext>
            </a:extLst>
          </p:cNvPr>
          <p:cNvSpPr>
            <a:spLocks/>
          </p:cNvSpPr>
          <p:nvPr/>
        </p:nvSpPr>
        <p:spPr bwMode="auto">
          <a:xfrm>
            <a:off x="2647374" y="3966746"/>
            <a:ext cx="355888" cy="287503"/>
          </a:xfrm>
          <a:custGeom>
            <a:avLst/>
            <a:gdLst>
              <a:gd name="T0" fmla="*/ 66994 w 21600"/>
              <a:gd name="T1" fmla="*/ 0 h 21600"/>
              <a:gd name="T2" fmla="*/ 133987 w 21600"/>
              <a:gd name="T3" fmla="*/ 96204 h 21600"/>
              <a:gd name="T4" fmla="*/ 66994 w 21600"/>
              <a:gd name="T5" fmla="*/ 192408 h 21600"/>
              <a:gd name="T6" fmla="*/ 0 w 21600"/>
              <a:gd name="T7" fmla="*/ 96204 h 21600"/>
              <a:gd name="T8" fmla="*/ 66994 w 21600"/>
              <a:gd name="T9" fmla="*/ 0 h 21600"/>
              <a:gd name="T10" fmla="*/ 66994 w 21600"/>
              <a:gd name="T11" fmla="*/ 192408 h 216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7694720 60000 65536"/>
              <a:gd name="T17" fmla="*/ 5898240 60000 65536"/>
              <a:gd name="T18" fmla="*/ 4000 w 21600"/>
              <a:gd name="T19" fmla="*/ 5400 h 21600"/>
              <a:gd name="T20" fmla="*/ 16200 w 21600"/>
              <a:gd name="T21" fmla="*/ 162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0800" y="0"/>
                </a:moveTo>
                <a:lnTo>
                  <a:pt x="21600" y="10800"/>
                </a:lnTo>
                <a:lnTo>
                  <a:pt x="10800" y="21800"/>
                </a:lnTo>
                <a:lnTo>
                  <a:pt x="10800" y="16200"/>
                </a:lnTo>
                <a:lnTo>
                  <a:pt x="4000" y="16200"/>
                </a:lnTo>
                <a:lnTo>
                  <a:pt x="4000" y="5400"/>
                </a:lnTo>
                <a:lnTo>
                  <a:pt x="10800" y="5400"/>
                </a:lnTo>
                <a:lnTo>
                  <a:pt x="10800" y="0"/>
                </a:lnTo>
                <a:moveTo>
                  <a:pt x="0" y="5400"/>
                </a:moveTo>
                <a:lnTo>
                  <a:pt x="0" y="16200"/>
                </a:lnTo>
                <a:lnTo>
                  <a:pt x="1000" y="16200"/>
                </a:lnTo>
                <a:lnTo>
                  <a:pt x="1000" y="5400"/>
                </a:lnTo>
                <a:lnTo>
                  <a:pt x="0" y="5400"/>
                </a:lnTo>
                <a:moveTo>
                  <a:pt x="2000" y="5400"/>
                </a:moveTo>
                <a:lnTo>
                  <a:pt x="2000" y="16200"/>
                </a:lnTo>
                <a:lnTo>
                  <a:pt x="3000" y="16200"/>
                </a:lnTo>
                <a:lnTo>
                  <a:pt x="3000" y="5400"/>
                </a:lnTo>
                <a:lnTo>
                  <a:pt x="2000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>
              <a:latin typeface="Gill Sans MT" panose="020B0502020104020203" pitchFamily="34" charset="0"/>
            </a:endParaRPr>
          </a:p>
        </p:txBody>
      </p:sp>
      <p:sp>
        <p:nvSpPr>
          <p:cNvPr id="13" name="Flèche droite rayée 114">
            <a:extLst>
              <a:ext uri="{FF2B5EF4-FFF2-40B4-BE49-F238E27FC236}">
                <a16:creationId xmlns:a16="http://schemas.microsoft.com/office/drawing/2014/main" id="{511D7B10-F276-4B4E-B56A-DBFCB23B4C39}"/>
              </a:ext>
            </a:extLst>
          </p:cNvPr>
          <p:cNvSpPr>
            <a:spLocks/>
          </p:cNvSpPr>
          <p:nvPr/>
        </p:nvSpPr>
        <p:spPr bwMode="auto">
          <a:xfrm>
            <a:off x="5856421" y="4007150"/>
            <a:ext cx="439458" cy="303128"/>
          </a:xfrm>
          <a:custGeom>
            <a:avLst/>
            <a:gdLst>
              <a:gd name="T0" fmla="*/ 66994 w 21600"/>
              <a:gd name="T1" fmla="*/ 0 h 21600"/>
              <a:gd name="T2" fmla="*/ 133987 w 21600"/>
              <a:gd name="T3" fmla="*/ 96204 h 21600"/>
              <a:gd name="T4" fmla="*/ 66994 w 21600"/>
              <a:gd name="T5" fmla="*/ 192408 h 21600"/>
              <a:gd name="T6" fmla="*/ 0 w 21600"/>
              <a:gd name="T7" fmla="*/ 96204 h 21600"/>
              <a:gd name="T8" fmla="*/ 66994 w 21600"/>
              <a:gd name="T9" fmla="*/ 0 h 21600"/>
              <a:gd name="T10" fmla="*/ 66994 w 21600"/>
              <a:gd name="T11" fmla="*/ 192408 h 216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7694720 60000 65536"/>
              <a:gd name="T17" fmla="*/ 5898240 60000 65536"/>
              <a:gd name="T18" fmla="*/ 4000 w 21600"/>
              <a:gd name="T19" fmla="*/ 5400 h 21600"/>
              <a:gd name="T20" fmla="*/ 16200 w 21600"/>
              <a:gd name="T21" fmla="*/ 162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0800" y="0"/>
                </a:moveTo>
                <a:lnTo>
                  <a:pt x="21600" y="10800"/>
                </a:lnTo>
                <a:lnTo>
                  <a:pt x="10800" y="21800"/>
                </a:lnTo>
                <a:lnTo>
                  <a:pt x="10800" y="16200"/>
                </a:lnTo>
                <a:lnTo>
                  <a:pt x="4000" y="16200"/>
                </a:lnTo>
                <a:lnTo>
                  <a:pt x="4000" y="5400"/>
                </a:lnTo>
                <a:lnTo>
                  <a:pt x="10800" y="5400"/>
                </a:lnTo>
                <a:lnTo>
                  <a:pt x="10800" y="0"/>
                </a:lnTo>
                <a:moveTo>
                  <a:pt x="0" y="5400"/>
                </a:moveTo>
                <a:lnTo>
                  <a:pt x="0" y="16200"/>
                </a:lnTo>
                <a:lnTo>
                  <a:pt x="1000" y="16200"/>
                </a:lnTo>
                <a:lnTo>
                  <a:pt x="1000" y="5400"/>
                </a:lnTo>
                <a:lnTo>
                  <a:pt x="0" y="5400"/>
                </a:lnTo>
                <a:moveTo>
                  <a:pt x="2000" y="5400"/>
                </a:moveTo>
                <a:lnTo>
                  <a:pt x="2000" y="16200"/>
                </a:lnTo>
                <a:lnTo>
                  <a:pt x="3000" y="16200"/>
                </a:lnTo>
                <a:lnTo>
                  <a:pt x="3000" y="5400"/>
                </a:lnTo>
                <a:lnTo>
                  <a:pt x="2000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237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44BE1A84-0B37-43D8-97E1-0A01371219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962"/>
          <a:stretch/>
        </p:blipFill>
        <p:spPr>
          <a:xfrm>
            <a:off x="-13244" y="2110"/>
            <a:ext cx="9157244" cy="181319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1F8688B-06DE-4834-A9AE-ED9DAC7BC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914" y="135733"/>
            <a:ext cx="8488171" cy="1028973"/>
          </a:xfrm>
        </p:spPr>
        <p:txBody>
          <a:bodyPr/>
          <a:lstStyle/>
          <a:p>
            <a:r>
              <a:rPr lang="fr-FR" b="1" dirty="0">
                <a:solidFill>
                  <a:srgbClr val="FFC000"/>
                </a:solidFill>
                <a:latin typeface="Trebuchet MS" panose="020B0603020202020204" pitchFamily="34" charset="0"/>
              </a:rPr>
              <a:t>Trajet de soins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3109F8-6BE7-4F30-BA49-9A134D999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073" y="2305051"/>
            <a:ext cx="8062332" cy="3695700"/>
          </a:xfrm>
        </p:spPr>
        <p:txBody>
          <a:bodyPr>
            <a:normAutofit/>
          </a:bodyPr>
          <a:lstStyle/>
          <a:p>
            <a:pPr lvl="0" algn="just">
              <a:lnSpc>
                <a:spcPct val="120000"/>
              </a:lnSpc>
              <a:buFontTx/>
              <a:buChar char="-"/>
            </a:pPr>
            <a:endParaRPr lang="fr-FR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A885C4E-D168-48F6-A583-E316525A54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50" y="135733"/>
            <a:ext cx="895350" cy="89535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5AA0B89-74C4-4021-ABF0-76DA627D15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" y="1815307"/>
            <a:ext cx="9144000" cy="504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33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44BE1A84-0B37-43D8-97E1-0A01371219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962"/>
          <a:stretch/>
        </p:blipFill>
        <p:spPr>
          <a:xfrm>
            <a:off x="0" y="-11249"/>
            <a:ext cx="9157244" cy="1813197"/>
          </a:xfrm>
          <a:prstGeom prst="rect">
            <a:avLst/>
          </a:prstGeom>
        </p:spPr>
      </p:pic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6F7BAE8-1497-45DE-A18F-503983461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960" y="2011627"/>
            <a:ext cx="4546065" cy="4365896"/>
          </a:xfrm>
        </p:spPr>
        <p:txBody>
          <a:bodyPr>
            <a:noAutofit/>
          </a:bodyPr>
          <a:lstStyle/>
          <a:p>
            <a:pPr marL="357188" indent="-357188">
              <a:buClr>
                <a:srgbClr val="002060"/>
              </a:buClr>
              <a:buSzPct val="50000"/>
              <a:buFont typeface="Wingdings 3" panose="05040102010807070707" pitchFamily="18" charset="2"/>
              <a:buChar char="{"/>
            </a:pPr>
            <a:r>
              <a:rPr lang="fr-BE" sz="2200" b="1" dirty="0">
                <a:solidFill>
                  <a:srgbClr val="00206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L’accueil</a:t>
            </a:r>
            <a:r>
              <a:rPr lang="fr-BE" sz="2200" i="1" dirty="0">
                <a:solidFill>
                  <a:srgbClr val="00206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</a:t>
            </a:r>
            <a:r>
              <a:rPr lang="fr-BE" sz="2200" dirty="0">
                <a:solidFill>
                  <a:srgbClr val="00206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est un point fort de deux CSMU : </a:t>
            </a:r>
            <a:r>
              <a:rPr lang="fr-FR" sz="2200" dirty="0">
                <a:solidFill>
                  <a:srgbClr val="00206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disponibilité et gentillesse des accueillants</a:t>
            </a:r>
          </a:p>
          <a:p>
            <a:pPr marL="357188" indent="-357188">
              <a:buClr>
                <a:srgbClr val="002060"/>
              </a:buClr>
              <a:buSzPct val="50000"/>
              <a:buFont typeface="Wingdings 3" panose="05040102010807070707" pitchFamily="18" charset="2"/>
              <a:buChar char="{"/>
            </a:pPr>
            <a:r>
              <a:rPr lang="fr-BE" sz="2200" dirty="0">
                <a:solidFill>
                  <a:srgbClr val="00206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Satisfaction quant à la </a:t>
            </a:r>
            <a:r>
              <a:rPr lang="fr-BE" sz="2200" b="1" dirty="0">
                <a:solidFill>
                  <a:srgbClr val="00206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qualité des soins </a:t>
            </a:r>
            <a:r>
              <a:rPr lang="fr-BE" sz="2200" dirty="0">
                <a:solidFill>
                  <a:srgbClr val="00206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et de la prise en charge : patients se sentent écoutés et ont l’impression que les soignants se soucient réellement d’eux et de leurs problèmes de santé. Ils sont rassurés et en confiance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6971B295-6628-40C1-B36A-64E8632DC6AC}"/>
              </a:ext>
            </a:extLst>
          </p:cNvPr>
          <p:cNvSpPr txBox="1">
            <a:spLocks/>
          </p:cNvSpPr>
          <p:nvPr/>
        </p:nvSpPr>
        <p:spPr>
          <a:xfrm>
            <a:off x="310896" y="155160"/>
            <a:ext cx="82110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FFC000"/>
                </a:solidFill>
                <a:latin typeface="Trebuchet MS" panose="020B0603020202020204" pitchFamily="34" charset="0"/>
              </a:rPr>
              <a:t>Premiers constats (1)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688838A-6282-4FF6-B805-0F66AAA126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8650" y="0"/>
            <a:ext cx="895350" cy="895350"/>
          </a:xfrm>
          <a:prstGeom prst="rect">
            <a:avLst/>
          </a:prstGeom>
        </p:spPr>
      </p:pic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D60E01E2-919C-419C-9126-5A478A48CD5B}"/>
              </a:ext>
            </a:extLst>
          </p:cNvPr>
          <p:cNvSpPr txBox="1">
            <a:spLocks/>
          </p:cNvSpPr>
          <p:nvPr/>
        </p:nvSpPr>
        <p:spPr>
          <a:xfrm>
            <a:off x="5219700" y="1801948"/>
            <a:ext cx="3357023" cy="1325563"/>
          </a:xfrm>
          <a:prstGeom prst="wedgeRoundRectCallout">
            <a:avLst>
              <a:gd name="adj1" fmla="val -55109"/>
              <a:gd name="adj2" fmla="val 2423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BE" sz="1800" i="1" dirty="0">
                <a:solidFill>
                  <a:schemeClr val="bg1"/>
                </a:solidFill>
                <a:cs typeface="Times New Roman" panose="02020603050405020304" pitchFamily="18" charset="0"/>
              </a:rPr>
              <a:t>« </a:t>
            </a:r>
            <a:r>
              <a:rPr lang="fr-BE" sz="1800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J’étais très impressionné parce que j’avais trouvé que l’accueil était chaleureux (…), mais aussi ils sont très courtois </a:t>
            </a:r>
            <a:r>
              <a:rPr lang="fr-BE" sz="18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»</a:t>
            </a:r>
          </a:p>
        </p:txBody>
      </p:sp>
      <p:sp>
        <p:nvSpPr>
          <p:cNvPr id="11" name="Espace réservé du contenu 9">
            <a:extLst>
              <a:ext uri="{FF2B5EF4-FFF2-40B4-BE49-F238E27FC236}">
                <a16:creationId xmlns:a16="http://schemas.microsoft.com/office/drawing/2014/main" id="{92FD2E23-1280-468A-AFB0-C34B48B98399}"/>
              </a:ext>
            </a:extLst>
          </p:cNvPr>
          <p:cNvSpPr txBox="1">
            <a:spLocks/>
          </p:cNvSpPr>
          <p:nvPr/>
        </p:nvSpPr>
        <p:spPr>
          <a:xfrm>
            <a:off x="4896553" y="3615145"/>
            <a:ext cx="4021487" cy="2619375"/>
          </a:xfrm>
          <a:prstGeom prst="wedgeRoundRectCallout">
            <a:avLst>
              <a:gd name="adj1" fmla="val -54434"/>
              <a:gd name="adj2" fmla="val 8260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fr-BE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 </a:t>
            </a:r>
            <a:r>
              <a:rPr lang="fr-BE" sz="18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Quand vous arrivez le médecin vous pose de bonnes questions, comment sentez-vous, il vous touche un peu, cela fait combien de temps ? (…) Vous sentez vraiment qu’il est soucieux de votre maladie et il n’est pas pressé à recevoir une autre personne</a:t>
            </a:r>
            <a:r>
              <a:rPr lang="fr-BE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»</a:t>
            </a:r>
            <a:endParaRPr lang="fr-BE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725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44BE1A84-0B37-43D8-97E1-0A01371219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962"/>
          <a:stretch/>
        </p:blipFill>
        <p:spPr>
          <a:xfrm>
            <a:off x="-13244" y="-11249"/>
            <a:ext cx="9157244" cy="181319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6971B295-6628-40C1-B36A-64E8632DC6AC}"/>
              </a:ext>
            </a:extLst>
          </p:cNvPr>
          <p:cNvSpPr txBox="1">
            <a:spLocks/>
          </p:cNvSpPr>
          <p:nvPr/>
        </p:nvSpPr>
        <p:spPr>
          <a:xfrm>
            <a:off x="310896" y="273741"/>
            <a:ext cx="8211076" cy="1135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b="1" dirty="0">
              <a:solidFill>
                <a:srgbClr val="FFC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688838A-6282-4FF6-B805-0F66AAA126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8650" y="0"/>
            <a:ext cx="895350" cy="8953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F0E1272-350B-430F-B8FF-CB28665F5491}"/>
              </a:ext>
            </a:extLst>
          </p:cNvPr>
          <p:cNvSpPr/>
          <p:nvPr/>
        </p:nvSpPr>
        <p:spPr>
          <a:xfrm>
            <a:off x="139628" y="3976141"/>
            <a:ext cx="5737297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800"/>
              </a:spcAft>
            </a:pPr>
            <a:endParaRPr lang="fr-B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Bulle narrative : rectangle à coins arrondis 2">
            <a:extLst>
              <a:ext uri="{FF2B5EF4-FFF2-40B4-BE49-F238E27FC236}">
                <a16:creationId xmlns:a16="http://schemas.microsoft.com/office/drawing/2014/main" id="{EA631BEC-2E33-4C65-A275-C13EAD47552E}"/>
              </a:ext>
            </a:extLst>
          </p:cNvPr>
          <p:cNvSpPr/>
          <p:nvPr/>
        </p:nvSpPr>
        <p:spPr>
          <a:xfrm>
            <a:off x="5577809" y="2061055"/>
            <a:ext cx="3328065" cy="1444767"/>
          </a:xfrm>
          <a:prstGeom prst="wedgeRoundRectCallout">
            <a:avLst>
              <a:gd name="adj1" fmla="val -55922"/>
              <a:gd name="adj2" fmla="val -20802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« </a:t>
            </a:r>
            <a:r>
              <a:rPr lang="fr-BE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Je n’y croyais pas, pour 5$ j’avais fait la consultation avec un docteur, les examens et reçu un lot de médicaments </a:t>
            </a:r>
            <a:r>
              <a:rPr lang="fr-BE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0ECDF86-8936-45F9-8EBF-7BBAB0139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920" y="1941540"/>
            <a:ext cx="4702051" cy="2768473"/>
          </a:xfrm>
        </p:spPr>
        <p:txBody>
          <a:bodyPr>
            <a:normAutofit lnSpcReduction="10000"/>
          </a:bodyPr>
          <a:lstStyle/>
          <a:p>
            <a:pPr marL="357188" indent="-357188">
              <a:buClr>
                <a:srgbClr val="002060"/>
              </a:buClr>
              <a:buSzPct val="50000"/>
              <a:buFont typeface="Wingdings 3" panose="05040102010807070707" pitchFamily="18" charset="2"/>
              <a:buChar char="{"/>
            </a:pPr>
            <a:r>
              <a:rPr lang="fr-BE" sz="2200" dirty="0">
                <a:solidFill>
                  <a:srgbClr val="00206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Le</a:t>
            </a:r>
            <a:r>
              <a:rPr lang="fr-BE" sz="2200" b="1" dirty="0">
                <a:solidFill>
                  <a:srgbClr val="00206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système de tarification forfaitaire</a:t>
            </a:r>
            <a:r>
              <a:rPr lang="fr-BE" sz="2200" dirty="0">
                <a:solidFill>
                  <a:srgbClr val="00206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, qui permet une bonne prévisibilité des coûts, </a:t>
            </a:r>
            <a:r>
              <a:rPr lang="fr-BE" sz="2200" b="1" dirty="0">
                <a:solidFill>
                  <a:srgbClr val="00206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rassure</a:t>
            </a:r>
            <a:r>
              <a:rPr lang="fr-BE" sz="2200" dirty="0">
                <a:solidFill>
                  <a:srgbClr val="00206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les patients</a:t>
            </a:r>
          </a:p>
          <a:p>
            <a:pPr marL="357188" indent="-357188">
              <a:buClr>
                <a:srgbClr val="002060"/>
              </a:buClr>
              <a:buSzPct val="50000"/>
              <a:buFont typeface="Wingdings 3" panose="05040102010807070707" pitchFamily="18" charset="2"/>
              <a:buChar char="{"/>
            </a:pPr>
            <a:r>
              <a:rPr lang="fr-BE" sz="2200" dirty="0">
                <a:solidFill>
                  <a:srgbClr val="00206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La présence d’un </a:t>
            </a:r>
            <a:r>
              <a:rPr lang="fr-BE" sz="2200" b="1" dirty="0">
                <a:solidFill>
                  <a:srgbClr val="00206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médecin</a:t>
            </a:r>
            <a:r>
              <a:rPr lang="fr-BE" sz="2200" dirty="0">
                <a:solidFill>
                  <a:srgbClr val="00206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, d’un </a:t>
            </a:r>
            <a:r>
              <a:rPr lang="fr-FR" sz="2200" b="1" dirty="0">
                <a:solidFill>
                  <a:srgbClr val="00206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kinésithérapeute </a:t>
            </a:r>
            <a:r>
              <a:rPr lang="fr-FR" sz="2200" dirty="0">
                <a:solidFill>
                  <a:srgbClr val="00206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et de l’</a:t>
            </a:r>
            <a:r>
              <a:rPr lang="fr-FR" sz="2200" b="1" dirty="0">
                <a:solidFill>
                  <a:srgbClr val="00206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assistant social</a:t>
            </a:r>
            <a:r>
              <a:rPr lang="fr-BE" sz="2200" b="1" dirty="0">
                <a:solidFill>
                  <a:srgbClr val="00206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</a:t>
            </a:r>
            <a:r>
              <a:rPr lang="fr-BE" sz="2200" dirty="0">
                <a:solidFill>
                  <a:srgbClr val="00206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est jugée </a:t>
            </a:r>
            <a:r>
              <a:rPr lang="fr-BE" sz="2200" b="1" dirty="0">
                <a:solidFill>
                  <a:srgbClr val="00206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très utile </a:t>
            </a:r>
            <a:r>
              <a:rPr lang="fr-BE" sz="2200" dirty="0">
                <a:solidFill>
                  <a:srgbClr val="00206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par tous les interviewés</a:t>
            </a:r>
          </a:p>
          <a:p>
            <a:endParaRPr lang="fr-BE" dirty="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74144AC0-886E-46A0-AA0F-E55DB635F57A}"/>
              </a:ext>
            </a:extLst>
          </p:cNvPr>
          <p:cNvSpPr txBox="1">
            <a:spLocks/>
          </p:cNvSpPr>
          <p:nvPr/>
        </p:nvSpPr>
        <p:spPr>
          <a:xfrm>
            <a:off x="310896" y="155160"/>
            <a:ext cx="82110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FFC000"/>
                </a:solidFill>
                <a:latin typeface="Trebuchet MS"/>
              </a:rPr>
              <a:t>Premiers constats (2)</a:t>
            </a:r>
          </a:p>
        </p:txBody>
      </p:sp>
      <p:sp>
        <p:nvSpPr>
          <p:cNvPr id="13" name="Bulle narrative : rectangle à coins arrondis 12">
            <a:extLst>
              <a:ext uri="{FF2B5EF4-FFF2-40B4-BE49-F238E27FC236}">
                <a16:creationId xmlns:a16="http://schemas.microsoft.com/office/drawing/2014/main" id="{33D7105A-BE36-452E-ACA0-3E242588A15C}"/>
              </a:ext>
            </a:extLst>
          </p:cNvPr>
          <p:cNvSpPr/>
          <p:nvPr/>
        </p:nvSpPr>
        <p:spPr>
          <a:xfrm>
            <a:off x="5440985" y="4097621"/>
            <a:ext cx="3464889" cy="1637678"/>
          </a:xfrm>
          <a:prstGeom prst="wedgeRoundRectCallout">
            <a:avLst>
              <a:gd name="adj1" fmla="val -56197"/>
              <a:gd name="adj2" fmla="val -32435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« </a:t>
            </a:r>
            <a:r>
              <a:rPr lang="fr-FR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On se sent bien quand on a eu aussi la consultation auprès d’un médecin. Parce que quand il y a un médecin, on a l’assurance qu’il y aura un bon suivi… </a:t>
            </a:r>
            <a:r>
              <a:rPr lang="fr-BE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14" name="Bulle narrative : rectangle à coins arrondis 13">
            <a:extLst>
              <a:ext uri="{FF2B5EF4-FFF2-40B4-BE49-F238E27FC236}">
                <a16:creationId xmlns:a16="http://schemas.microsoft.com/office/drawing/2014/main" id="{B3479F38-31AD-4F64-903E-FE19FFAEE2DC}"/>
              </a:ext>
            </a:extLst>
          </p:cNvPr>
          <p:cNvSpPr/>
          <p:nvPr/>
        </p:nvSpPr>
        <p:spPr>
          <a:xfrm>
            <a:off x="733424" y="4916460"/>
            <a:ext cx="4133851" cy="1450672"/>
          </a:xfrm>
          <a:prstGeom prst="wedgeRoundRectCallout">
            <a:avLst>
              <a:gd name="adj1" fmla="val -6865"/>
              <a:gd name="adj2" fmla="val -59342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« </a:t>
            </a:r>
            <a:r>
              <a:rPr lang="fr-BE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Oui, un assistant social c’est une personne qui est très importante car il assume la collaboration entre le malade et l’infirmier et aussi il donne de l’espoir au malade…</a:t>
            </a:r>
            <a:r>
              <a:rPr lang="fr-BE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554765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44BE1A84-0B37-43D8-97E1-0A01371219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962"/>
          <a:stretch/>
        </p:blipFill>
        <p:spPr>
          <a:xfrm>
            <a:off x="-13244" y="-11249"/>
            <a:ext cx="9157244" cy="181319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6971B295-6628-40C1-B36A-64E8632DC6AC}"/>
              </a:ext>
            </a:extLst>
          </p:cNvPr>
          <p:cNvSpPr txBox="1">
            <a:spLocks/>
          </p:cNvSpPr>
          <p:nvPr/>
        </p:nvSpPr>
        <p:spPr>
          <a:xfrm>
            <a:off x="310896" y="273741"/>
            <a:ext cx="8211076" cy="1135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b="1" dirty="0">
              <a:solidFill>
                <a:srgbClr val="FFC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688838A-6282-4FF6-B805-0F66AAA126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8650" y="0"/>
            <a:ext cx="895350" cy="8953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F0E1272-350B-430F-B8FF-CB28665F5491}"/>
              </a:ext>
            </a:extLst>
          </p:cNvPr>
          <p:cNvSpPr/>
          <p:nvPr/>
        </p:nvSpPr>
        <p:spPr>
          <a:xfrm>
            <a:off x="139628" y="3976141"/>
            <a:ext cx="5737297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800"/>
              </a:spcAft>
            </a:pPr>
            <a:endParaRPr lang="fr-B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0ECDF86-8936-45F9-8EBF-7BBAB0139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410" y="1870509"/>
            <a:ext cx="8349180" cy="744510"/>
          </a:xfrm>
        </p:spPr>
        <p:txBody>
          <a:bodyPr>
            <a:normAutofit/>
          </a:bodyPr>
          <a:lstStyle/>
          <a:p>
            <a:pPr marL="357188" indent="-357188">
              <a:buClr>
                <a:srgbClr val="002060"/>
              </a:buClr>
              <a:buSzPct val="50000"/>
              <a:buFont typeface="Wingdings 3" panose="05040102010807070707" pitchFamily="18" charset="2"/>
              <a:buChar char="{"/>
            </a:pPr>
            <a:r>
              <a:rPr lang="fr-FR" sz="2200" dirty="0">
                <a:solidFill>
                  <a:srgbClr val="00206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Augmentation de la fréquentation</a:t>
            </a:r>
            <a:endParaRPr lang="fr-BE" sz="2200" dirty="0">
              <a:solidFill>
                <a:srgbClr val="002060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74144AC0-886E-46A0-AA0F-E55DB635F57A}"/>
              </a:ext>
            </a:extLst>
          </p:cNvPr>
          <p:cNvSpPr txBox="1">
            <a:spLocks/>
          </p:cNvSpPr>
          <p:nvPr/>
        </p:nvSpPr>
        <p:spPr>
          <a:xfrm>
            <a:off x="310896" y="155160"/>
            <a:ext cx="82110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FFC000"/>
                </a:solidFill>
                <a:latin typeface="Trebuchet MS" panose="020B0603020202020204" pitchFamily="34" charset="0"/>
              </a:rPr>
              <a:t>Premiers constats (3)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DAF3699-8798-4DAE-82F9-9806877E3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8725" y="2510838"/>
            <a:ext cx="6490344" cy="387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132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44BE1A84-0B37-43D8-97E1-0A01371219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962"/>
          <a:stretch/>
        </p:blipFill>
        <p:spPr>
          <a:xfrm>
            <a:off x="-13244" y="2110"/>
            <a:ext cx="9157244" cy="181319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1F8688B-06DE-4834-A9AE-ED9DAC7BC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914" y="135734"/>
            <a:ext cx="8488171" cy="978692"/>
          </a:xfrm>
        </p:spPr>
        <p:txBody>
          <a:bodyPr/>
          <a:lstStyle/>
          <a:p>
            <a:r>
              <a:rPr lang="fr-FR" b="1" dirty="0">
                <a:solidFill>
                  <a:srgbClr val="FFC000"/>
                </a:solidFill>
                <a:latin typeface="Trebuchet MS" panose="020B0603020202020204" pitchFamily="34" charset="0"/>
              </a:rPr>
              <a:t>Défis présents et futurs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3109F8-6BE7-4F30-BA49-9A134D999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796" y="1773091"/>
            <a:ext cx="4291574" cy="1919942"/>
          </a:xfrm>
        </p:spPr>
        <p:txBody>
          <a:bodyPr>
            <a:noAutofit/>
          </a:bodyPr>
          <a:lstStyle/>
          <a:p>
            <a:pPr marL="357188" lvl="0" indent="-357188">
              <a:buClr>
                <a:srgbClr val="002060"/>
              </a:buClr>
              <a:buSzPct val="50000"/>
              <a:buFont typeface="Wingdings 3" panose="05040102010807070707" pitchFamily="18" charset="2"/>
              <a:buChar char="{"/>
            </a:pPr>
            <a:r>
              <a:rPr lang="fr-BE" sz="2200" b="1" dirty="0">
                <a:solidFill>
                  <a:srgbClr val="00206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Souhait de la population </a:t>
            </a:r>
            <a:r>
              <a:rPr lang="fr-BE" sz="2200" dirty="0">
                <a:solidFill>
                  <a:srgbClr val="00206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: service d’hospitalisation, maternité et examens de laboratoire (microscope) </a:t>
            </a:r>
            <a:r>
              <a:rPr lang="fr-BE" sz="2200" dirty="0">
                <a:solidFill>
                  <a:srgbClr val="002060"/>
                </a:solidFill>
                <a:latin typeface="Gill Sans MT" panose="020B0502020104020203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garder un paquet de soins primaires à la première ligne</a:t>
            </a:r>
            <a:endParaRPr lang="fr-BE" sz="2200" dirty="0">
              <a:solidFill>
                <a:srgbClr val="002060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85FF510-55A5-40E2-AED6-06E4E3C075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8650" y="13358"/>
            <a:ext cx="895350" cy="895350"/>
          </a:xfrm>
          <a:prstGeom prst="rect">
            <a:avLst/>
          </a:prstGeom>
        </p:spPr>
      </p:pic>
      <p:sp>
        <p:nvSpPr>
          <p:cNvPr id="6" name="Espace réservé du contenu 9">
            <a:extLst>
              <a:ext uri="{FF2B5EF4-FFF2-40B4-BE49-F238E27FC236}">
                <a16:creationId xmlns:a16="http://schemas.microsoft.com/office/drawing/2014/main" id="{6003839E-5E59-4E86-99DC-E7E69A7028ED}"/>
              </a:ext>
            </a:extLst>
          </p:cNvPr>
          <p:cNvSpPr txBox="1">
            <a:spLocks/>
          </p:cNvSpPr>
          <p:nvPr/>
        </p:nvSpPr>
        <p:spPr>
          <a:xfrm>
            <a:off x="4611631" y="1417321"/>
            <a:ext cx="4204454" cy="2316479"/>
          </a:xfrm>
          <a:prstGeom prst="wedgeRoundRectCallout">
            <a:avLst>
              <a:gd name="adj1" fmla="val -54434"/>
              <a:gd name="adj2" fmla="val 8260"/>
              <a:gd name="adj3" fmla="val 16667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fr-BE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 </a:t>
            </a:r>
            <a:r>
              <a:rPr lang="fr-FR" sz="18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y a des fois, la maladie peut surgir la nuit. Cette nuit-là, vous voulez aller là où il y a un docteur. Qu’allons-nous faire maintenant que nous ne voulons plus aller dans l’autre structure ? Cette nuit-là, vous pouvez accoucher. Maintenant, qu’est-ce que vous allez faire en l’absence de docteur ? </a:t>
            </a:r>
            <a:r>
              <a:rPr lang="fr-FR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fr-BE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36475623-5F70-4114-8DBE-912DA9292746}"/>
              </a:ext>
            </a:extLst>
          </p:cNvPr>
          <p:cNvSpPr txBox="1">
            <a:spLocks/>
          </p:cNvSpPr>
          <p:nvPr/>
        </p:nvSpPr>
        <p:spPr>
          <a:xfrm>
            <a:off x="240796" y="3691584"/>
            <a:ext cx="8903204" cy="31664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indent="-357188">
              <a:spcBef>
                <a:spcPts val="0"/>
              </a:spcBef>
              <a:buClr>
                <a:srgbClr val="002060"/>
              </a:buClr>
              <a:buSzPct val="50000"/>
              <a:buFont typeface="Wingdings 3" panose="05040102010807070707" pitchFamily="18" charset="2"/>
              <a:buChar char="{"/>
            </a:pPr>
            <a:r>
              <a:rPr lang="fr-FR" sz="2200" b="1" dirty="0">
                <a:solidFill>
                  <a:srgbClr val="00206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Résistance aux changements </a:t>
            </a:r>
            <a:r>
              <a:rPr lang="fr-FR" sz="2200" dirty="0">
                <a:solidFill>
                  <a:srgbClr val="002060"/>
                </a:solidFill>
                <a:latin typeface="Gill Sans MT" panose="020B0502020104020203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a</a:t>
            </a:r>
            <a:r>
              <a:rPr lang="fr-FR" sz="2200" dirty="0">
                <a:solidFill>
                  <a:srgbClr val="00206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ppropriation communautaire et des autres professionnels de la santé (sensibilisation)</a:t>
            </a:r>
          </a:p>
          <a:p>
            <a:pPr marL="357188" indent="-357188">
              <a:spcBef>
                <a:spcPts val="0"/>
              </a:spcBef>
              <a:buClr>
                <a:srgbClr val="002060"/>
              </a:buClr>
              <a:buSzPct val="50000"/>
              <a:buFont typeface="Wingdings 3" panose="05040102010807070707" pitchFamily="18" charset="2"/>
              <a:buChar char="{"/>
            </a:pPr>
            <a:r>
              <a:rPr lang="fr-FR" sz="2200" dirty="0">
                <a:solidFill>
                  <a:srgbClr val="00206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Spécialité en </a:t>
            </a:r>
            <a:r>
              <a:rPr lang="fr-FR" sz="2200" b="1" dirty="0">
                <a:solidFill>
                  <a:srgbClr val="00206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médecine de famille </a:t>
            </a:r>
            <a:r>
              <a:rPr lang="fr-FR" sz="2200" dirty="0">
                <a:solidFill>
                  <a:srgbClr val="00206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seulement à Kinshasa</a:t>
            </a:r>
          </a:p>
          <a:p>
            <a:pPr marL="357188" indent="-357188">
              <a:spcBef>
                <a:spcPts val="0"/>
              </a:spcBef>
              <a:buClr>
                <a:srgbClr val="002060"/>
              </a:buClr>
              <a:buSzPct val="50000"/>
              <a:buFont typeface="Wingdings 3" panose="05040102010807070707" pitchFamily="18" charset="2"/>
              <a:buChar char="{"/>
            </a:pPr>
            <a:r>
              <a:rPr lang="fr-FR" sz="2200" dirty="0">
                <a:solidFill>
                  <a:srgbClr val="00206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Mise à jour constante et régulière du personnel soignant, en particulier dans la gestion des </a:t>
            </a:r>
            <a:r>
              <a:rPr lang="fr-FR" sz="2200" b="1" dirty="0">
                <a:solidFill>
                  <a:srgbClr val="00206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maladies non transmissibles</a:t>
            </a:r>
          </a:p>
          <a:p>
            <a:pPr marL="357188" indent="-357188">
              <a:spcBef>
                <a:spcPts val="0"/>
              </a:spcBef>
              <a:buClr>
                <a:srgbClr val="002060"/>
              </a:buClr>
              <a:buSzPct val="50000"/>
              <a:buFont typeface="Wingdings 3" panose="05040102010807070707" pitchFamily="18" charset="2"/>
              <a:buChar char="{"/>
            </a:pPr>
            <a:r>
              <a:rPr lang="fr-FR" sz="2200" dirty="0">
                <a:solidFill>
                  <a:srgbClr val="00206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Anticiper les problèmes liés à </a:t>
            </a:r>
            <a:r>
              <a:rPr lang="fr-FR" sz="2200" b="1" dirty="0">
                <a:solidFill>
                  <a:srgbClr val="00206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l’augmentation du nombre de patients </a:t>
            </a:r>
            <a:r>
              <a:rPr lang="fr-FR" sz="2200" dirty="0">
                <a:solidFill>
                  <a:srgbClr val="00206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: un système de rendez-vous sera testé</a:t>
            </a:r>
          </a:p>
          <a:p>
            <a:pPr marL="357188" indent="-357188">
              <a:spcBef>
                <a:spcPts val="0"/>
              </a:spcBef>
              <a:buClr>
                <a:srgbClr val="002060"/>
              </a:buClr>
              <a:buSzPct val="50000"/>
              <a:buFont typeface="Wingdings 3" panose="05040102010807070707" pitchFamily="18" charset="2"/>
              <a:buChar char="{"/>
            </a:pPr>
            <a:r>
              <a:rPr lang="fr-FR" sz="2200" dirty="0">
                <a:solidFill>
                  <a:srgbClr val="00206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Affirmer ce nouveau </a:t>
            </a:r>
            <a:r>
              <a:rPr lang="fr-FR" sz="2200" b="1" dirty="0">
                <a:solidFill>
                  <a:srgbClr val="00206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rôle de l’AS </a:t>
            </a:r>
            <a:r>
              <a:rPr lang="fr-FR" sz="2200" dirty="0">
                <a:solidFill>
                  <a:srgbClr val="00206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dans les services de santé au NK et du </a:t>
            </a:r>
            <a:r>
              <a:rPr lang="fr-FR" sz="2200" b="1" dirty="0">
                <a:solidFill>
                  <a:srgbClr val="00206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médecin généraliste </a:t>
            </a:r>
            <a:r>
              <a:rPr lang="fr-FR" sz="2200" dirty="0">
                <a:solidFill>
                  <a:srgbClr val="00206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au premier échelon</a:t>
            </a:r>
          </a:p>
        </p:txBody>
      </p:sp>
    </p:spTree>
    <p:extLst>
      <p:ext uri="{BB962C8B-B14F-4D97-AF65-F5344CB8AC3E}">
        <p14:creationId xmlns:p14="http://schemas.microsoft.com/office/powerpoint/2010/main" val="297405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44BE1A84-0B37-43D8-97E1-0A01371219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962"/>
          <a:stretch/>
        </p:blipFill>
        <p:spPr>
          <a:xfrm>
            <a:off x="0" y="0"/>
            <a:ext cx="9157244" cy="181319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1F8688B-06DE-4834-A9AE-ED9DAC7BC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072" y="0"/>
            <a:ext cx="8488171" cy="1275907"/>
          </a:xfrm>
        </p:spPr>
        <p:txBody>
          <a:bodyPr/>
          <a:lstStyle/>
          <a:p>
            <a:r>
              <a:rPr lang="fr-FR" b="1" dirty="0">
                <a:solidFill>
                  <a:srgbClr val="FFC000"/>
                </a:solidFill>
                <a:latin typeface="Trebuchet MS" panose="020B0603020202020204" pitchFamily="34" charset="0"/>
              </a:rPr>
              <a:t>Bibliographie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3109F8-6BE7-4F30-BA49-9A134D999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358" y="1765789"/>
            <a:ext cx="8824528" cy="509221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Chenge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, 2013. De la nécessité d’adapter le modèle de district au contexte urbain : Exemple de la ville de Lubumbashi en RD Congo, </a:t>
            </a:r>
            <a:r>
              <a:rPr lang="fr-FR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Studies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fr-FR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Health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 Services Organisation &amp; Policy,22, 2003 </a:t>
            </a:r>
            <a:r>
              <a:rPr lang="fr-FR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Series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 editors: W. Van </a:t>
            </a:r>
            <a:r>
              <a:rPr lang="fr-FR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Lerberghe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, G. </a:t>
            </a:r>
            <a:r>
              <a:rPr lang="fr-FR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Kegels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, V. De </a:t>
            </a:r>
            <a:r>
              <a:rPr lang="fr-FR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Brouwere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Antwerp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, 130p.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Codjia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, Jabot, Dubois, 2010. Accroitre l'accès aux personnels de santé dans les zones rurales ou reculées. Evaluation du programme d’appui à la médicalisation des aires de santé au Mali. OMS, Genève, 54p.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DPS-NK – Division Provinciale de la santé du Nord Kivu, 2018. Bulletin du système d’information sanitaire et de surveillance épidémiologique (BUSISE), Goma.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Grodos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fr-FR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Tonglet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, 2002. Maîtriser un espace urbain cohérent et performant dans les villes d’Afrique subsaharienne : le district de santé à l’épreuve. Tropical </a:t>
            </a:r>
            <a:r>
              <a:rPr lang="fr-FR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Medicine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 and International </a:t>
            </a:r>
            <a:r>
              <a:rPr lang="fr-FR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Health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, 7(2),pp 977-992.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Maïga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fr-FR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Bocquier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, 2016. Dynamiques urbaines et santé de l’enfant en Afrique Sub-Saharienne : perspectives théoriques. </a:t>
            </a:r>
            <a:r>
              <a:rPr lang="fr-FR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African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 Population </a:t>
            </a:r>
            <a:r>
              <a:rPr lang="fr-FR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Studies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 30 (1), pp 2213-26.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Oleffe, 2018. Rapport d’analyse de l’enquête qualitative sur les itinéraires thérapeutiques des patients en zone urbaine de Goma, Bruxelles : ULB-Coopération (non publié).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ULB Coopération, 2017. Rapport d’étude quantitatif sur l’itinéraire thérapeutique des populations dans la ville de Goma.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ULB-Coopération, janvier 2018. Enquête sur l’offre de soins dans la Ville de Goma, Institut National de la statistique Nord-Kivu, sous la Coordination de Célestin </a:t>
            </a:r>
            <a:r>
              <a:rPr lang="fr-FR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Kimanuka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ULB-Coopération, septembre 2017. Enquête sur l’itinéraire thérapeutique de la patientèle dans la ville de Goma, Institut National de la statistique Nord-Kivu, sous la Coordination de Célestin </a:t>
            </a:r>
            <a:r>
              <a:rPr lang="fr-FR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Kimanuka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United Nations, </a:t>
            </a:r>
            <a:r>
              <a:rPr lang="fr-FR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Department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r-FR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Economic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 and Social </a:t>
            </a:r>
            <a:r>
              <a:rPr lang="fr-FR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Affairs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/Population Division, 2018. World </a:t>
            </a:r>
            <a:r>
              <a:rPr lang="fr-FR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Urbanization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 Prospects. The 2018 </a:t>
            </a:r>
            <a:r>
              <a:rPr lang="fr-FR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Revision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. United Nations New York.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328155D-1843-4CBC-99E8-5DC859A5BC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8650" y="0"/>
            <a:ext cx="89535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54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44BE1A84-0B37-43D8-97E1-0A01371219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962"/>
          <a:stretch/>
        </p:blipFill>
        <p:spPr>
          <a:xfrm>
            <a:off x="0" y="0"/>
            <a:ext cx="9157244" cy="181319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1F8688B-06DE-4834-A9AE-ED9DAC7BC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97" y="130866"/>
            <a:ext cx="7886700" cy="1014807"/>
          </a:xfrm>
        </p:spPr>
        <p:txBody>
          <a:bodyPr/>
          <a:lstStyle/>
          <a:p>
            <a:r>
              <a:rPr lang="fr-FR" b="1" dirty="0">
                <a:solidFill>
                  <a:srgbClr val="FFC000"/>
                </a:solidFill>
                <a:latin typeface="Trebuchet MS" panose="020B0603020202020204" pitchFamily="34" charset="0"/>
              </a:rPr>
              <a:t>Table des matières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3109F8-6BE7-4F30-BA49-9A134D999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2571" y="1769019"/>
            <a:ext cx="5555979" cy="489122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fr-BE" i="1" dirty="0">
                <a:solidFill>
                  <a:srgbClr val="002060"/>
                </a:solidFill>
                <a:latin typeface="Gill Sans MT" panose="020B0502020104020203" pitchFamily="34" charset="0"/>
                <a:ea typeface="+mj-ea"/>
                <a:cs typeface="+mj-cs"/>
              </a:rPr>
              <a:t>Contexte urbain en RDC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fr-BE" i="1" dirty="0">
                <a:solidFill>
                  <a:srgbClr val="002060"/>
                </a:solidFill>
                <a:latin typeface="Gill Sans MT" panose="020B0502020104020203" pitchFamily="34" charset="0"/>
                <a:ea typeface="+mj-ea"/>
                <a:cs typeface="+mj-cs"/>
              </a:rPr>
              <a:t>Santé urbaine en RDC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fr-BE" i="1" dirty="0">
                <a:solidFill>
                  <a:srgbClr val="002060"/>
                </a:solidFill>
                <a:latin typeface="Gill Sans MT" panose="020B0502020104020203" pitchFamily="34" charset="0"/>
                <a:ea typeface="+mj-ea"/>
                <a:cs typeface="+mj-cs"/>
              </a:rPr>
              <a:t>Offre et demande de soins à Goma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fr-BE" i="1" dirty="0">
                <a:solidFill>
                  <a:srgbClr val="002060"/>
                </a:solidFill>
                <a:latin typeface="Gill Sans MT" panose="020B0502020104020203" pitchFamily="34" charset="0"/>
                <a:ea typeface="+mj-ea"/>
                <a:cs typeface="+mj-cs"/>
              </a:rPr>
              <a:t>CSMU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fr-BE" i="1" dirty="0">
                <a:solidFill>
                  <a:srgbClr val="002060"/>
                </a:solidFill>
                <a:latin typeface="Gill Sans MT" panose="020B0502020104020203" pitchFamily="34" charset="0"/>
                <a:ea typeface="+mj-ea"/>
                <a:cs typeface="+mj-cs"/>
              </a:rPr>
              <a:t>Approche CSMU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fr-BE" i="1" dirty="0">
                <a:solidFill>
                  <a:srgbClr val="002060"/>
                </a:solidFill>
                <a:latin typeface="Gill Sans MT" panose="020B0502020104020203" pitchFamily="34" charset="0"/>
                <a:ea typeface="+mj-ea"/>
                <a:cs typeface="+mj-cs"/>
              </a:rPr>
              <a:t>Modélisation de l’intervention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fr-BE" i="1" dirty="0">
                <a:solidFill>
                  <a:srgbClr val="002060"/>
                </a:solidFill>
                <a:latin typeface="Gill Sans MT" panose="020B0502020104020203" pitchFamily="34" charset="0"/>
                <a:ea typeface="+mj-ea"/>
                <a:cs typeface="+mj-cs"/>
              </a:rPr>
              <a:t>Trajet de soin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fr-BE" i="1" dirty="0">
                <a:solidFill>
                  <a:srgbClr val="002060"/>
                </a:solidFill>
                <a:latin typeface="Gill Sans MT" panose="020B0502020104020203" pitchFamily="34" charset="0"/>
                <a:ea typeface="+mj-ea"/>
                <a:cs typeface="+mj-cs"/>
              </a:rPr>
              <a:t>Premiers constats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fr-BE" i="1" dirty="0">
                <a:solidFill>
                  <a:srgbClr val="002060"/>
                </a:solidFill>
                <a:latin typeface="Gill Sans MT" panose="020B0502020104020203" pitchFamily="34" charset="0"/>
                <a:ea typeface="+mj-ea"/>
                <a:cs typeface="+mj-cs"/>
              </a:rPr>
              <a:t>Défis présents et futurs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fr-BE" i="1" dirty="0">
                <a:solidFill>
                  <a:srgbClr val="002060"/>
                </a:solidFill>
                <a:latin typeface="Gill Sans MT" panose="020B0502020104020203" pitchFamily="34" charset="0"/>
                <a:ea typeface="+mj-ea"/>
                <a:cs typeface="+mj-cs"/>
              </a:rPr>
              <a:t>Bibliographie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2466E61-B5CD-41FD-96B0-AFF9CEA055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8650" y="0"/>
            <a:ext cx="89535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72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>
            <a:extLst>
              <a:ext uri="{FF2B5EF4-FFF2-40B4-BE49-F238E27FC236}">
                <a16:creationId xmlns:a16="http://schemas.microsoft.com/office/drawing/2014/main" id="{0C64FBE1-76D1-4DE4-A64C-CE0D4CA58F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962"/>
          <a:stretch/>
        </p:blipFill>
        <p:spPr>
          <a:xfrm>
            <a:off x="0" y="0"/>
            <a:ext cx="9144001" cy="1679944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F277D879-3044-4924-8E3F-8FEEA22CED60}"/>
              </a:ext>
            </a:extLst>
          </p:cNvPr>
          <p:cNvSpPr txBox="1">
            <a:spLocks/>
          </p:cNvSpPr>
          <p:nvPr/>
        </p:nvSpPr>
        <p:spPr>
          <a:xfrm>
            <a:off x="457200" y="4385067"/>
            <a:ext cx="8192729" cy="10822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6000" b="1" kern="1200" dirty="0">
                <a:solidFill>
                  <a:srgbClr val="FFC000"/>
                </a:solidFill>
                <a:latin typeface="Gill Sans MT" panose="020B0502020104020203" pitchFamily="34" charset="0"/>
              </a:rPr>
              <a:t>Merci</a:t>
            </a:r>
          </a:p>
        </p:txBody>
      </p:sp>
      <p:pic>
        <p:nvPicPr>
          <p:cNvPr id="2" name="Picture 4" descr="Volcan Nyragongo">
            <a:extLst>
              <a:ext uri="{FF2B5EF4-FFF2-40B4-BE49-F238E27FC236}">
                <a16:creationId xmlns:a16="http://schemas.microsoft.com/office/drawing/2014/main" id="{1459ADD8-448D-4E61-8A2C-17F75D3CC7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679944"/>
            <a:ext cx="4571975" cy="242628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42D2A34-6A36-43AE-ABC1-88CB9C7D0923}"/>
              </a:ext>
            </a:extLst>
          </p:cNvPr>
          <p:cNvSpPr txBox="1"/>
          <p:nvPr/>
        </p:nvSpPr>
        <p:spPr>
          <a:xfrm>
            <a:off x="3401171" y="6128291"/>
            <a:ext cx="5578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fr-BE" sz="2000" dirty="0">
                <a:solidFill>
                  <a:srgbClr val="FFC000"/>
                </a:solidFill>
                <a:latin typeface="Gill Sans MT" panose="020B0502020104020203" pitchFamily="34" charset="0"/>
              </a:rPr>
              <a:t>Contact : </a:t>
            </a:r>
            <a:r>
              <a:rPr lang="fr-BE" sz="2000" dirty="0" err="1">
                <a:solidFill>
                  <a:srgbClr val="FFC000"/>
                </a:solidFill>
                <a:latin typeface="Gill Sans MT" panose="020B0502020104020203" pitchFamily="34" charset="0"/>
              </a:rPr>
              <a:t>daniela.chinnici</a:t>
            </a:r>
            <a:r>
              <a:rPr lang="fr-FR" sz="2000" dirty="0">
                <a:solidFill>
                  <a:srgbClr val="FFC000"/>
                </a:solidFill>
                <a:latin typeface="Gill Sans MT" panose="020B0502020104020203" pitchFamily="34" charset="0"/>
              </a:rPr>
              <a:t>@ulb-cooperation.org</a:t>
            </a:r>
            <a:endParaRPr lang="fr-BE" sz="2000" dirty="0">
              <a:solidFill>
                <a:srgbClr val="FFC000"/>
              </a:solidFill>
              <a:latin typeface="Gill Sans MT" panose="020B0502020104020203" pitchFamily="34" charset="0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1EA301BF-EFF3-4E92-8E06-D9459271B3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5346" y="1390649"/>
            <a:ext cx="4505302" cy="3458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120E1AC2-3AC1-46C3-A1FD-7496A7CA9C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5821" y="5633051"/>
            <a:ext cx="89535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268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223122" y="468313"/>
            <a:ext cx="8675688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BE" sz="24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Les défis sanitaires urbains en PVD: 4 axes d’intervention pour adresser les défis</a:t>
            </a:r>
          </a:p>
        </p:txBody>
      </p:sp>
      <p:graphicFrame>
        <p:nvGraphicFramePr>
          <p:cNvPr id="2" name="Espace réservé du conten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0268957"/>
              </p:ext>
            </p:extLst>
          </p:nvPr>
        </p:nvGraphicFramePr>
        <p:xfrm>
          <a:off x="258131" y="1612883"/>
          <a:ext cx="8675689" cy="4892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3845525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44BE1A84-0B37-43D8-97E1-0A01371219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962"/>
          <a:stretch/>
        </p:blipFill>
        <p:spPr>
          <a:xfrm>
            <a:off x="0" y="0"/>
            <a:ext cx="9157244" cy="181319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1F8688B-06DE-4834-A9AE-ED9DAC7BC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5" y="148966"/>
            <a:ext cx="7886700" cy="1014807"/>
          </a:xfrm>
        </p:spPr>
        <p:txBody>
          <a:bodyPr/>
          <a:lstStyle/>
          <a:p>
            <a:r>
              <a:rPr lang="fr-FR" b="1" dirty="0">
                <a:solidFill>
                  <a:srgbClr val="FFC000"/>
                </a:solidFill>
                <a:latin typeface="Trebuchet MS" panose="020B0603020202020204" pitchFamily="34" charset="0"/>
              </a:rPr>
              <a:t>Contexte urbain en RDC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3109F8-6BE7-4F30-BA49-9A134D999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1" y="2348267"/>
            <a:ext cx="3924296" cy="393823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r-BE" sz="2400" dirty="0">
                <a:solidFill>
                  <a:srgbClr val="002060"/>
                </a:solidFill>
                <a:latin typeface="Gill Sans MT" panose="020B0502020104020203" pitchFamily="34" charset="0"/>
                <a:cs typeface="Calibri"/>
              </a:rPr>
              <a:t>2015 : 42,5 </a:t>
            </a:r>
            <a:r>
              <a:rPr lang="fr-BE" sz="2400" b="1" dirty="0">
                <a:solidFill>
                  <a:srgbClr val="002060"/>
                </a:solidFill>
                <a:latin typeface="Gill Sans MT" panose="020B0502020104020203" pitchFamily="34" charset="0"/>
                <a:cs typeface="Calibri"/>
              </a:rPr>
              <a:t>% </a:t>
            </a:r>
            <a:r>
              <a:rPr lang="fr-BE" sz="2400" dirty="0">
                <a:solidFill>
                  <a:srgbClr val="002060"/>
                </a:solidFill>
                <a:latin typeface="Gill Sans MT" panose="020B0502020104020203" pitchFamily="34" charset="0"/>
                <a:cs typeface="Calibri"/>
              </a:rPr>
              <a:t>de la population en RDC vit en milieu urbain </a:t>
            </a:r>
          </a:p>
          <a:p>
            <a:pPr marL="0" indent="0">
              <a:buNone/>
            </a:pPr>
            <a:r>
              <a:rPr lang="fr-BE" sz="2400" dirty="0">
                <a:solidFill>
                  <a:srgbClr val="002060"/>
                </a:solidFill>
                <a:latin typeface="Gill Sans MT" panose="020B0502020104020203" pitchFamily="34" charset="0"/>
                <a:cs typeface="Calibri"/>
              </a:rPr>
              <a:t>2050 : la RDC sera parmi les 10 pays avec les plus fortes proportions de populations urbaines</a:t>
            </a:r>
            <a:endParaRPr lang="fr-FR" dirty="0">
              <a:solidFill>
                <a:srgbClr val="002060"/>
              </a:solidFill>
              <a:latin typeface="Gill Sans MT" panose="020B0502020104020203" pitchFamily="34" charset="0"/>
              <a:cs typeface="Calibri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2466E61-B5CD-41FD-96B0-AFF9CEA055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8650" y="0"/>
            <a:ext cx="895350" cy="895350"/>
          </a:xfrm>
          <a:prstGeom prst="rect">
            <a:avLst/>
          </a:prstGeom>
        </p:spPr>
      </p:pic>
      <p:pic>
        <p:nvPicPr>
          <p:cNvPr id="9" name="Image 2">
            <a:extLst>
              <a:ext uri="{FF2B5EF4-FFF2-40B4-BE49-F238E27FC236}">
                <a16:creationId xmlns:a16="http://schemas.microsoft.com/office/drawing/2014/main" id="{71CCABBF-27AC-44EA-A8A9-11F45C22A8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198" y="1432197"/>
            <a:ext cx="4533902" cy="5360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632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44BE1A84-0B37-43D8-97E1-0A01371219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962"/>
          <a:stretch/>
        </p:blipFill>
        <p:spPr>
          <a:xfrm>
            <a:off x="0" y="0"/>
            <a:ext cx="9157244" cy="181319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1F8688B-06DE-4834-A9AE-ED9DAC7BC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97" y="130866"/>
            <a:ext cx="7886700" cy="1014807"/>
          </a:xfrm>
        </p:spPr>
        <p:txBody>
          <a:bodyPr/>
          <a:lstStyle/>
          <a:p>
            <a:r>
              <a:rPr lang="fr-FR" b="1" dirty="0">
                <a:solidFill>
                  <a:srgbClr val="FFC000"/>
                </a:solidFill>
                <a:latin typeface="Trebuchet MS" panose="020B0603020202020204" pitchFamily="34" charset="0"/>
              </a:rPr>
              <a:t>Contexte urbain en RDC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2466E61-B5CD-41FD-96B0-AFF9CEA055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8650" y="0"/>
            <a:ext cx="895350" cy="89535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E54865E-CD8F-403B-B57B-D2D794C91B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4379" y="1813197"/>
            <a:ext cx="3174231" cy="2380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97CE113-DE2B-4ED2-837B-6E6E163B9A26}"/>
              </a:ext>
            </a:extLst>
          </p:cNvPr>
          <p:cNvSpPr txBox="1">
            <a:spLocks/>
          </p:cNvSpPr>
          <p:nvPr/>
        </p:nvSpPr>
        <p:spPr>
          <a:xfrm>
            <a:off x="239283" y="1813197"/>
            <a:ext cx="5406464" cy="26445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sz="2400" spc="10" dirty="0">
                <a:solidFill>
                  <a:srgbClr val="002A7E"/>
                </a:solidFill>
                <a:latin typeface="Gill Sans MT" panose="020B0502020104020203" pitchFamily="34" charset="0"/>
                <a:cs typeface="Calibri"/>
              </a:rPr>
              <a:t>Routes, systèmes d’assainissement, approvisionnement en énergie électrique, distribution d'eau potable n’arrivent pas à suivre le rythme de l’urbanisation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BE" sz="2400" spc="10" dirty="0">
                <a:solidFill>
                  <a:srgbClr val="002A7E"/>
                </a:solidFill>
                <a:latin typeface="Gill Sans MT" panose="020B0502020104020203" pitchFamily="34" charset="0"/>
                <a:cs typeface="Calibri"/>
              </a:rPr>
              <a:t> Normes minimales d’infrastructures et d’habitat pas respectées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BE" sz="2400" spc="10" dirty="0">
                <a:solidFill>
                  <a:srgbClr val="002A7E"/>
                </a:solidFill>
                <a:latin typeface="Gill Sans MT" panose="020B0502020104020203" pitchFamily="34" charset="0"/>
                <a:cs typeface="Calibri"/>
              </a:rPr>
              <a:t> Bidonvilles et logements précaires </a:t>
            </a:r>
            <a:endParaRPr lang="fr-BE" sz="2400" spc="10" dirty="0">
              <a:solidFill>
                <a:srgbClr val="002A7E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pic>
        <p:nvPicPr>
          <p:cNvPr id="11" name="Image 3">
            <a:extLst>
              <a:ext uri="{FF2B5EF4-FFF2-40B4-BE49-F238E27FC236}">
                <a16:creationId xmlns:a16="http://schemas.microsoft.com/office/drawing/2014/main" id="{36195A11-0E4D-4151-A84B-A6B4FFE3FB2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47"/>
          <a:stretch/>
        </p:blipFill>
        <p:spPr bwMode="auto">
          <a:xfrm>
            <a:off x="0" y="4567016"/>
            <a:ext cx="9242969" cy="2400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485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44BE1A84-0B37-43D8-97E1-0A01371219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962"/>
          <a:stretch/>
        </p:blipFill>
        <p:spPr>
          <a:xfrm>
            <a:off x="-13244" y="0"/>
            <a:ext cx="9157244" cy="181319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1F8688B-06DE-4834-A9AE-ED9DAC7BC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53" y="416054"/>
            <a:ext cx="7886700" cy="712658"/>
          </a:xfrm>
        </p:spPr>
        <p:txBody>
          <a:bodyPr/>
          <a:lstStyle/>
          <a:p>
            <a:r>
              <a:rPr lang="fr-FR" b="1" dirty="0">
                <a:solidFill>
                  <a:srgbClr val="FFC000"/>
                </a:solidFill>
                <a:latin typeface="Trebuchet MS" panose="020B0603020202020204" pitchFamily="34" charset="0"/>
              </a:rPr>
              <a:t>Santé urbaine en RDC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3109F8-6BE7-4F30-BA49-9A134D999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42C4DA-0AE7-483A-8858-5018A36B319A}"/>
              </a:ext>
            </a:extLst>
          </p:cNvPr>
          <p:cNvSpPr/>
          <p:nvPr/>
        </p:nvSpPr>
        <p:spPr>
          <a:xfrm>
            <a:off x="174353" y="1828801"/>
            <a:ext cx="8534400" cy="424731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rgbClr val="00206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Stratégie de soins de santé primaires </a:t>
            </a:r>
            <a:r>
              <a:rPr lang="fr-BE" sz="2000" dirty="0">
                <a:solidFill>
                  <a:srgbClr val="002060"/>
                </a:solidFill>
                <a:latin typeface="Gill Sans MT" panose="020B0502020104020203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fr-BE" sz="2000" dirty="0">
                <a:solidFill>
                  <a:srgbClr val="00206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</a:t>
            </a:r>
            <a:r>
              <a:rPr lang="fr-BE" sz="2000" b="1" dirty="0">
                <a:solidFill>
                  <a:srgbClr val="00206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Compétences infirmières</a:t>
            </a:r>
            <a:r>
              <a:rPr lang="fr-BE" sz="2000" dirty="0">
                <a:solidFill>
                  <a:srgbClr val="00206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uniquement au niveau de la première ligne de soins</a:t>
            </a:r>
            <a:endParaRPr lang="fr-FR" sz="2000" dirty="0">
              <a:solidFill>
                <a:srgbClr val="002060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rgbClr val="002060"/>
                </a:solidFill>
                <a:latin typeface="Gill Sans MT" panose="020B0502020104020203" pitchFamily="34" charset="0"/>
                <a:cs typeface="Calibri"/>
              </a:rPr>
              <a:t>Absence de médecin au niveau de la première ligne contribue au </a:t>
            </a:r>
            <a:r>
              <a:rPr lang="fr-BE" sz="2000" b="1" dirty="0">
                <a:solidFill>
                  <a:srgbClr val="002060"/>
                </a:solidFill>
                <a:latin typeface="Gill Sans MT" panose="020B0502020104020203" pitchFamily="34" charset="0"/>
                <a:cs typeface="Calibri"/>
              </a:rPr>
              <a:t>déficit de qualité des soins </a:t>
            </a:r>
            <a:r>
              <a:rPr lang="fr-BE" sz="2000" dirty="0">
                <a:solidFill>
                  <a:srgbClr val="002060"/>
                </a:solidFill>
                <a:latin typeface="Gill Sans MT" panose="020B0502020104020203" pitchFamily="34" charset="0"/>
                <a:cs typeface="Calibri"/>
                <a:sym typeface="Wingdings" panose="05000000000000000000" pitchFamily="2" charset="2"/>
              </a:rPr>
              <a:t> </a:t>
            </a:r>
            <a:r>
              <a:rPr lang="fr-BE" sz="2000" dirty="0">
                <a:solidFill>
                  <a:srgbClr val="002060"/>
                </a:solidFill>
                <a:latin typeface="Gill Sans MT" panose="020B0502020104020203" pitchFamily="34" charset="0"/>
                <a:cs typeface="Calibri"/>
              </a:rPr>
              <a:t>Attentes et besoins de la patientèle urbaine pas satisfaits par l’offre des soins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rgbClr val="002060"/>
                </a:solidFill>
                <a:latin typeface="Gill Sans MT" panose="020B0502020104020203" pitchFamily="34" charset="0"/>
                <a:cs typeface="Calibri"/>
              </a:rPr>
              <a:t>Développement d’une </a:t>
            </a:r>
            <a:r>
              <a:rPr lang="fr-BE" sz="2000" b="1" dirty="0">
                <a:solidFill>
                  <a:srgbClr val="002060"/>
                </a:solidFill>
                <a:latin typeface="Gill Sans MT" panose="020B0502020104020203" pitchFamily="34" charset="0"/>
                <a:cs typeface="Calibri"/>
              </a:rPr>
              <a:t>logique de marchandisation de soins </a:t>
            </a:r>
            <a:r>
              <a:rPr lang="fr-BE" sz="2000" dirty="0">
                <a:solidFill>
                  <a:srgbClr val="002060"/>
                </a:solidFill>
                <a:latin typeface="Gill Sans MT" panose="020B0502020104020203" pitchFamily="34" charset="0"/>
                <a:cs typeface="Calibri"/>
              </a:rPr>
              <a:t>dans les institutions de soins </a:t>
            </a:r>
            <a:r>
              <a:rPr lang="fr-BE" sz="2000" dirty="0">
                <a:solidFill>
                  <a:srgbClr val="002060"/>
                </a:solidFill>
                <a:latin typeface="Gill Sans MT" panose="020B0502020104020203" pitchFamily="34" charset="0"/>
                <a:cs typeface="Calibri"/>
                <a:sym typeface="Wingdings" panose="05000000000000000000" pitchFamily="2" charset="2"/>
              </a:rPr>
              <a:t> </a:t>
            </a:r>
            <a:r>
              <a:rPr lang="fr-BE" sz="2000" dirty="0">
                <a:solidFill>
                  <a:srgbClr val="002060"/>
                </a:solidFill>
                <a:latin typeface="Gill Sans MT" panose="020B0502020104020203" pitchFamily="34" charset="0"/>
                <a:cs typeface="Calibri"/>
              </a:rPr>
              <a:t>Prolifération d’établissements de formation et de structures de soins aux exigences revues à la baisse, infrastructures vétustes et médicaments de qualité rarement disponibles</a:t>
            </a:r>
            <a:endParaRPr lang="fr-BE" sz="2000" dirty="0">
              <a:solidFill>
                <a:srgbClr val="002060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rgbClr val="00206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Système de santé peu préparé à la </a:t>
            </a:r>
            <a:r>
              <a:rPr lang="fr-BE" sz="2000" b="1" dirty="0">
                <a:solidFill>
                  <a:srgbClr val="00206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transition épidémiologique </a:t>
            </a:r>
            <a:r>
              <a:rPr lang="fr-BE" sz="2000" dirty="0">
                <a:solidFill>
                  <a:srgbClr val="00206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vers le MNT (diabètes, hypertension, etc.) </a:t>
            </a:r>
            <a:r>
              <a:rPr lang="fr-BE" sz="2000" dirty="0">
                <a:solidFill>
                  <a:srgbClr val="002060"/>
                </a:solidFill>
                <a:latin typeface="Gill Sans MT" panose="020B0502020104020203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fr-FR" sz="2000" dirty="0">
                <a:solidFill>
                  <a:srgbClr val="002060"/>
                </a:solidFill>
                <a:latin typeface="Gill Sans MT" panose="020B0502020104020203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Changement de paradigme : prise en charge sur le long terme et rôle actif du patient à intégrer</a:t>
            </a:r>
            <a:endParaRPr lang="fr-BE" sz="2000" dirty="0">
              <a:solidFill>
                <a:srgbClr val="002060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9EEE712-64B3-432B-ADDF-D0DAECE0AC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8650" y="0"/>
            <a:ext cx="89535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7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44BE1A84-0B37-43D8-97E1-0A01371219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962"/>
          <a:stretch/>
        </p:blipFill>
        <p:spPr>
          <a:xfrm>
            <a:off x="-13244" y="0"/>
            <a:ext cx="9157244" cy="181319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1F8688B-06DE-4834-A9AE-ED9DAC7BC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53" y="416054"/>
            <a:ext cx="7886700" cy="712658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FFC000"/>
                </a:solidFill>
                <a:latin typeface="Trebuchet MS" panose="020B0603020202020204" pitchFamily="34" charset="0"/>
              </a:rPr>
              <a:t>Demande et offre de soins à Goma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3109F8-6BE7-4F30-BA49-9A134D999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42C4DA-0AE7-483A-8858-5018A36B319A}"/>
              </a:ext>
            </a:extLst>
          </p:cNvPr>
          <p:cNvSpPr/>
          <p:nvPr/>
        </p:nvSpPr>
        <p:spPr>
          <a:xfrm>
            <a:off x="174353" y="1828801"/>
            <a:ext cx="853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B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9EEE712-64B3-432B-ADDF-D0DAECE0AC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8650" y="0"/>
            <a:ext cx="895350" cy="895350"/>
          </a:xfrm>
          <a:prstGeom prst="rect">
            <a:avLst/>
          </a:prstGeom>
        </p:spPr>
      </p:pic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75DE342D-66E4-4075-B8A2-AE35015F85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4399020"/>
              </p:ext>
            </p:extLst>
          </p:nvPr>
        </p:nvGraphicFramePr>
        <p:xfrm>
          <a:off x="825462" y="1704975"/>
          <a:ext cx="8144185" cy="5076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BE59A632-5700-4360-A4C9-BC3C25AB068A}"/>
              </a:ext>
            </a:extLst>
          </p:cNvPr>
          <p:cNvSpPr txBox="1"/>
          <p:nvPr/>
        </p:nvSpPr>
        <p:spPr>
          <a:xfrm rot="16200000">
            <a:off x="-963276" y="3527201"/>
            <a:ext cx="2859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dirty="0">
                <a:latin typeface="Calibri" panose="020F0502020204030204" pitchFamily="34" charset="0"/>
                <a:cs typeface="Calibri" panose="020F0502020204030204" pitchFamily="34" charset="0"/>
              </a:rPr>
              <a:t>Morbidité (n=916)</a:t>
            </a:r>
          </a:p>
        </p:txBody>
      </p:sp>
    </p:spTree>
    <p:extLst>
      <p:ext uri="{BB962C8B-B14F-4D97-AF65-F5344CB8AC3E}">
        <p14:creationId xmlns:p14="http://schemas.microsoft.com/office/powerpoint/2010/main" val="3950546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1063844"/>
              </p:ext>
            </p:extLst>
          </p:nvPr>
        </p:nvGraphicFramePr>
        <p:xfrm>
          <a:off x="238394" y="1813197"/>
          <a:ext cx="8734155" cy="4725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llipse 2"/>
          <p:cNvSpPr/>
          <p:nvPr/>
        </p:nvSpPr>
        <p:spPr>
          <a:xfrm>
            <a:off x="6549316" y="2941909"/>
            <a:ext cx="1801874" cy="936103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FF0000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2AAA31A-3BD6-4832-8276-3E4BF9FB2E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962"/>
          <a:stretch/>
        </p:blipFill>
        <p:spPr>
          <a:xfrm>
            <a:off x="-13244" y="0"/>
            <a:ext cx="9157244" cy="1813197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AB3EAD21-26EF-469A-B3C1-50A6A07BD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53" y="416054"/>
            <a:ext cx="7886700" cy="712658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FFC000"/>
                </a:solidFill>
                <a:latin typeface="Trebuchet MS" panose="020B0603020202020204" pitchFamily="34" charset="0"/>
              </a:rPr>
              <a:t>Demande et offre de soins à Goma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83A128CB-F191-417F-973F-3EDBEF4E93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8650" y="0"/>
            <a:ext cx="895350" cy="89535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066D3CFF-C22E-43D5-8C7D-992305B938B0}"/>
              </a:ext>
            </a:extLst>
          </p:cNvPr>
          <p:cNvSpPr txBox="1"/>
          <p:nvPr/>
        </p:nvSpPr>
        <p:spPr>
          <a:xfrm rot="16200000">
            <a:off x="-1203917" y="3647842"/>
            <a:ext cx="3845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fr-BE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fr-BE" sz="2400" dirty="0">
                <a:latin typeface="Calibri" panose="020F0502020204030204" pitchFamily="34" charset="0"/>
                <a:cs typeface="Calibri" panose="020F0502020204030204" pitchFamily="34" charset="0"/>
              </a:rPr>
              <a:t> Recours aux Soins (n=915)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11477FB-B6D5-4751-BA44-7A4E24BD999C}"/>
              </a:ext>
            </a:extLst>
          </p:cNvPr>
          <p:cNvSpPr txBox="1"/>
          <p:nvPr/>
        </p:nvSpPr>
        <p:spPr>
          <a:xfrm>
            <a:off x="7030258" y="4430798"/>
            <a:ext cx="1801874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34% de patients non satisfaits du 1</a:t>
            </a:r>
            <a:r>
              <a:rPr lang="fr-FR" baseline="30000" dirty="0">
                <a:latin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recours ne cherchent plus aucun soin</a:t>
            </a:r>
            <a:endParaRPr lang="fr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920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44BE1A84-0B37-43D8-97E1-0A01371219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962"/>
          <a:stretch/>
        </p:blipFill>
        <p:spPr>
          <a:xfrm>
            <a:off x="0" y="0"/>
            <a:ext cx="9157244" cy="181319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1F8688B-06DE-4834-A9AE-ED9DAC7BC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59" y="111815"/>
            <a:ext cx="8017147" cy="1025870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rgbClr val="FFC000"/>
                </a:solidFill>
                <a:latin typeface="Trebuchet MS" panose="020B0603020202020204" pitchFamily="34" charset="0"/>
              </a:rPr>
              <a:t>Demande</a:t>
            </a:r>
            <a:r>
              <a:rPr lang="fr-FR" sz="3600" b="1" dirty="0">
                <a:solidFill>
                  <a:srgbClr val="FFC000"/>
                </a:solidFill>
                <a:latin typeface="Trebuchet MS" panose="020B0603020202020204" pitchFamily="34" charset="0"/>
              </a:rPr>
              <a:t> et offre de soins à Goma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F9A6232-8898-4635-8F63-4C6C8BA1E4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8650" y="0"/>
            <a:ext cx="895350" cy="895350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2D7004E7-229C-459E-9E2C-D22A40754CFB}"/>
              </a:ext>
            </a:extLst>
          </p:cNvPr>
          <p:cNvSpPr/>
          <p:nvPr/>
        </p:nvSpPr>
        <p:spPr>
          <a:xfrm>
            <a:off x="5343316" y="1968680"/>
            <a:ext cx="3353009" cy="1986745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latin typeface="Calibri"/>
                <a:cs typeface="Calibri"/>
              </a:rPr>
              <a:t>Pléthore de pharmacies et de structures privées de soins lucratives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dirty="0">
                <a:latin typeface="Gill Sans MT" panose="020B0502020104020203" pitchFamily="34" charset="0"/>
                <a:cs typeface="Calibri"/>
              </a:rPr>
              <a:t>Moins</a:t>
            </a:r>
            <a:r>
              <a:rPr lang="fr-FR" dirty="0">
                <a:latin typeface="Calibri"/>
                <a:cs typeface="Calibri"/>
              </a:rPr>
              <a:t> du tiers dispose d’un permis d’ouverture officiel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(ULB-C, 2018)</a:t>
            </a:r>
            <a:endParaRPr lang="fr-FR" dirty="0">
              <a:latin typeface="Calibri"/>
              <a:cs typeface="Calibri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1E23861B-F6E2-4223-A9BF-6DEC8154E843}"/>
              </a:ext>
            </a:extLst>
          </p:cNvPr>
          <p:cNvSpPr/>
          <p:nvPr/>
        </p:nvSpPr>
        <p:spPr>
          <a:xfrm>
            <a:off x="359044" y="1925012"/>
            <a:ext cx="4555855" cy="207408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latin typeface="Gill Sans MT" panose="020B0502020104020203" pitchFamily="34" charset="0"/>
                <a:cs typeface="Calibri" panose="020F0502020204030204" pitchFamily="34" charset="0"/>
              </a:rPr>
              <a:t>51% des patients recourent en première intention à l’</a:t>
            </a:r>
            <a:r>
              <a:rPr lang="fr-FR" b="1" dirty="0">
                <a:latin typeface="Gill Sans MT" panose="020B0502020104020203" pitchFamily="34" charset="0"/>
                <a:cs typeface="Calibri" panose="020F0502020204030204" pitchFamily="34" charset="0"/>
              </a:rPr>
              <a:t>automédication/pharmacie</a:t>
            </a:r>
            <a:r>
              <a:rPr lang="fr-FR" dirty="0">
                <a:latin typeface="Gill Sans MT" panose="020B0502020104020203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BE" b="1" dirty="0">
                <a:latin typeface="Gill Sans MT" panose="020B0502020104020203" pitchFamily="34" charset="0"/>
                <a:cs typeface="Calibri" panose="020F0502020204030204" pitchFamily="34" charset="0"/>
              </a:rPr>
              <a:t>Accessibilité financière et géographique</a:t>
            </a:r>
            <a:r>
              <a:rPr lang="fr-BE" dirty="0">
                <a:latin typeface="Gill Sans MT" panose="020B0502020104020203" pitchFamily="34" charset="0"/>
                <a:cs typeface="Calibri" panose="020F0502020204030204" pitchFamily="34" charset="0"/>
              </a:rPr>
              <a:t>, et la </a:t>
            </a:r>
            <a:r>
              <a:rPr lang="fr-BE" b="1" dirty="0">
                <a:latin typeface="Gill Sans MT" panose="020B0502020104020203" pitchFamily="34" charset="0"/>
                <a:cs typeface="Calibri" panose="020F0502020204030204" pitchFamily="34" charset="0"/>
              </a:rPr>
              <a:t>gravité</a:t>
            </a:r>
            <a:r>
              <a:rPr lang="fr-BE" dirty="0">
                <a:latin typeface="Gill Sans MT" panose="020B0502020104020203" pitchFamily="34" charset="0"/>
                <a:cs typeface="Calibri" panose="020F0502020204030204" pitchFamily="34" charset="0"/>
              </a:rPr>
              <a:t> de la maladie influencent le choix de structures de santé </a:t>
            </a:r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BE" dirty="0" err="1">
                <a:latin typeface="Calibri" panose="020F0502020204030204" pitchFamily="34" charset="0"/>
                <a:cs typeface="Calibri" panose="020F0502020204030204" pitchFamily="34" charset="0"/>
              </a:rPr>
              <a:t>Oleffe</a:t>
            </a:r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, 2018)</a:t>
            </a:r>
            <a:endParaRPr lang="fr-BE" dirty="0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F16B675A-3242-4913-9263-EB4083ADA0A3}"/>
              </a:ext>
            </a:extLst>
          </p:cNvPr>
          <p:cNvSpPr/>
          <p:nvPr/>
        </p:nvSpPr>
        <p:spPr>
          <a:xfrm>
            <a:off x="271253" y="4219575"/>
            <a:ext cx="5462797" cy="235267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latin typeface="Gill Sans MT" panose="020B0502020104020203" pitchFamily="34" charset="0"/>
                <a:cs typeface="Calibri" panose="020F0502020204030204" pitchFamily="34" charset="0"/>
              </a:rPr>
              <a:t>Autres facteurs de choix : </a:t>
            </a:r>
            <a:r>
              <a:rPr lang="fr-FR" b="1" dirty="0">
                <a:latin typeface="Gill Sans MT" panose="020B0502020104020203" pitchFamily="34" charset="0"/>
                <a:cs typeface="Calibri" panose="020F0502020204030204" pitchFamily="34" charset="0"/>
              </a:rPr>
              <a:t>qualité de l’accueil et de la relation</a:t>
            </a:r>
            <a:r>
              <a:rPr lang="fr-FR" dirty="0">
                <a:latin typeface="Gill Sans MT" panose="020B0502020104020203" pitchFamily="34" charset="0"/>
                <a:cs typeface="Calibri" panose="020F0502020204030204" pitchFamily="34" charset="0"/>
              </a:rPr>
              <a:t> personnel soignant – usagers, </a:t>
            </a:r>
            <a:r>
              <a:rPr lang="fr-FR" b="1" dirty="0">
                <a:latin typeface="Gill Sans MT" panose="020B0502020104020203" pitchFamily="34" charset="0"/>
                <a:cs typeface="Calibri" panose="020F0502020204030204" pitchFamily="34" charset="0"/>
              </a:rPr>
              <a:t>rapidité</a:t>
            </a:r>
            <a:r>
              <a:rPr lang="fr-FR" dirty="0">
                <a:latin typeface="Gill Sans MT" panose="020B0502020104020203" pitchFamily="34" charset="0"/>
                <a:cs typeface="Calibri" panose="020F0502020204030204" pitchFamily="34" charset="0"/>
              </a:rPr>
              <a:t> de prise en charge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Oleffe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, 2018) </a:t>
            </a:r>
            <a:endParaRPr lang="fr-FR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dirty="0">
                <a:latin typeface="Gill Sans MT" panose="020B0502020104020203" pitchFamily="34" charset="0"/>
                <a:cs typeface="Calibri" panose="020F0502020204030204" pitchFamily="34" charset="0"/>
              </a:rPr>
              <a:t>Qualité de l’accueil et de la prise en charge dépend aussi de facteurs tels que le genre, l’ethnicité, le capital social ou encore la maladie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dirty="0">
                <a:latin typeface="Gill Sans MT" panose="020B0502020104020203" pitchFamily="34" charset="0"/>
                <a:cs typeface="Calibri" panose="020F0502020204030204" pitchFamily="34" charset="0"/>
              </a:rPr>
              <a:t>Patients vulnérables souvent maltraités, chassés ou délaissés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(ULB-C 2018)</a:t>
            </a:r>
            <a:endParaRPr lang="fr-FR" dirty="0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2EF7CCA8-9763-4AE1-9CA4-C23B97541E0A}"/>
              </a:ext>
            </a:extLst>
          </p:cNvPr>
          <p:cNvSpPr/>
          <p:nvPr/>
        </p:nvSpPr>
        <p:spPr>
          <a:xfrm>
            <a:off x="6019800" y="4219575"/>
            <a:ext cx="2762250" cy="206692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latin typeface="Gill Sans MT" panose="020B0502020104020203" pitchFamily="34" charset="0"/>
                <a:cs typeface="Calibri" panose="020F0502020204030204" pitchFamily="34" charset="0"/>
              </a:rPr>
              <a:t>300 structures sanitaires dont 79% privés;  Taux global de </a:t>
            </a:r>
            <a:r>
              <a:rPr lang="fr-FR" b="1" dirty="0">
                <a:latin typeface="Gill Sans MT" panose="020B0502020104020203" pitchFamily="34" charset="0"/>
                <a:cs typeface="Calibri" panose="020F0502020204030204" pitchFamily="34" charset="0"/>
              </a:rPr>
              <a:t>médicalisation du premier échelon </a:t>
            </a:r>
            <a:r>
              <a:rPr lang="fr-FR" dirty="0">
                <a:latin typeface="Gill Sans MT" panose="020B0502020104020203" pitchFamily="34" charset="0"/>
                <a:cs typeface="Calibri" panose="020F0502020204030204" pitchFamily="34" charset="0"/>
              </a:rPr>
              <a:t>: 31%  (structures privées)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(ULB-C 2018)</a:t>
            </a:r>
            <a:endParaRPr lang="fr-FR" dirty="0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257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44BE1A84-0B37-43D8-97E1-0A01371219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962"/>
          <a:stretch/>
        </p:blipFill>
        <p:spPr>
          <a:xfrm>
            <a:off x="0" y="0"/>
            <a:ext cx="9157244" cy="181319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1F8688B-06DE-4834-A9AE-ED9DAC7BC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72" y="273741"/>
            <a:ext cx="7886700" cy="991533"/>
          </a:xfrm>
        </p:spPr>
        <p:txBody>
          <a:bodyPr/>
          <a:lstStyle/>
          <a:p>
            <a:r>
              <a:rPr lang="fr-FR" b="1" dirty="0">
                <a:solidFill>
                  <a:srgbClr val="FFC000"/>
                </a:solidFill>
                <a:latin typeface="Trebuchet MS" panose="020B0603020202020204" pitchFamily="34" charset="0"/>
              </a:rPr>
              <a:t>En résumé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3109F8-6BE7-4F30-BA49-9A134D999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5" y="1968955"/>
            <a:ext cx="8515350" cy="4320030"/>
          </a:xfrm>
        </p:spPr>
        <p:txBody>
          <a:bodyPr>
            <a:normAutofit/>
          </a:bodyPr>
          <a:lstStyle/>
          <a:p>
            <a:pPr marL="358775" indent="-358775">
              <a:buClr>
                <a:srgbClr val="002060"/>
              </a:buClr>
              <a:buSzPct val="50000"/>
              <a:buFont typeface="Wingdings 3" panose="05040102010807070707" pitchFamily="18" charset="2"/>
              <a:buChar char="{"/>
            </a:pPr>
            <a:r>
              <a:rPr lang="fr-BE" sz="2800" dirty="0">
                <a:solidFill>
                  <a:srgbClr val="00206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Attentes de la patientèle non rencontrées par les services de santé : accessibilité financière, qualité des services</a:t>
            </a:r>
          </a:p>
          <a:p>
            <a:pPr marL="358775" indent="-358775">
              <a:buClr>
                <a:srgbClr val="002060"/>
              </a:buClr>
              <a:buSzPct val="50000"/>
              <a:buFont typeface="Wingdings 3" panose="05040102010807070707" pitchFamily="18" charset="2"/>
              <a:buChar char="{"/>
            </a:pPr>
            <a:r>
              <a:rPr lang="fr-BE" sz="2800" dirty="0">
                <a:solidFill>
                  <a:srgbClr val="00206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Multiplicité d’acteurs peu régulés et peu coordonnés </a:t>
            </a:r>
          </a:p>
          <a:p>
            <a:pPr marL="358775" indent="-358775">
              <a:buClr>
                <a:srgbClr val="002060"/>
              </a:buClr>
              <a:buSzPct val="50000"/>
              <a:buFont typeface="Wingdings 3" panose="05040102010807070707" pitchFamily="18" charset="2"/>
              <a:buChar char="{"/>
            </a:pPr>
            <a:r>
              <a:rPr lang="fr-BE" sz="2800" dirty="0">
                <a:solidFill>
                  <a:srgbClr val="00206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Déficit de compétences médicales au niveau de la première ligne de soins </a:t>
            </a:r>
          </a:p>
          <a:p>
            <a:pPr marL="358775" indent="-358775">
              <a:buClr>
                <a:srgbClr val="002060"/>
              </a:buClr>
              <a:buSzPct val="50000"/>
              <a:buFont typeface="Wingdings 3" panose="05040102010807070707" pitchFamily="18" charset="2"/>
              <a:buChar char="{"/>
            </a:pPr>
            <a:r>
              <a:rPr lang="fr-BE" sz="2800" dirty="0">
                <a:solidFill>
                  <a:srgbClr val="00206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Modèle de prise en charge centré sur la maladie et non sur la personne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F525F28-31C4-4200-9ABB-4DACFE87A7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8650" y="0"/>
            <a:ext cx="89535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622595"/>
      </p:ext>
    </p:extLst>
  </p:cSld>
  <p:clrMapOvr>
    <a:masterClrMapping/>
  </p:clrMapOvr>
</p:sld>
</file>

<file path=ppt/theme/theme1.xml><?xml version="1.0" encoding="utf-8"?>
<a:theme xmlns:a="http://schemas.openxmlformats.org/drawingml/2006/main" name="Vue">
  <a:themeElements>
    <a:clrScheme name="Mé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Vue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ue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23C5FE65-18CC-4A65-9EBC-B05E331504E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88013E44E37B48ABADF12A4C5B796F" ma:contentTypeVersion="8" ma:contentTypeDescription="Crée un document." ma:contentTypeScope="" ma:versionID="ac02f8e3c7b878b89d4f0dbd4e4b6e79">
  <xsd:schema xmlns:xsd="http://www.w3.org/2001/XMLSchema" xmlns:xs="http://www.w3.org/2001/XMLSchema" xmlns:p="http://schemas.microsoft.com/office/2006/metadata/properties" xmlns:ns3="62ac0e75-6731-4f4e-b912-cc7517d24d3f" targetNamespace="http://schemas.microsoft.com/office/2006/metadata/properties" ma:root="true" ma:fieldsID="43c11c27e6b645f3edd31e2c33f723d6" ns3:_="">
    <xsd:import namespace="62ac0e75-6731-4f4e-b912-cc7517d24d3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ac0e75-6731-4f4e-b912-cc7517d24d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34D7EA-ED5F-43A7-89C5-F1DF2E3105D2}">
  <ds:schemaRefs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62ac0e75-6731-4f4e-b912-cc7517d24d3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E3EE659-FE61-4C43-8BA9-95F5FD3A59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ac0e75-6731-4f4e-b912-cc7517d24d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196B6BC-C38F-4C7D-BB55-CD73542F28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TM03457515[[fn=Vue]]</Template>
  <TotalTime>3844</TotalTime>
  <Words>1654</Words>
  <Application>Microsoft Office PowerPoint</Application>
  <PresentationFormat>Affichage à l'écran (4:3)</PresentationFormat>
  <Paragraphs>157</Paragraphs>
  <Slides>21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Century Schoolbook</vt:lpstr>
      <vt:lpstr>Gill Sans MT</vt:lpstr>
      <vt:lpstr>Trebuchet MS</vt:lpstr>
      <vt:lpstr>Wingdings</vt:lpstr>
      <vt:lpstr>Wingdings 2</vt:lpstr>
      <vt:lpstr>Wingdings 3</vt:lpstr>
      <vt:lpstr>Vue</vt:lpstr>
      <vt:lpstr>Présentation PowerPoint</vt:lpstr>
      <vt:lpstr>Table des matières </vt:lpstr>
      <vt:lpstr>Contexte urbain en RDC</vt:lpstr>
      <vt:lpstr>Contexte urbain en RDC</vt:lpstr>
      <vt:lpstr>Santé urbaine en RDC</vt:lpstr>
      <vt:lpstr>Demande et offre de soins à Goma</vt:lpstr>
      <vt:lpstr>Demande et offre de soins à Goma</vt:lpstr>
      <vt:lpstr>Demande et offre de soins à Goma</vt:lpstr>
      <vt:lpstr>En résumé</vt:lpstr>
      <vt:lpstr>Présentation PowerPoint</vt:lpstr>
      <vt:lpstr>Présentation PowerPoint</vt:lpstr>
      <vt:lpstr>Présentation PowerPoint</vt:lpstr>
      <vt:lpstr>Présentation PowerPoint</vt:lpstr>
      <vt:lpstr>Trajet de soins</vt:lpstr>
      <vt:lpstr>Présentation PowerPoint</vt:lpstr>
      <vt:lpstr>Présentation PowerPoint</vt:lpstr>
      <vt:lpstr>Présentation PowerPoint</vt:lpstr>
      <vt:lpstr>Défis présents et futurs</vt:lpstr>
      <vt:lpstr>Bibliographie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Julie Simon</dc:creator>
  <cp:lastModifiedBy>Daniela ULB C° Projets Santé</cp:lastModifiedBy>
  <cp:revision>413</cp:revision>
  <cp:lastPrinted>2018-04-27T16:31:38Z</cp:lastPrinted>
  <dcterms:created xsi:type="dcterms:W3CDTF">2018-01-24T12:01:31Z</dcterms:created>
  <dcterms:modified xsi:type="dcterms:W3CDTF">2019-10-16T08:35:43Z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0x0101004288013E44E37B48ABADF12A4C5B796F</vt:lpwstr>
  </property>
</Properties>
</file>