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4"/>
  </p:notesMasterIdLst>
  <p:sldIdLst>
    <p:sldId id="356" r:id="rId5"/>
    <p:sldId id="366" r:id="rId6"/>
    <p:sldId id="358" r:id="rId7"/>
    <p:sldId id="367" r:id="rId8"/>
    <p:sldId id="359" r:id="rId9"/>
    <p:sldId id="368" r:id="rId10"/>
    <p:sldId id="360" r:id="rId11"/>
    <p:sldId id="276" r:id="rId12"/>
    <p:sldId id="311" r:id="rId13"/>
    <p:sldId id="258" r:id="rId14"/>
    <p:sldId id="349" r:id="rId15"/>
    <p:sldId id="361" r:id="rId16"/>
    <p:sldId id="352" r:id="rId17"/>
    <p:sldId id="365" r:id="rId18"/>
    <p:sldId id="362" r:id="rId19"/>
    <p:sldId id="369" r:id="rId20"/>
    <p:sldId id="364" r:id="rId21"/>
    <p:sldId id="363" r:id="rId22"/>
    <p:sldId id="310"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Paul Kandanda" initials="JK" lastIdx="1" clrIdx="0">
    <p:extLst>
      <p:ext uri="{19B8F6BF-5375-455C-9EA6-DF929625EA0E}">
        <p15:presenceInfo xmlns:p15="http://schemas.microsoft.com/office/powerpoint/2012/main" userId="3ccbf513f6b00d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DF5"/>
    <a:srgbClr val="002D86"/>
    <a:srgbClr val="178B07"/>
    <a:srgbClr val="CCFFFF"/>
    <a:srgbClr val="FFFF99"/>
    <a:srgbClr val="002A7E"/>
    <a:srgbClr val="C7E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3801" autoAdjust="0"/>
  </p:normalViewPr>
  <p:slideViewPr>
    <p:cSldViewPr snapToGrid="0">
      <p:cViewPr varScale="1">
        <p:scale>
          <a:sx n="67" d="100"/>
          <a:sy n="67" d="100"/>
        </p:scale>
        <p:origin x="552"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8.4128152427508054E-2"/>
                  <c:y val="2.90273242776877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080-4EFD-9729-6829BB711341}"/>
                </c:ext>
              </c:extLst>
            </c:dLbl>
            <c:dLbl>
              <c:idx val="1"/>
              <c:layout>
                <c:manualLayout>
                  <c:x val="0.12010873791800911"/>
                  <c:y val="-2.17089203584946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80-4EFD-9729-6829BB711341}"/>
                </c:ext>
              </c:extLst>
            </c:dLbl>
            <c:dLbl>
              <c:idx val="2"/>
              <c:layout>
                <c:manualLayout>
                  <c:x val="1.0927685763417504E-3"/>
                  <c:y val="1.32802447313133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080-4EFD-9729-6829BB711341}"/>
                </c:ext>
              </c:extLst>
            </c:dLbl>
            <c:dLbl>
              <c:idx val="3"/>
              <c:layout>
                <c:manualLayout>
                  <c:x val="-5.0810933116119103E-2"/>
                  <c:y val="-4.5946637622678117E-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080-4EFD-9729-6829BB711341}"/>
                </c:ext>
              </c:extLst>
            </c:dLbl>
            <c:dLbl>
              <c:idx val="4"/>
              <c:layout>
                <c:manualLayout>
                  <c:x val="-1.0236220472440946E-3"/>
                  <c:y val="1.41263294469143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080-4EFD-9729-6829BB711341}"/>
                </c:ext>
              </c:extLst>
            </c:dLbl>
            <c:dLbl>
              <c:idx val="7"/>
              <c:layout>
                <c:manualLayout>
                  <c:x val="-7.3704410209545212E-2"/>
                  <c:y val="1.3704010431982777E-2"/>
                </c:manualLayout>
              </c:layout>
              <c:tx>
                <c:rich>
                  <a:bodyPr/>
                  <a:lstStyle/>
                  <a:p>
                    <a:r>
                      <a:rPr lang="en-US" dirty="0" err="1"/>
                      <a:t>Autre</a:t>
                    </a:r>
                    <a:r>
                      <a:rPr lang="en-US" dirty="0"/>
                      <a:t> </a:t>
                    </a:r>
                    <a:r>
                      <a:rPr lang="en-US" dirty="0" err="1"/>
                      <a:t>maladie</a:t>
                    </a:r>
                    <a:r>
                      <a:rPr lang="en-US" dirty="0"/>
                      <a:t> </a:t>
                    </a:r>
                    <a:r>
                      <a:rPr lang="en-US" dirty="0" err="1"/>
                      <a:t>chronique</a:t>
                    </a:r>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20178911653449616"/>
                      <c:h val="9.6115217931458705E-2"/>
                    </c:manualLayout>
                  </c15:layout>
                </c:ext>
                <c:ext xmlns:c16="http://schemas.microsoft.com/office/drawing/2014/chart" uri="{C3380CC4-5D6E-409C-BE32-E72D297353CC}">
                  <c16:uniqueId val="{00000008-9080-4EFD-9729-6829BB711341}"/>
                </c:ext>
              </c:extLst>
            </c:dLbl>
            <c:dLbl>
              <c:idx val="11"/>
              <c:layout>
                <c:manualLayout>
                  <c:x val="2.9787535682127324E-2"/>
                  <c:y val="-4.86343968908648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80-4EFD-9729-6829BB711341}"/>
                </c:ext>
              </c:extLst>
            </c:dLbl>
            <c:dLbl>
              <c:idx val="12"/>
              <c:layout>
                <c:manualLayout>
                  <c:x val="5.4107630706745596E-2"/>
                  <c:y val="4.55633522000226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080-4EFD-9729-6829BB711341}"/>
                </c:ext>
              </c:extLst>
            </c:dLbl>
            <c:spPr>
              <a:noFill/>
              <a:ln>
                <a:noFill/>
              </a:ln>
              <a:effectLst/>
            </c:spPr>
            <c:txPr>
              <a:bodyPr/>
              <a:lstStyle/>
              <a:p>
                <a:pPr>
                  <a:defRPr b="1">
                    <a:effectLst>
                      <a:outerShdw blurRad="38100" dist="38100" dir="2700000" algn="tl">
                        <a:srgbClr val="000000">
                          <a:alpha val="43137"/>
                        </a:srgbClr>
                      </a:outerShdw>
                    </a:effectLst>
                  </a:defRPr>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Feuil3!$B$3:$B$15</c:f>
              <c:strCache>
                <c:ptCount val="13"/>
                <c:pt idx="0">
                  <c:v>Palu</c:v>
                </c:pt>
                <c:pt idx="1">
                  <c:v>Diarrhée/T Digestifs</c:v>
                </c:pt>
                <c:pt idx="2">
                  <c:v>IVRS</c:v>
                </c:pt>
                <c:pt idx="3">
                  <c:v>IVRI</c:v>
                </c:pt>
                <c:pt idx="4">
                  <c:v>Cephalées</c:v>
                </c:pt>
                <c:pt idx="5">
                  <c:v>AFF Cardio-Vasc</c:v>
                </c:pt>
                <c:pt idx="6">
                  <c:v>Karuho/poison</c:v>
                </c:pt>
                <c:pt idx="7">
                  <c:v>Maladie Chronique (-Rhumatisme)</c:v>
                </c:pt>
                <c:pt idx="8">
                  <c:v>DBT</c:v>
                </c:pt>
                <c:pt idx="9">
                  <c:v>Grossesse/Acchouch</c:v>
                </c:pt>
                <c:pt idx="10">
                  <c:v>Trauma/Accident</c:v>
                </c:pt>
                <c:pt idx="11">
                  <c:v>Rhumatisme</c:v>
                </c:pt>
                <c:pt idx="12">
                  <c:v>Autres </c:v>
                </c:pt>
              </c:strCache>
            </c:strRef>
          </c:cat>
          <c:val>
            <c:numRef>
              <c:f>Feuil3!$C$3:$C$15</c:f>
              <c:numCache>
                <c:formatCode>General</c:formatCode>
                <c:ptCount val="13"/>
                <c:pt idx="0">
                  <c:v>348</c:v>
                </c:pt>
                <c:pt idx="1">
                  <c:v>137</c:v>
                </c:pt>
                <c:pt idx="2">
                  <c:v>102</c:v>
                </c:pt>
                <c:pt idx="3">
                  <c:v>60</c:v>
                </c:pt>
                <c:pt idx="4">
                  <c:v>47</c:v>
                </c:pt>
                <c:pt idx="5">
                  <c:v>39</c:v>
                </c:pt>
                <c:pt idx="6">
                  <c:v>23</c:v>
                </c:pt>
                <c:pt idx="7">
                  <c:v>21</c:v>
                </c:pt>
                <c:pt idx="8">
                  <c:v>19</c:v>
                </c:pt>
                <c:pt idx="9">
                  <c:v>19</c:v>
                </c:pt>
                <c:pt idx="10">
                  <c:v>19</c:v>
                </c:pt>
                <c:pt idx="11">
                  <c:v>18</c:v>
                </c:pt>
                <c:pt idx="12">
                  <c:v>64</c:v>
                </c:pt>
              </c:numCache>
            </c:numRef>
          </c:val>
          <c:extLst>
            <c:ext xmlns:c16="http://schemas.microsoft.com/office/drawing/2014/chart" uri="{C3380CC4-5D6E-409C-BE32-E72D297353CC}">
              <c16:uniqueId val="{00000007-9080-4EFD-9729-6829BB711341}"/>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130D69-2819-4CC9-856B-6D4A1ED48578}" type="datetimeFigureOut">
              <a:rPr lang="fr-FR" smtClean="0"/>
              <a:t>14/10/2019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CF5BA24-D933-4C87-95AB-A4C8E1D63404}" type="slidenum">
              <a:rPr lang="fr-FR" smtClean="0"/>
              <a:t>‹N°›</a:t>
            </a:fld>
            <a:endParaRPr lang="fr-FR"/>
          </a:p>
        </p:txBody>
      </p:sp>
    </p:spTree>
    <p:extLst>
      <p:ext uri="{BB962C8B-B14F-4D97-AF65-F5344CB8AC3E}">
        <p14:creationId xmlns:p14="http://schemas.microsoft.com/office/powerpoint/2010/main" val="249174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1</a:t>
            </a:fld>
            <a:endParaRPr lang="fr-FR"/>
          </a:p>
        </p:txBody>
      </p:sp>
    </p:spTree>
    <p:extLst>
      <p:ext uri="{BB962C8B-B14F-4D97-AF65-F5344CB8AC3E}">
        <p14:creationId xmlns:p14="http://schemas.microsoft.com/office/powerpoint/2010/main" val="95662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6A2A695D-DA43-4A97-98C2-FE0A25F525D3}"/>
              </a:ext>
            </a:extLst>
          </p:cNvPr>
          <p:cNvSpPr>
            <a:spLocks noGrp="1" noRot="1" noChangeAspect="1" noTextEdit="1"/>
          </p:cNvSpPr>
          <p:nvPr>
            <p:ph type="sldImg"/>
          </p:nvPr>
        </p:nvSpPr>
        <p:spPr>
          <a:ln/>
        </p:spPr>
      </p:sp>
      <p:sp>
        <p:nvSpPr>
          <p:cNvPr id="19459" name="Espace réservé des commentaires 2">
            <a:extLst>
              <a:ext uri="{FF2B5EF4-FFF2-40B4-BE49-F238E27FC236}">
                <a16:creationId xmlns:a16="http://schemas.microsoft.com/office/drawing/2014/main" id="{8E139777-7E6F-4434-A307-769486BC825E}"/>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lang="fr-BE" altLang="fr-FR">
              <a:latin typeface="Calibri" panose="020F0502020204030204" pitchFamily="34" charset="0"/>
            </a:endParaRPr>
          </a:p>
        </p:txBody>
      </p:sp>
      <p:sp>
        <p:nvSpPr>
          <p:cNvPr id="19460" name="Espace réservé du numéro de diapositive 3">
            <a:extLst>
              <a:ext uri="{FF2B5EF4-FFF2-40B4-BE49-F238E27FC236}">
                <a16:creationId xmlns:a16="http://schemas.microsoft.com/office/drawing/2014/main" id="{5047E3E3-B3BC-4D9B-9610-5BEFC4D812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A1EE8EE-1CE9-4247-A1BB-74B65EB99A85}" type="slidenum">
              <a:rPr altLang="fr-FR" smtClean="0">
                <a:solidFill>
                  <a:srgbClr val="000000"/>
                </a:solidFill>
                <a:latin typeface="Arial" panose="020B0604020202020204" pitchFamily="34" charset="0"/>
              </a:rPr>
              <a:pPr fontAlgn="base">
                <a:spcBef>
                  <a:spcPct val="0"/>
                </a:spcBef>
                <a:spcAft>
                  <a:spcPct val="0"/>
                </a:spcAft>
              </a:pPr>
              <a:t>10</a:t>
            </a:fld>
            <a:endParaRPr altLang="fr-FR">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11</a:t>
            </a:fld>
            <a:endParaRPr lang="fr-FR"/>
          </a:p>
        </p:txBody>
      </p:sp>
    </p:spTree>
    <p:extLst>
      <p:ext uri="{BB962C8B-B14F-4D97-AF65-F5344CB8AC3E}">
        <p14:creationId xmlns:p14="http://schemas.microsoft.com/office/powerpoint/2010/main" val="5899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12</a:t>
            </a:fld>
            <a:endParaRPr lang="fr-FR"/>
          </a:p>
        </p:txBody>
      </p:sp>
    </p:spTree>
    <p:extLst>
      <p:ext uri="{BB962C8B-B14F-4D97-AF65-F5344CB8AC3E}">
        <p14:creationId xmlns:p14="http://schemas.microsoft.com/office/powerpoint/2010/main" val="1113292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13</a:t>
            </a:fld>
            <a:endParaRPr lang="fr-FR"/>
          </a:p>
        </p:txBody>
      </p:sp>
    </p:spTree>
    <p:extLst>
      <p:ext uri="{BB962C8B-B14F-4D97-AF65-F5344CB8AC3E}">
        <p14:creationId xmlns:p14="http://schemas.microsoft.com/office/powerpoint/2010/main" val="95098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14</a:t>
            </a:fld>
            <a:endParaRPr lang="fr-FR"/>
          </a:p>
        </p:txBody>
      </p:sp>
    </p:spTree>
    <p:extLst>
      <p:ext uri="{BB962C8B-B14F-4D97-AF65-F5344CB8AC3E}">
        <p14:creationId xmlns:p14="http://schemas.microsoft.com/office/powerpoint/2010/main" val="350091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15</a:t>
            </a:fld>
            <a:endParaRPr lang="fr-FR"/>
          </a:p>
        </p:txBody>
      </p:sp>
    </p:spTree>
    <p:extLst>
      <p:ext uri="{BB962C8B-B14F-4D97-AF65-F5344CB8AC3E}">
        <p14:creationId xmlns:p14="http://schemas.microsoft.com/office/powerpoint/2010/main" val="1086872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16</a:t>
            </a:fld>
            <a:endParaRPr lang="fr-FR"/>
          </a:p>
        </p:txBody>
      </p:sp>
    </p:spTree>
    <p:extLst>
      <p:ext uri="{BB962C8B-B14F-4D97-AF65-F5344CB8AC3E}">
        <p14:creationId xmlns:p14="http://schemas.microsoft.com/office/powerpoint/2010/main" val="3051164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17</a:t>
            </a:fld>
            <a:endParaRPr lang="fr-FR"/>
          </a:p>
        </p:txBody>
      </p:sp>
    </p:spTree>
    <p:extLst>
      <p:ext uri="{BB962C8B-B14F-4D97-AF65-F5344CB8AC3E}">
        <p14:creationId xmlns:p14="http://schemas.microsoft.com/office/powerpoint/2010/main" val="1755145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18</a:t>
            </a:fld>
            <a:endParaRPr lang="fr-FR"/>
          </a:p>
        </p:txBody>
      </p:sp>
    </p:spTree>
    <p:extLst>
      <p:ext uri="{BB962C8B-B14F-4D97-AF65-F5344CB8AC3E}">
        <p14:creationId xmlns:p14="http://schemas.microsoft.com/office/powerpoint/2010/main" val="254488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2</a:t>
            </a:fld>
            <a:endParaRPr lang="fr-FR"/>
          </a:p>
        </p:txBody>
      </p:sp>
    </p:spTree>
    <p:extLst>
      <p:ext uri="{BB962C8B-B14F-4D97-AF65-F5344CB8AC3E}">
        <p14:creationId xmlns:p14="http://schemas.microsoft.com/office/powerpoint/2010/main" val="311093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3</a:t>
            </a:fld>
            <a:endParaRPr lang="fr-FR"/>
          </a:p>
        </p:txBody>
      </p:sp>
    </p:spTree>
    <p:extLst>
      <p:ext uri="{BB962C8B-B14F-4D97-AF65-F5344CB8AC3E}">
        <p14:creationId xmlns:p14="http://schemas.microsoft.com/office/powerpoint/2010/main" val="293918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4</a:t>
            </a:fld>
            <a:endParaRPr lang="fr-FR"/>
          </a:p>
        </p:txBody>
      </p:sp>
    </p:spTree>
    <p:extLst>
      <p:ext uri="{BB962C8B-B14F-4D97-AF65-F5344CB8AC3E}">
        <p14:creationId xmlns:p14="http://schemas.microsoft.com/office/powerpoint/2010/main" val="391282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5</a:t>
            </a:fld>
            <a:endParaRPr lang="fr-FR"/>
          </a:p>
        </p:txBody>
      </p:sp>
    </p:spTree>
    <p:extLst>
      <p:ext uri="{BB962C8B-B14F-4D97-AF65-F5344CB8AC3E}">
        <p14:creationId xmlns:p14="http://schemas.microsoft.com/office/powerpoint/2010/main" val="272210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6</a:t>
            </a:fld>
            <a:endParaRPr lang="fr-FR"/>
          </a:p>
        </p:txBody>
      </p:sp>
    </p:spTree>
    <p:extLst>
      <p:ext uri="{BB962C8B-B14F-4D97-AF65-F5344CB8AC3E}">
        <p14:creationId xmlns:p14="http://schemas.microsoft.com/office/powerpoint/2010/main" val="380811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7</a:t>
            </a:fld>
            <a:endParaRPr lang="fr-FR"/>
          </a:p>
        </p:txBody>
      </p:sp>
    </p:spTree>
    <p:extLst>
      <p:ext uri="{BB962C8B-B14F-4D97-AF65-F5344CB8AC3E}">
        <p14:creationId xmlns:p14="http://schemas.microsoft.com/office/powerpoint/2010/main" val="1759471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sz="1200"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8</a:t>
            </a:fld>
            <a:endParaRPr lang="fr-FR"/>
          </a:p>
        </p:txBody>
      </p:sp>
    </p:spTree>
    <p:extLst>
      <p:ext uri="{BB962C8B-B14F-4D97-AF65-F5344CB8AC3E}">
        <p14:creationId xmlns:p14="http://schemas.microsoft.com/office/powerpoint/2010/main" val="196292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F5BA24-D933-4C87-95AB-A4C8E1D63404}" type="slidenum">
              <a:rPr lang="fr-FR" smtClean="0"/>
              <a:t>9</a:t>
            </a:fld>
            <a:endParaRPr lang="fr-FR"/>
          </a:p>
        </p:txBody>
      </p:sp>
    </p:spTree>
    <p:extLst>
      <p:ext uri="{BB962C8B-B14F-4D97-AF65-F5344CB8AC3E}">
        <p14:creationId xmlns:p14="http://schemas.microsoft.com/office/powerpoint/2010/main" val="26104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8418195" y="0"/>
            <a:ext cx="73152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200"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defRPr>
                <a:solidFill>
                  <a:schemeClr val="bg2">
                    <a:lumMod val="40000"/>
                    <a:lumOff val="60000"/>
                  </a:schemeClr>
                </a:solidFill>
              </a:defRPr>
            </a:lvl1pPr>
          </a:lstStyle>
          <a:p>
            <a:fld id="{43D96E6F-7157-49A0-BA21-AB3D07F138C7}" type="datetimeFigureOut">
              <a:rPr lang="fr-FR" smtClean="0"/>
              <a:t>14/10/2019</a:t>
            </a:fld>
            <a:endParaRPr lang="fr-FR"/>
          </a:p>
        </p:txBody>
      </p:sp>
      <p:sp>
        <p:nvSpPr>
          <p:cNvPr id="5" name="Footer Placeholder 4"/>
          <p:cNvSpPr>
            <a:spLocks noGrp="1"/>
          </p:cNvSpPr>
          <p:nvPr>
            <p:ph type="ftr" sz="quarter" idx="11"/>
          </p:nvPr>
        </p:nvSpPr>
        <p:spPr/>
        <p:txBody>
          <a:bodyPr/>
          <a:lstStyle>
            <a:lvl1pPr>
              <a:defRPr>
                <a:solidFill>
                  <a:schemeClr val="bg2">
                    <a:lumMod val="40000"/>
                    <a:lumOff val="60000"/>
                  </a:schemeClr>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bg2">
                    <a:lumMod val="60000"/>
                    <a:lumOff val="40000"/>
                  </a:schemeClr>
                </a:solidFill>
              </a:defRPr>
            </a:lvl1pPr>
          </a:lstStyle>
          <a:p>
            <a:fld id="{F774F011-5722-4AE0-B68A-AE420C057A62}" type="slidenum">
              <a:rPr lang="fr-FR" smtClean="0"/>
              <a:t>‹N°›</a:t>
            </a:fld>
            <a:endParaRPr lang="fr-FR"/>
          </a:p>
        </p:txBody>
      </p:sp>
    </p:spTree>
    <p:extLst>
      <p:ext uri="{BB962C8B-B14F-4D97-AF65-F5344CB8AC3E}">
        <p14:creationId xmlns:p14="http://schemas.microsoft.com/office/powerpoint/2010/main" val="37734543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D96E6F-7157-49A0-BA21-AB3D07F138C7}" type="datetimeFigureOut">
              <a:rPr lang="fr-FR" smtClean="0"/>
              <a:t>14/10/2019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74F011-5722-4AE0-B68A-AE420C057A62}" type="slidenum">
              <a:rPr lang="fr-FR" smtClean="0"/>
              <a:t>‹N°›</a:t>
            </a:fld>
            <a:endParaRPr lang="fr-FR"/>
          </a:p>
        </p:txBody>
      </p:sp>
    </p:spTree>
    <p:extLst>
      <p:ext uri="{BB962C8B-B14F-4D97-AF65-F5344CB8AC3E}">
        <p14:creationId xmlns:p14="http://schemas.microsoft.com/office/powerpoint/2010/main" val="14890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D96E6F-7157-49A0-BA21-AB3D07F138C7}" type="datetimeFigureOut">
              <a:rPr lang="fr-FR" smtClean="0"/>
              <a:t>14/10/2019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74F011-5722-4AE0-B68A-AE420C057A62}" type="slidenum">
              <a:rPr lang="fr-FR" smtClean="0"/>
              <a:t>‹N°›</a:t>
            </a:fld>
            <a:endParaRPr lang="fr-FR"/>
          </a:p>
        </p:txBody>
      </p:sp>
    </p:spTree>
    <p:extLst>
      <p:ext uri="{BB962C8B-B14F-4D97-AF65-F5344CB8AC3E}">
        <p14:creationId xmlns:p14="http://schemas.microsoft.com/office/powerpoint/2010/main" val="363963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D96E6F-7157-49A0-BA21-AB3D07F138C7}" type="datetimeFigureOut">
              <a:rPr lang="fr-FR" smtClean="0"/>
              <a:t>14/10/2019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74F011-5722-4AE0-B68A-AE420C057A62}" type="slidenum">
              <a:rPr lang="fr-FR" smtClean="0"/>
              <a:t>‹N°›</a:t>
            </a:fld>
            <a:endParaRPr lang="fr-FR"/>
          </a:p>
        </p:txBody>
      </p:sp>
    </p:spTree>
    <p:extLst>
      <p:ext uri="{BB962C8B-B14F-4D97-AF65-F5344CB8AC3E}">
        <p14:creationId xmlns:p14="http://schemas.microsoft.com/office/powerpoint/2010/main" val="101570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200" b="1" baseline="0"/>
            </a:lvl1pPr>
          </a:lstStyle>
          <a:p>
            <a:r>
              <a:rPr lang="fr-FR"/>
              <a:t>Modifiez le style du titre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D96E6F-7157-49A0-BA21-AB3D07F138C7}" type="datetimeFigureOut">
              <a:rPr lang="fr-FR" smtClean="0"/>
              <a:t>14/10/2019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74F011-5722-4AE0-B68A-AE420C057A62}" type="slidenum">
              <a:rPr lang="fr-FR" smtClean="0"/>
              <a:t>‹N°›</a:t>
            </a:fld>
            <a:endParaRPr lang="fr-F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907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3D96E6F-7157-49A0-BA21-AB3D07F138C7}" type="datetimeFigureOut">
              <a:rPr lang="fr-FR" smtClean="0"/>
              <a:t>14/10/2019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4F011-5722-4AE0-B68A-AE420C057A62}" type="slidenum">
              <a:rPr lang="fr-FR" smtClean="0"/>
              <a:t>‹N°›</a:t>
            </a:fld>
            <a:endParaRPr lang="fr-FR"/>
          </a:p>
        </p:txBody>
      </p:sp>
    </p:spTree>
    <p:extLst>
      <p:ext uri="{BB962C8B-B14F-4D97-AF65-F5344CB8AC3E}">
        <p14:creationId xmlns:p14="http://schemas.microsoft.com/office/powerpoint/2010/main" val="95893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10"/>
          <p:cNvSpPr>
            <a:spLocks noGrp="1"/>
          </p:cNvSpPr>
          <p:nvPr>
            <p:ph type="body" sz="quarter" idx="13"/>
          </p:nvPr>
        </p:nvSpPr>
        <p:spPr>
          <a:xfrm>
            <a:off x="4599432" y="1717185"/>
            <a:ext cx="3364992" cy="731520"/>
          </a:xfrm>
        </p:spPr>
        <p:txBody>
          <a:bodyPr anchor="b"/>
          <a:lstStyle>
            <a:lvl1pPr marL="0" indent="0">
              <a:spcBef>
                <a:spcPts val="0"/>
              </a:spcBef>
              <a:buNone/>
              <a:defRPr>
                <a:solidFill>
                  <a:schemeClr val="tx2"/>
                </a:solidFill>
              </a:defRPr>
            </a:lvl1pPr>
          </a:lstStyle>
          <a:p>
            <a:pPr lvl="0"/>
            <a:r>
              <a:rPr lang="fr-FR"/>
              <a:t>Cliquez pour modifier les styles du texte du masque</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3D96E6F-7157-49A0-BA21-AB3D07F138C7}" type="datetimeFigureOut">
              <a:rPr lang="fr-FR" smtClean="0"/>
              <a:t>14/10/2019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774F011-5722-4AE0-B68A-AE420C057A62}" type="slidenum">
              <a:rPr lang="fr-FR" smtClean="0"/>
              <a:t>‹N°›</a:t>
            </a:fld>
            <a:endParaRPr lang="fr-FR"/>
          </a:p>
        </p:txBody>
      </p:sp>
    </p:spTree>
    <p:extLst>
      <p:ext uri="{BB962C8B-B14F-4D97-AF65-F5344CB8AC3E}">
        <p14:creationId xmlns:p14="http://schemas.microsoft.com/office/powerpoint/2010/main" val="59594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D96E6F-7157-49A0-BA21-AB3D07F138C7}" type="datetimeFigureOut">
              <a:rPr lang="fr-FR" smtClean="0"/>
              <a:t>14/10/2019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774F011-5722-4AE0-B68A-AE420C057A62}" type="slidenum">
              <a:rPr lang="fr-FR" smtClean="0"/>
              <a:t>‹N°›</a:t>
            </a:fld>
            <a:endParaRPr lang="fr-FR"/>
          </a:p>
        </p:txBody>
      </p:sp>
    </p:spTree>
    <p:extLst>
      <p:ext uri="{BB962C8B-B14F-4D97-AF65-F5344CB8AC3E}">
        <p14:creationId xmlns:p14="http://schemas.microsoft.com/office/powerpoint/2010/main" val="383513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6E6F-7157-49A0-BA21-AB3D07F138C7}" type="datetimeFigureOut">
              <a:rPr lang="fr-FR" smtClean="0"/>
              <a:t>14/10/2019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774F011-5722-4AE0-B68A-AE420C057A62}" type="slidenum">
              <a:rPr lang="fr-FR" smtClean="0"/>
              <a:t>‹N°›</a:t>
            </a:fld>
            <a:endParaRPr lang="fr-FR"/>
          </a:p>
        </p:txBody>
      </p:sp>
    </p:spTree>
    <p:extLst>
      <p:ext uri="{BB962C8B-B14F-4D97-AF65-F5344CB8AC3E}">
        <p14:creationId xmlns:p14="http://schemas.microsoft.com/office/powerpoint/2010/main" val="94928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1" baseline="0"/>
            </a:lvl1pPr>
          </a:lstStyle>
          <a:p>
            <a:r>
              <a:rPr lang="fr-FR"/>
              <a:t>Modifiez le style du titre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D96E6F-7157-49A0-BA21-AB3D07F138C7}" type="datetimeFigureOut">
              <a:rPr lang="fr-FR" smtClean="0"/>
              <a:t>14/10/2019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74F011-5722-4AE0-B68A-AE420C057A62}" type="slidenum">
              <a:rPr lang="fr-FR" smtClean="0"/>
              <a:t>‹N°›</a:t>
            </a:fld>
            <a:endParaRPr lang="fr-FR"/>
          </a:p>
        </p:txBody>
      </p:sp>
    </p:spTree>
    <p:extLst>
      <p:ext uri="{BB962C8B-B14F-4D97-AF65-F5344CB8AC3E}">
        <p14:creationId xmlns:p14="http://schemas.microsoft.com/office/powerpoint/2010/main" val="188518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5105400"/>
            <a:ext cx="8417859" cy="175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1">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D96E6F-7157-49A0-BA21-AB3D07F138C7}" type="datetimeFigureOut">
              <a:rPr lang="fr-FR" smtClean="0"/>
              <a:t>14/10/2019</a:t>
            </a:fld>
            <a:endParaRPr lang="fr-FR"/>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774F011-5722-4AE0-B68A-AE420C057A62}" type="slidenum">
              <a:rPr lang="fr-FR" smtClean="0"/>
              <a:t>‹N°›</a:t>
            </a:fld>
            <a:endParaRPr lang="fr-FR"/>
          </a:p>
        </p:txBody>
      </p:sp>
    </p:spTree>
    <p:extLst>
      <p:ext uri="{BB962C8B-B14F-4D97-AF65-F5344CB8AC3E}">
        <p14:creationId xmlns:p14="http://schemas.microsoft.com/office/powerpoint/2010/main" val="248821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40000"/>
                    <a:lumOff val="60000"/>
                  </a:schemeClr>
                </a:solidFill>
              </a:defRPr>
            </a:lvl1pPr>
          </a:lstStyle>
          <a:p>
            <a:fld id="{43D96E6F-7157-49A0-BA21-AB3D07F138C7}" type="datetimeFigureOut">
              <a:rPr lang="fr-FR" smtClean="0"/>
              <a:t>14/10/2019</a:t>
            </a:fld>
            <a:endParaRPr lang="fr-FR"/>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40000"/>
                    <a:lumOff val="60000"/>
                  </a:schemeClr>
                </a:solidFill>
              </a:defRPr>
            </a:lvl1pPr>
          </a:lstStyle>
          <a:p>
            <a:endParaRPr lang="fr-FR"/>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latin typeface="+mj-lt"/>
              </a:defRPr>
            </a:lvl1pPr>
          </a:lstStyle>
          <a:p>
            <a:fld id="{F774F011-5722-4AE0-B68A-AE420C057A62}" type="slidenum">
              <a:rPr lang="fr-FR" smtClean="0"/>
              <a:t>‹N°›</a:t>
            </a:fld>
            <a:endParaRPr lang="fr-FR"/>
          </a:p>
        </p:txBody>
      </p:sp>
    </p:spTree>
    <p:extLst>
      <p:ext uri="{BB962C8B-B14F-4D97-AF65-F5344CB8AC3E}">
        <p14:creationId xmlns:p14="http://schemas.microsoft.com/office/powerpoint/2010/main" val="19270034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13244" y="12428"/>
            <a:ext cx="9157244" cy="1813197"/>
          </a:xfrm>
          <a:prstGeom prst="rect">
            <a:avLst/>
          </a:prstGeom>
        </p:spPr>
      </p:pic>
      <p:sp>
        <p:nvSpPr>
          <p:cNvPr id="5" name="Titre 1">
            <a:extLst>
              <a:ext uri="{FF2B5EF4-FFF2-40B4-BE49-F238E27FC236}">
                <a16:creationId xmlns:a16="http://schemas.microsoft.com/office/drawing/2014/main" id="{6971B295-6628-40C1-B36A-64E8632DC6AC}"/>
              </a:ext>
            </a:extLst>
          </p:cNvPr>
          <p:cNvSpPr txBox="1">
            <a:spLocks/>
          </p:cNvSpPr>
          <p:nvPr/>
        </p:nvSpPr>
        <p:spPr>
          <a:xfrm>
            <a:off x="485776" y="2360612"/>
            <a:ext cx="8658224"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002D86"/>
                </a:solidFill>
                <a:latin typeface="Trebuchet MS" panose="020B0603020202020204" pitchFamily="34" charset="0"/>
              </a:rPr>
              <a:t>Urbanisation et services de santé: le cas de CSMU de Goma (RDC)</a:t>
            </a:r>
          </a:p>
        </p:txBody>
      </p:sp>
      <p:sp>
        <p:nvSpPr>
          <p:cNvPr id="11" name="Titre 4">
            <a:extLst>
              <a:ext uri="{FF2B5EF4-FFF2-40B4-BE49-F238E27FC236}">
                <a16:creationId xmlns:a16="http://schemas.microsoft.com/office/drawing/2014/main" id="{0E1E6585-C6FC-4DB9-9A66-A103F302DDD4}"/>
              </a:ext>
            </a:extLst>
          </p:cNvPr>
          <p:cNvSpPr txBox="1">
            <a:spLocks/>
          </p:cNvSpPr>
          <p:nvPr/>
        </p:nvSpPr>
        <p:spPr>
          <a:xfrm>
            <a:off x="507997" y="3791247"/>
            <a:ext cx="8128001" cy="5487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2000" i="1" dirty="0">
                <a:solidFill>
                  <a:srgbClr val="002060"/>
                </a:solidFill>
                <a:latin typeface="Trebuchet MS" panose="020B0603020202020204" pitchFamily="34" charset="0"/>
              </a:rPr>
              <a:t>Auteurs: Jean-Bosco </a:t>
            </a:r>
            <a:r>
              <a:rPr lang="fr-FR" sz="2000" i="1" dirty="0" err="1">
                <a:solidFill>
                  <a:srgbClr val="002060"/>
                </a:solidFill>
                <a:latin typeface="Trebuchet MS" panose="020B0603020202020204" pitchFamily="34" charset="0"/>
              </a:rPr>
              <a:t>Kahindo</a:t>
            </a:r>
            <a:r>
              <a:rPr lang="fr-FR" sz="2000" i="1" dirty="0">
                <a:solidFill>
                  <a:srgbClr val="002060"/>
                </a:solidFill>
                <a:latin typeface="Trebuchet MS" panose="020B0603020202020204" pitchFamily="34" charset="0"/>
              </a:rPr>
              <a:t>, Hélène Lambert</a:t>
            </a:r>
          </a:p>
        </p:txBody>
      </p:sp>
      <p:sp>
        <p:nvSpPr>
          <p:cNvPr id="12" name="Titre 4">
            <a:extLst>
              <a:ext uri="{FF2B5EF4-FFF2-40B4-BE49-F238E27FC236}">
                <a16:creationId xmlns:a16="http://schemas.microsoft.com/office/drawing/2014/main" id="{9B42FBF3-79D6-46D6-BC63-AB2CAFE3A86A}"/>
              </a:ext>
            </a:extLst>
          </p:cNvPr>
          <p:cNvSpPr txBox="1">
            <a:spLocks/>
          </p:cNvSpPr>
          <p:nvPr/>
        </p:nvSpPr>
        <p:spPr>
          <a:xfrm>
            <a:off x="641347" y="4353347"/>
            <a:ext cx="8128001" cy="5487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2000" i="1" dirty="0">
                <a:solidFill>
                  <a:srgbClr val="002060"/>
                </a:solidFill>
                <a:latin typeface="Trebuchet MS" panose="020B0603020202020204" pitchFamily="34" charset="0"/>
              </a:rPr>
              <a:t>Présenté par Daniela </a:t>
            </a:r>
            <a:r>
              <a:rPr lang="fr-FR" sz="2000" i="1" dirty="0" err="1">
                <a:solidFill>
                  <a:srgbClr val="002060"/>
                </a:solidFill>
                <a:latin typeface="Trebuchet MS" panose="020B0603020202020204" pitchFamily="34" charset="0"/>
              </a:rPr>
              <a:t>Chinnici</a:t>
            </a:r>
            <a:endParaRPr lang="fr-FR" sz="2000" i="1" dirty="0">
              <a:solidFill>
                <a:srgbClr val="002060"/>
              </a:solidFill>
              <a:latin typeface="Trebuchet MS" panose="020B0603020202020204" pitchFamily="34" charset="0"/>
            </a:endParaRPr>
          </a:p>
        </p:txBody>
      </p:sp>
      <p:pic>
        <p:nvPicPr>
          <p:cNvPr id="8" name="Espace réservé du contenu 3">
            <a:extLst>
              <a:ext uri="{FF2B5EF4-FFF2-40B4-BE49-F238E27FC236}">
                <a16:creationId xmlns:a16="http://schemas.microsoft.com/office/drawing/2014/main" id="{3F3A5815-ADB6-4C09-99E3-983DECF63D5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4915432"/>
            <a:ext cx="2158409" cy="1942568"/>
          </a:xfrm>
        </p:spPr>
      </p:pic>
    </p:spTree>
    <p:extLst>
      <p:ext uri="{BB962C8B-B14F-4D97-AF65-F5344CB8AC3E}">
        <p14:creationId xmlns:p14="http://schemas.microsoft.com/office/powerpoint/2010/main" val="1390233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75763D08-239D-4B8B-AE0C-2A6EB0CDFD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14" t="11824" r="27548" b="6918"/>
          <a:stretch/>
        </p:blipFill>
        <p:spPr>
          <a:xfrm>
            <a:off x="3393956" y="3178702"/>
            <a:ext cx="2223421" cy="2266829"/>
          </a:xfrm>
          <a:prstGeom prst="ellipse">
            <a:avLst/>
          </a:prstGeom>
          <a:ln>
            <a:noFill/>
          </a:ln>
          <a:effectLst>
            <a:softEdge rad="112500"/>
          </a:effectLst>
        </p:spPr>
      </p:pic>
      <p:grpSp>
        <p:nvGrpSpPr>
          <p:cNvPr id="18436" name="Groupe 2">
            <a:extLst>
              <a:ext uri="{FF2B5EF4-FFF2-40B4-BE49-F238E27FC236}">
                <a16:creationId xmlns:a16="http://schemas.microsoft.com/office/drawing/2014/main" id="{5C4B875D-40F8-46E8-862A-8657F2868007}"/>
              </a:ext>
            </a:extLst>
          </p:cNvPr>
          <p:cNvGrpSpPr>
            <a:grpSpLocks/>
          </p:cNvGrpSpPr>
          <p:nvPr/>
        </p:nvGrpSpPr>
        <p:grpSpPr bwMode="auto">
          <a:xfrm>
            <a:off x="645557" y="2137110"/>
            <a:ext cx="8194516" cy="4350011"/>
            <a:chOff x="770097" y="1951305"/>
            <a:chExt cx="8194517" cy="3525903"/>
          </a:xfrm>
        </p:grpSpPr>
        <p:sp>
          <p:nvSpPr>
            <p:cNvPr id="5" name="Ellipse 4">
              <a:extLst>
                <a:ext uri="{FF2B5EF4-FFF2-40B4-BE49-F238E27FC236}">
                  <a16:creationId xmlns:a16="http://schemas.microsoft.com/office/drawing/2014/main" id="{CA40849F-E09E-47CC-8D01-2C26DDF07286}"/>
                </a:ext>
              </a:extLst>
            </p:cNvPr>
            <p:cNvSpPr/>
            <p:nvPr/>
          </p:nvSpPr>
          <p:spPr>
            <a:xfrm>
              <a:off x="770097" y="3253487"/>
              <a:ext cx="2223421" cy="13197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Littérature Scientifique</a:t>
              </a:r>
            </a:p>
          </p:txBody>
        </p:sp>
        <p:sp>
          <p:nvSpPr>
            <p:cNvPr id="7" name="Ellipse 6">
              <a:extLst>
                <a:ext uri="{FF2B5EF4-FFF2-40B4-BE49-F238E27FC236}">
                  <a16:creationId xmlns:a16="http://schemas.microsoft.com/office/drawing/2014/main" id="{D8B557A4-AD8E-4747-A776-4A4323AE4991}"/>
                </a:ext>
              </a:extLst>
            </p:cNvPr>
            <p:cNvSpPr/>
            <p:nvPr/>
          </p:nvSpPr>
          <p:spPr>
            <a:xfrm>
              <a:off x="3509129" y="4573265"/>
              <a:ext cx="2592388" cy="903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Voyages d’étude (N=2)</a:t>
              </a:r>
            </a:p>
          </p:txBody>
        </p:sp>
        <p:cxnSp>
          <p:nvCxnSpPr>
            <p:cNvPr id="9" name="Connecteur droit avec flèche 8">
              <a:extLst>
                <a:ext uri="{FF2B5EF4-FFF2-40B4-BE49-F238E27FC236}">
                  <a16:creationId xmlns:a16="http://schemas.microsoft.com/office/drawing/2014/main" id="{A50364E6-E6B8-4749-8D0A-9BD830D0AD21}"/>
                </a:ext>
              </a:extLst>
            </p:cNvPr>
            <p:cNvCxnSpPr/>
            <p:nvPr/>
          </p:nvCxnSpPr>
          <p:spPr>
            <a:xfrm flipV="1">
              <a:off x="2468643" y="2854972"/>
              <a:ext cx="639762" cy="5031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099B1838-38D6-4421-8BB0-5AE5458386A1}"/>
                </a:ext>
              </a:extLst>
            </p:cNvPr>
            <p:cNvCxnSpPr>
              <a:cxnSpLocks/>
            </p:cNvCxnSpPr>
            <p:nvPr/>
          </p:nvCxnSpPr>
          <p:spPr>
            <a:xfrm>
              <a:off x="2824329" y="4378321"/>
              <a:ext cx="731671" cy="3109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58F53EDC-C785-4275-AE2E-C4A99A188BB0}"/>
                </a:ext>
              </a:extLst>
            </p:cNvPr>
            <p:cNvCxnSpPr>
              <a:cxnSpLocks/>
            </p:cNvCxnSpPr>
            <p:nvPr/>
          </p:nvCxnSpPr>
          <p:spPr>
            <a:xfrm>
              <a:off x="6115051" y="2502405"/>
              <a:ext cx="835740" cy="2931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5686756F-27CA-4D62-8F12-242C2545F830}"/>
                </a:ext>
              </a:extLst>
            </p:cNvPr>
            <p:cNvCxnSpPr>
              <a:cxnSpLocks/>
            </p:cNvCxnSpPr>
            <p:nvPr/>
          </p:nvCxnSpPr>
          <p:spPr>
            <a:xfrm flipV="1">
              <a:off x="5846693" y="4091699"/>
              <a:ext cx="1104098" cy="6204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Rectangle à coins arrondis 18">
              <a:extLst>
                <a:ext uri="{FF2B5EF4-FFF2-40B4-BE49-F238E27FC236}">
                  <a16:creationId xmlns:a16="http://schemas.microsoft.com/office/drawing/2014/main" id="{BA0E2104-F8AD-4E25-B02A-1E248C0CA1C5}"/>
                </a:ext>
              </a:extLst>
            </p:cNvPr>
            <p:cNvSpPr/>
            <p:nvPr/>
          </p:nvSpPr>
          <p:spPr>
            <a:xfrm>
              <a:off x="7019926" y="2565455"/>
              <a:ext cx="1944688" cy="1726816"/>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fr-FR"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a:rPr>
                <a:t></a:t>
              </a:r>
              <a:r>
                <a:rPr lang="fr-FR"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Consensus sur le  concept de 1</a:t>
              </a:r>
              <a:r>
                <a:rPr lang="fr-FR" baseline="30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t>
              </a:r>
              <a:r>
                <a:rPr lang="fr-FR"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échelon médicalisé urbain à tester</a:t>
              </a:r>
              <a:endParaRPr lang="fr-FR" sz="1600" i="1" dirty="0">
                <a:solidFill>
                  <a:schemeClr val="tx1"/>
                </a:solidFill>
                <a:latin typeface="Calibri" panose="020F0502020204030204" pitchFamily="34" charset="0"/>
                <a:cs typeface="Calibri" panose="020F0502020204030204" pitchFamily="34" charset="0"/>
              </a:endParaRPr>
            </a:p>
          </p:txBody>
        </p:sp>
        <p:sp>
          <p:nvSpPr>
            <p:cNvPr id="6" name="Ellipse 5">
              <a:extLst>
                <a:ext uri="{FF2B5EF4-FFF2-40B4-BE49-F238E27FC236}">
                  <a16:creationId xmlns:a16="http://schemas.microsoft.com/office/drawing/2014/main" id="{9FD9AC3C-0935-4AF5-8307-1552505E3DCA}"/>
                </a:ext>
              </a:extLst>
            </p:cNvPr>
            <p:cNvSpPr/>
            <p:nvPr/>
          </p:nvSpPr>
          <p:spPr>
            <a:xfrm>
              <a:off x="2713792" y="1951305"/>
              <a:ext cx="3456860" cy="903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Etudes dans la ville de Goma (N=3)</a:t>
              </a:r>
            </a:p>
          </p:txBody>
        </p:sp>
      </p:grpSp>
      <p:pic>
        <p:nvPicPr>
          <p:cNvPr id="17" name="Image 16">
            <a:extLst>
              <a:ext uri="{FF2B5EF4-FFF2-40B4-BE49-F238E27FC236}">
                <a16:creationId xmlns:a16="http://schemas.microsoft.com/office/drawing/2014/main" id="{AA9DBB14-E106-427A-94FD-E5D4558311E4}"/>
              </a:ext>
            </a:extLst>
          </p:cNvPr>
          <p:cNvPicPr>
            <a:picLocks noChangeAspect="1"/>
          </p:cNvPicPr>
          <p:nvPr/>
        </p:nvPicPr>
        <p:blipFill rotWithShape="1">
          <a:blip r:embed="rId4" cstate="screen">
            <a:lum/>
            <a:extLst>
              <a:ext uri="{28A0092B-C50C-407E-A947-70E740481C1C}">
                <a14:useLocalDpi xmlns:a14="http://schemas.microsoft.com/office/drawing/2010/main"/>
              </a:ext>
            </a:extLst>
          </a:blip>
          <a:srcRect b="47962"/>
          <a:stretch/>
        </p:blipFill>
        <p:spPr>
          <a:xfrm>
            <a:off x="0" y="0"/>
            <a:ext cx="9157244" cy="1813197"/>
          </a:xfrm>
          <a:prstGeom prst="rect">
            <a:avLst/>
          </a:prstGeom>
        </p:spPr>
      </p:pic>
      <p:pic>
        <p:nvPicPr>
          <p:cNvPr id="18" name="Image 17">
            <a:extLst>
              <a:ext uri="{FF2B5EF4-FFF2-40B4-BE49-F238E27FC236}">
                <a16:creationId xmlns:a16="http://schemas.microsoft.com/office/drawing/2014/main" id="{8F9F1787-B39A-48DE-BC0F-A5CD64F7F3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sp>
        <p:nvSpPr>
          <p:cNvPr id="20" name="Titre 1">
            <a:extLst>
              <a:ext uri="{FF2B5EF4-FFF2-40B4-BE49-F238E27FC236}">
                <a16:creationId xmlns:a16="http://schemas.microsoft.com/office/drawing/2014/main" id="{1021D405-2772-47D0-99DE-DE7B29E4FA33}"/>
              </a:ext>
            </a:extLst>
          </p:cNvPr>
          <p:cNvSpPr txBox="1">
            <a:spLocks/>
          </p:cNvSpPr>
          <p:nvPr/>
        </p:nvSpPr>
        <p:spPr>
          <a:xfrm>
            <a:off x="181849" y="102393"/>
            <a:ext cx="86582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5FDF5"/>
                </a:solidFill>
                <a:latin typeface="Calibri" panose="020F0502020204030204" pitchFamily="34" charset="0"/>
                <a:cs typeface="Calibri" panose="020F0502020204030204" pitchFamily="34" charset="0"/>
              </a:rPr>
              <a:t>Processus de mise en place de 2 CSMU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0" y="0"/>
            <a:ext cx="9157244" cy="1813197"/>
          </a:xfrm>
          <a:prstGeom prst="rect">
            <a:avLst/>
          </a:prstGeom>
        </p:spPr>
      </p:pic>
      <p:sp>
        <p:nvSpPr>
          <p:cNvPr id="6" name="Espace réservé du contenu 5">
            <a:extLst>
              <a:ext uri="{FF2B5EF4-FFF2-40B4-BE49-F238E27FC236}">
                <a16:creationId xmlns:a16="http://schemas.microsoft.com/office/drawing/2014/main" id="{86F7BAE8-1497-45DE-A18F-5039834613C3}"/>
              </a:ext>
            </a:extLst>
          </p:cNvPr>
          <p:cNvSpPr>
            <a:spLocks noGrp="1"/>
          </p:cNvSpPr>
          <p:nvPr>
            <p:ph idx="1"/>
          </p:nvPr>
        </p:nvSpPr>
        <p:spPr>
          <a:xfrm>
            <a:off x="571028" y="1873045"/>
            <a:ext cx="5210647" cy="4609137"/>
          </a:xfrm>
        </p:spPr>
        <p:txBody>
          <a:bodyPr>
            <a:normAutofit/>
          </a:bodyPr>
          <a:lstStyle/>
          <a:p>
            <a:pPr>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Approche globale :</a:t>
            </a:r>
          </a:p>
          <a:p>
            <a:pPr lvl="1">
              <a:buFont typeface="Wingdings" panose="05000000000000000000" pitchFamily="2" charset="2"/>
              <a:buChar char="ü"/>
            </a:pPr>
            <a:r>
              <a:rPr lang="fr-FR" sz="2400" dirty="0">
                <a:solidFill>
                  <a:schemeClr val="tx1"/>
                </a:solidFill>
                <a:latin typeface="Calibri" panose="020F0502020204030204" pitchFamily="34" charset="0"/>
                <a:cs typeface="Calibri" panose="020F0502020204030204" pitchFamily="34" charset="0"/>
              </a:rPr>
              <a:t>équipe pluridisciplinaire, </a:t>
            </a:r>
          </a:p>
          <a:p>
            <a:pPr lvl="1">
              <a:buFont typeface="Wingdings" panose="05000000000000000000" pitchFamily="2" charset="2"/>
              <a:buChar char="ü"/>
            </a:pPr>
            <a:r>
              <a:rPr lang="fr-FR" sz="2400" dirty="0">
                <a:solidFill>
                  <a:schemeClr val="tx1"/>
                </a:solidFill>
                <a:latin typeface="Calibri" panose="020F0502020204030204" pitchFamily="34" charset="0"/>
                <a:cs typeface="Calibri" panose="020F0502020204030204" pitchFamily="34" charset="0"/>
              </a:rPr>
              <a:t>Paquet des soins : curatifs, préventifs, de soins de réadaptation (physique, mentale, sociale), des activités promotionnelles</a:t>
            </a:r>
          </a:p>
          <a:p>
            <a:pPr lvl="1">
              <a:buFont typeface="Wingdings" panose="05000000000000000000" pitchFamily="2" charset="2"/>
              <a:buChar char="ü"/>
            </a:pPr>
            <a:r>
              <a:rPr lang="fr-FR" sz="2400" dirty="0">
                <a:solidFill>
                  <a:schemeClr val="tx1"/>
                </a:solidFill>
                <a:latin typeface="Calibri" panose="020F0502020204030204" pitchFamily="34" charset="0"/>
                <a:cs typeface="Calibri" panose="020F0502020204030204" pitchFamily="34" charset="0"/>
              </a:rPr>
              <a:t>dossier familial (inscription)</a:t>
            </a:r>
          </a:p>
          <a:p>
            <a:pPr lvl="1">
              <a:buFont typeface="Wingdings" panose="05000000000000000000" pitchFamily="2" charset="2"/>
              <a:buChar char="ü"/>
            </a:pPr>
            <a:r>
              <a:rPr lang="fr-FR" sz="2400" dirty="0">
                <a:solidFill>
                  <a:schemeClr val="tx1"/>
                </a:solidFill>
                <a:latin typeface="Calibri" panose="020F0502020204030204" pitchFamily="34" charset="0"/>
                <a:cs typeface="Calibri" panose="020F0502020204030204" pitchFamily="34" charset="0"/>
              </a:rPr>
              <a:t>prise en charge contextualisée</a:t>
            </a:r>
          </a:p>
          <a:p>
            <a:pPr>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Approche aux soins centré sur la personne </a:t>
            </a:r>
            <a:r>
              <a:rPr lang="fr-FR" sz="24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fr-FR" sz="2400" dirty="0">
                <a:solidFill>
                  <a:schemeClr val="tx1"/>
                </a:solidFill>
                <a:latin typeface="Calibri" panose="020F0502020204030204" pitchFamily="34" charset="0"/>
                <a:cs typeface="Calibri" panose="020F0502020204030204" pitchFamily="34" charset="0"/>
              </a:rPr>
              <a:t>patient-partenaire</a:t>
            </a:r>
          </a:p>
          <a:p>
            <a:pPr>
              <a:buFont typeface="Wingdings" panose="05000000000000000000" pitchFamily="2" charset="2"/>
              <a:buChar char="§"/>
            </a:pPr>
            <a:r>
              <a:rPr lang="fr-FR" sz="2400" dirty="0">
                <a:solidFill>
                  <a:schemeClr val="tx1"/>
                </a:solidFill>
                <a:latin typeface="Calibri" panose="020F0502020204030204" pitchFamily="34" charset="0"/>
                <a:cs typeface="Calibri" panose="020F0502020204030204" pitchFamily="34" charset="0"/>
              </a:rPr>
              <a:t>Démarche qualité de prise en charge</a:t>
            </a:r>
          </a:p>
        </p:txBody>
      </p:sp>
      <p:sp>
        <p:nvSpPr>
          <p:cNvPr id="5" name="Titre 1">
            <a:extLst>
              <a:ext uri="{FF2B5EF4-FFF2-40B4-BE49-F238E27FC236}">
                <a16:creationId xmlns:a16="http://schemas.microsoft.com/office/drawing/2014/main" id="{6971B295-6628-40C1-B36A-64E8632DC6AC}"/>
              </a:ext>
            </a:extLst>
          </p:cNvPr>
          <p:cNvSpPr txBox="1">
            <a:spLocks/>
          </p:cNvSpPr>
          <p:nvPr/>
        </p:nvSpPr>
        <p:spPr>
          <a:xfrm>
            <a:off x="310896" y="273741"/>
            <a:ext cx="8211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5FDF5"/>
                </a:solidFill>
                <a:latin typeface="Trebuchet MS" panose="020B0603020202020204" pitchFamily="34" charset="0"/>
              </a:rPr>
              <a:t>L’approche CSMU</a:t>
            </a:r>
          </a:p>
        </p:txBody>
      </p:sp>
      <p:pic>
        <p:nvPicPr>
          <p:cNvPr id="8" name="Image 7">
            <a:extLst>
              <a:ext uri="{FF2B5EF4-FFF2-40B4-BE49-F238E27FC236}">
                <a16:creationId xmlns:a16="http://schemas.microsoft.com/office/drawing/2014/main" id="{9688838A-6282-4FF6-B805-0F66AAA12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D38C283D-A00B-4EDC-938C-279054C6DAC5}"/>
              </a:ext>
            </a:extLst>
          </p:cNvPr>
          <p:cNvPicPr>
            <a:picLocks noChangeAspect="1"/>
          </p:cNvPicPr>
          <p:nvPr/>
        </p:nvPicPr>
        <p:blipFill rotWithShape="1">
          <a:blip r:embed="rId5">
            <a:extLst>
              <a:ext uri="{28A0092B-C50C-407E-A947-70E740481C1C}">
                <a14:useLocalDpi xmlns:a14="http://schemas.microsoft.com/office/drawing/2010/main" val="0"/>
              </a:ext>
            </a:extLst>
          </a:blip>
          <a:srcRect l="18333" t="151" r="25838" b="-75"/>
          <a:stretch/>
        </p:blipFill>
        <p:spPr>
          <a:xfrm>
            <a:off x="5674307" y="1599304"/>
            <a:ext cx="3469693" cy="2867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1398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0" y="0"/>
            <a:ext cx="9157244" cy="1813197"/>
          </a:xfrm>
          <a:prstGeom prst="rect">
            <a:avLst/>
          </a:prstGeom>
        </p:spPr>
      </p:pic>
      <p:sp>
        <p:nvSpPr>
          <p:cNvPr id="5" name="Titre 1">
            <a:extLst>
              <a:ext uri="{FF2B5EF4-FFF2-40B4-BE49-F238E27FC236}">
                <a16:creationId xmlns:a16="http://schemas.microsoft.com/office/drawing/2014/main" id="{6971B295-6628-40C1-B36A-64E8632DC6AC}"/>
              </a:ext>
            </a:extLst>
          </p:cNvPr>
          <p:cNvSpPr txBox="1">
            <a:spLocks/>
          </p:cNvSpPr>
          <p:nvPr/>
        </p:nvSpPr>
        <p:spPr>
          <a:xfrm>
            <a:off x="234696" y="172492"/>
            <a:ext cx="8211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F5FDF5"/>
                </a:solidFill>
                <a:latin typeface="Trebuchet MS" panose="020B0603020202020204" pitchFamily="34" charset="0"/>
              </a:rPr>
              <a:t>Modélisation de l’intervention</a:t>
            </a:r>
          </a:p>
        </p:txBody>
      </p:sp>
      <p:pic>
        <p:nvPicPr>
          <p:cNvPr id="8" name="Image 7">
            <a:extLst>
              <a:ext uri="{FF2B5EF4-FFF2-40B4-BE49-F238E27FC236}">
                <a16:creationId xmlns:a16="http://schemas.microsoft.com/office/drawing/2014/main" id="{9688838A-6282-4FF6-B805-0F66AAA12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sp>
        <p:nvSpPr>
          <p:cNvPr id="2" name="Rectangle à coins arrondis 102">
            <a:extLst>
              <a:ext uri="{FF2B5EF4-FFF2-40B4-BE49-F238E27FC236}">
                <a16:creationId xmlns:a16="http://schemas.microsoft.com/office/drawing/2014/main" id="{9F7B4722-EEF6-4B77-9A6B-487F09A22B45}"/>
              </a:ext>
            </a:extLst>
          </p:cNvPr>
          <p:cNvSpPr>
            <a:spLocks/>
          </p:cNvSpPr>
          <p:nvPr/>
        </p:nvSpPr>
        <p:spPr bwMode="auto">
          <a:xfrm>
            <a:off x="737566" y="1943818"/>
            <a:ext cx="1558925" cy="381000"/>
          </a:xfrm>
          <a:custGeom>
            <a:avLst/>
            <a:gdLst>
              <a:gd name="T0" fmla="*/ 676912 w 1353824"/>
              <a:gd name="T1" fmla="*/ 0 h 339727"/>
              <a:gd name="T2" fmla="*/ 1353824 w 1353824"/>
              <a:gd name="T3" fmla="*/ 169864 h 339727"/>
              <a:gd name="T4" fmla="*/ 676912 w 1353824"/>
              <a:gd name="T5" fmla="*/ 339727 h 339727"/>
              <a:gd name="T6" fmla="*/ 0 w 1353824"/>
              <a:gd name="T7" fmla="*/ 169864 h 339727"/>
              <a:gd name="T8" fmla="*/ 17694720 60000 65536"/>
              <a:gd name="T9" fmla="*/ 0 60000 65536"/>
              <a:gd name="T10" fmla="*/ 5898240 60000 65536"/>
              <a:gd name="T11" fmla="*/ 11796480 60000 65536"/>
              <a:gd name="T12" fmla="*/ 16584 w 1353824"/>
              <a:gd name="T13" fmla="*/ 16584 h 339727"/>
              <a:gd name="T14" fmla="*/ 1337240 w 1353824"/>
              <a:gd name="T15" fmla="*/ 323143 h 339727"/>
            </a:gdLst>
            <a:ahLst/>
            <a:cxnLst>
              <a:cxn ang="T8">
                <a:pos x="T0" y="T1"/>
              </a:cxn>
              <a:cxn ang="T9">
                <a:pos x="T2" y="T3"/>
              </a:cxn>
              <a:cxn ang="T10">
                <a:pos x="T4" y="T5"/>
              </a:cxn>
              <a:cxn ang="T11">
                <a:pos x="T6" y="T7"/>
              </a:cxn>
            </a:cxnLst>
            <a:rect l="T12" t="T13" r="T14" b="T15"/>
            <a:pathLst>
              <a:path w="1353824" h="339727">
                <a:moveTo>
                  <a:pt x="56621" y="0"/>
                </a:moveTo>
                <a:lnTo>
                  <a:pt x="56620" y="0"/>
                </a:lnTo>
                <a:cubicBezTo>
                  <a:pt x="25350" y="0"/>
                  <a:pt x="0" y="25350"/>
                  <a:pt x="0" y="56620"/>
                </a:cubicBezTo>
                <a:lnTo>
                  <a:pt x="0" y="283106"/>
                </a:lnTo>
                <a:cubicBezTo>
                  <a:pt x="0" y="314376"/>
                  <a:pt x="25350" y="339727"/>
                  <a:pt x="56621" y="339727"/>
                </a:cubicBezTo>
                <a:lnTo>
                  <a:pt x="1297203" y="339727"/>
                </a:lnTo>
                <a:cubicBezTo>
                  <a:pt x="1328473" y="339727"/>
                  <a:pt x="1353824" y="314376"/>
                  <a:pt x="1353824" y="283106"/>
                </a:cubicBezTo>
                <a:lnTo>
                  <a:pt x="1353824" y="56621"/>
                </a:lnTo>
                <a:cubicBezTo>
                  <a:pt x="1353824" y="25350"/>
                  <a:pt x="1328473" y="0"/>
                  <a:pt x="1297203" y="0"/>
                </a:cubicBezTo>
                <a:lnTo>
                  <a:pt x="56621" y="0"/>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Inputs</a:t>
            </a:r>
            <a:endParaRPr kumimoji="0" lang="fr-FR" altLang="fr-FR" b="0" i="0" u="none" strike="noStrike" cap="none" normalizeH="0" baseline="0" dirty="0">
              <a:ln>
                <a:noFill/>
              </a:ln>
              <a:solidFill>
                <a:schemeClr val="bg1"/>
              </a:solidFill>
              <a:effectLst/>
              <a:latin typeface="Arial" panose="020B0604020202020204" pitchFamily="34" charset="0"/>
            </a:endParaRPr>
          </a:p>
        </p:txBody>
      </p:sp>
      <p:sp>
        <p:nvSpPr>
          <p:cNvPr id="3" name="Rectangle à coins arrondis 103">
            <a:extLst>
              <a:ext uri="{FF2B5EF4-FFF2-40B4-BE49-F238E27FC236}">
                <a16:creationId xmlns:a16="http://schemas.microsoft.com/office/drawing/2014/main" id="{E6D15F35-84AA-48F4-8513-79DE6477D3F3}"/>
              </a:ext>
            </a:extLst>
          </p:cNvPr>
          <p:cNvSpPr>
            <a:spLocks/>
          </p:cNvSpPr>
          <p:nvPr/>
        </p:nvSpPr>
        <p:spPr bwMode="auto">
          <a:xfrm>
            <a:off x="6740990" y="1980331"/>
            <a:ext cx="1602973" cy="327025"/>
          </a:xfrm>
          <a:custGeom>
            <a:avLst/>
            <a:gdLst>
              <a:gd name="T0" fmla="*/ 738506 w 1477012"/>
              <a:gd name="T1" fmla="*/ 0 h 327026"/>
              <a:gd name="T2" fmla="*/ 1477012 w 1477012"/>
              <a:gd name="T3" fmla="*/ 163513 h 327026"/>
              <a:gd name="T4" fmla="*/ 738506 w 1477012"/>
              <a:gd name="T5" fmla="*/ 327026 h 327026"/>
              <a:gd name="T6" fmla="*/ 0 w 1477012"/>
              <a:gd name="T7" fmla="*/ 163513 h 327026"/>
              <a:gd name="T8" fmla="*/ 17694720 60000 65536"/>
              <a:gd name="T9" fmla="*/ 0 60000 65536"/>
              <a:gd name="T10" fmla="*/ 5898240 60000 65536"/>
              <a:gd name="T11" fmla="*/ 11796480 60000 65536"/>
              <a:gd name="T12" fmla="*/ 15964 w 1477012"/>
              <a:gd name="T13" fmla="*/ 15964 h 327026"/>
              <a:gd name="T14" fmla="*/ 1461048 w 1477012"/>
              <a:gd name="T15" fmla="*/ 311062 h 327026"/>
            </a:gdLst>
            <a:ahLst/>
            <a:cxnLst>
              <a:cxn ang="T8">
                <a:pos x="T0" y="T1"/>
              </a:cxn>
              <a:cxn ang="T9">
                <a:pos x="T2" y="T3"/>
              </a:cxn>
              <a:cxn ang="T10">
                <a:pos x="T4" y="T5"/>
              </a:cxn>
              <a:cxn ang="T11">
                <a:pos x="T6" y="T7"/>
              </a:cxn>
            </a:cxnLst>
            <a:rect l="T12" t="T13" r="T14" b="T15"/>
            <a:pathLst>
              <a:path w="1477012" h="327026">
                <a:moveTo>
                  <a:pt x="54504" y="0"/>
                </a:moveTo>
                <a:lnTo>
                  <a:pt x="54503" y="0"/>
                </a:lnTo>
                <a:cubicBezTo>
                  <a:pt x="24402" y="0"/>
                  <a:pt x="0" y="24402"/>
                  <a:pt x="0" y="54503"/>
                </a:cubicBezTo>
                <a:lnTo>
                  <a:pt x="0" y="272522"/>
                </a:lnTo>
                <a:cubicBezTo>
                  <a:pt x="0" y="302623"/>
                  <a:pt x="24402" y="327026"/>
                  <a:pt x="54504" y="327026"/>
                </a:cubicBezTo>
                <a:lnTo>
                  <a:pt x="1422508" y="327026"/>
                </a:lnTo>
                <a:cubicBezTo>
                  <a:pt x="1452609" y="327026"/>
                  <a:pt x="1477012" y="302623"/>
                  <a:pt x="1477012" y="272522"/>
                </a:cubicBezTo>
                <a:lnTo>
                  <a:pt x="1477012" y="54504"/>
                </a:lnTo>
                <a:cubicBezTo>
                  <a:pt x="1477012" y="24402"/>
                  <a:pt x="1452609" y="0"/>
                  <a:pt x="1422508" y="0"/>
                </a:cubicBezTo>
                <a:lnTo>
                  <a:pt x="54504" y="0"/>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Résultats</a:t>
            </a:r>
            <a:endParaRPr kumimoji="0" lang="fr-FR" altLang="fr-FR" b="0" i="0" u="none" strike="noStrike" cap="none" normalizeH="0" baseline="0" dirty="0">
              <a:ln>
                <a:noFill/>
              </a:ln>
              <a:solidFill>
                <a:schemeClr val="bg1"/>
              </a:solidFill>
              <a:effectLst/>
              <a:latin typeface="Arial" panose="020B0604020202020204" pitchFamily="34" charset="0"/>
            </a:endParaRPr>
          </a:p>
        </p:txBody>
      </p:sp>
      <p:sp>
        <p:nvSpPr>
          <p:cNvPr id="4" name="Rectangle à coins arrondis 104">
            <a:extLst>
              <a:ext uri="{FF2B5EF4-FFF2-40B4-BE49-F238E27FC236}">
                <a16:creationId xmlns:a16="http://schemas.microsoft.com/office/drawing/2014/main" id="{03E34F1E-C701-477B-86CB-CC32359F1ECA}"/>
              </a:ext>
            </a:extLst>
          </p:cNvPr>
          <p:cNvSpPr>
            <a:spLocks/>
          </p:cNvSpPr>
          <p:nvPr/>
        </p:nvSpPr>
        <p:spPr bwMode="auto">
          <a:xfrm>
            <a:off x="3557355" y="1942949"/>
            <a:ext cx="1879600" cy="339725"/>
          </a:xfrm>
          <a:custGeom>
            <a:avLst/>
            <a:gdLst>
              <a:gd name="T0" fmla="*/ 746758 w 1493516"/>
              <a:gd name="T1" fmla="*/ 0 h 339727"/>
              <a:gd name="T2" fmla="*/ 1493516 w 1493516"/>
              <a:gd name="T3" fmla="*/ 169864 h 339727"/>
              <a:gd name="T4" fmla="*/ 746758 w 1493516"/>
              <a:gd name="T5" fmla="*/ 339727 h 339727"/>
              <a:gd name="T6" fmla="*/ 0 w 1493516"/>
              <a:gd name="T7" fmla="*/ 169864 h 339727"/>
              <a:gd name="T8" fmla="*/ 17694720 60000 65536"/>
              <a:gd name="T9" fmla="*/ 0 60000 65536"/>
              <a:gd name="T10" fmla="*/ 5898240 60000 65536"/>
              <a:gd name="T11" fmla="*/ 11796480 60000 65536"/>
              <a:gd name="T12" fmla="*/ 16584 w 1493516"/>
              <a:gd name="T13" fmla="*/ 16584 h 339727"/>
              <a:gd name="T14" fmla="*/ 1476932 w 1493516"/>
              <a:gd name="T15" fmla="*/ 323143 h 339727"/>
            </a:gdLst>
            <a:ahLst/>
            <a:cxnLst>
              <a:cxn ang="T8">
                <a:pos x="T0" y="T1"/>
              </a:cxn>
              <a:cxn ang="T9">
                <a:pos x="T2" y="T3"/>
              </a:cxn>
              <a:cxn ang="T10">
                <a:pos x="T4" y="T5"/>
              </a:cxn>
              <a:cxn ang="T11">
                <a:pos x="T6" y="T7"/>
              </a:cxn>
            </a:cxnLst>
            <a:rect l="T12" t="T13" r="T14" b="T15"/>
            <a:pathLst>
              <a:path w="1493516" h="339727">
                <a:moveTo>
                  <a:pt x="56621" y="0"/>
                </a:moveTo>
                <a:lnTo>
                  <a:pt x="56620" y="0"/>
                </a:lnTo>
                <a:cubicBezTo>
                  <a:pt x="25350" y="0"/>
                  <a:pt x="0" y="25350"/>
                  <a:pt x="0" y="56620"/>
                </a:cubicBezTo>
                <a:lnTo>
                  <a:pt x="0" y="283106"/>
                </a:lnTo>
                <a:cubicBezTo>
                  <a:pt x="0" y="314376"/>
                  <a:pt x="25350" y="339727"/>
                  <a:pt x="56621" y="339727"/>
                </a:cubicBezTo>
                <a:lnTo>
                  <a:pt x="1436895" y="339727"/>
                </a:lnTo>
                <a:cubicBezTo>
                  <a:pt x="1468165" y="339727"/>
                  <a:pt x="1493516" y="314376"/>
                  <a:pt x="1493516" y="283106"/>
                </a:cubicBezTo>
                <a:lnTo>
                  <a:pt x="1493516" y="56621"/>
                </a:lnTo>
                <a:cubicBezTo>
                  <a:pt x="1493516" y="25350"/>
                  <a:pt x="1468165" y="0"/>
                  <a:pt x="1436895" y="0"/>
                </a:cubicBezTo>
                <a:lnTo>
                  <a:pt x="56621" y="0"/>
                </a:lnTo>
                <a:close/>
              </a:path>
            </a:pathLst>
          </a:cu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Processus</a:t>
            </a:r>
            <a:endParaRPr kumimoji="0" lang="fr-FR" altLang="fr-FR" b="0" i="0" u="none" strike="noStrike" cap="none" normalizeH="0" baseline="0" dirty="0">
              <a:ln>
                <a:noFill/>
              </a:ln>
              <a:solidFill>
                <a:schemeClr val="bg1"/>
              </a:solidFill>
              <a:effectLst/>
              <a:latin typeface="Arial" panose="020B0604020202020204" pitchFamily="34" charset="0"/>
            </a:endParaRPr>
          </a:p>
        </p:txBody>
      </p:sp>
      <p:sp>
        <p:nvSpPr>
          <p:cNvPr id="9" name="Rectangle 105">
            <a:extLst>
              <a:ext uri="{FF2B5EF4-FFF2-40B4-BE49-F238E27FC236}">
                <a16:creationId xmlns:a16="http://schemas.microsoft.com/office/drawing/2014/main" id="{17F0CE78-68CC-4A85-A2C3-C13EA5EBE4CE}"/>
              </a:ext>
            </a:extLst>
          </p:cNvPr>
          <p:cNvSpPr>
            <a:spLocks noChangeArrowheads="1"/>
          </p:cNvSpPr>
          <p:nvPr/>
        </p:nvSpPr>
        <p:spPr bwMode="auto">
          <a:xfrm>
            <a:off x="453999" y="2535449"/>
            <a:ext cx="2126061" cy="294340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kumimoji="0" lang="fr-FR" altLang="fr-FR"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Nouvelle approche : soins centrés sur la personne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kumimoji="0" lang="fr-FR" altLang="fr-FR"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Nouveau mode d’organisation du CS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kumimoji="0" lang="fr-FR" altLang="fr-FR"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Nouveau paquet des soins</a:t>
            </a:r>
            <a:endParaRPr kumimoji="0" lang="fr-FR" altLang="fr-FR"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0" name="Rectangle 106">
            <a:extLst>
              <a:ext uri="{FF2B5EF4-FFF2-40B4-BE49-F238E27FC236}">
                <a16:creationId xmlns:a16="http://schemas.microsoft.com/office/drawing/2014/main" id="{64060585-FC28-4EA1-8972-9F202EB321E6}"/>
              </a:ext>
            </a:extLst>
          </p:cNvPr>
          <p:cNvSpPr>
            <a:spLocks noChangeArrowheads="1"/>
          </p:cNvSpPr>
          <p:nvPr/>
        </p:nvSpPr>
        <p:spPr bwMode="auto">
          <a:xfrm>
            <a:off x="3137889" y="2491016"/>
            <a:ext cx="2718532" cy="419449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285750" lvl="0" indent="-285750" defTabSz="914400" eaLnBrk="0" fontAlgn="base" hangingPunct="0">
              <a:spcBef>
                <a:spcPct val="0"/>
              </a:spcBef>
              <a:spcAft>
                <a:spcPct val="0"/>
              </a:spcAft>
              <a:buFont typeface="Wingdings" panose="05000000000000000000" pitchFamily="2" charset="2"/>
              <a:buChar char="à"/>
            </a:pPr>
            <a:r>
              <a:rPr kumimoji="0" lang="fr-FR" altLang="fr-FR"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Prise en charge des patients (patient partenaire, dossier familial, </a:t>
            </a:r>
            <a:r>
              <a:rPr lang="fr-FR" altLang="fr-FR" dirty="0">
                <a:solidFill>
                  <a:schemeClr val="bg1"/>
                </a:solidFill>
                <a:latin typeface="Calibri" panose="020F0502020204030204" pitchFamily="34" charset="0"/>
                <a:ea typeface="Times New Roman" panose="02020603050405020304" pitchFamily="18" charset="0"/>
                <a:cs typeface="Calibri" panose="020F0502020204030204" pitchFamily="34" charset="0"/>
              </a:rPr>
              <a:t>informatisation du dossier patient, visite </a:t>
            </a:r>
            <a:r>
              <a:rPr kumimoji="0" lang="fr-FR" altLang="fr-FR"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à domicile, rôle AS)</a:t>
            </a:r>
          </a:p>
          <a:p>
            <a:pPr marL="285750" indent="-285750" defTabSz="914400" eaLnBrk="0" fontAlgn="base" hangingPunct="0">
              <a:spcBef>
                <a:spcPct val="0"/>
              </a:spcBef>
              <a:spcAft>
                <a:spcPct val="0"/>
              </a:spcAft>
              <a:buFont typeface="Wingdings" panose="05000000000000000000" pitchFamily="2" charset="2"/>
              <a:buChar char="à"/>
            </a:pPr>
            <a:r>
              <a:rPr lang="fr-FR" altLang="fr-FR" dirty="0">
                <a:solidFill>
                  <a:schemeClr val="bg1"/>
                </a:solidFill>
                <a:latin typeface="Calibri" panose="020F0502020204030204" pitchFamily="34" charset="0"/>
                <a:ea typeface="Times New Roman" panose="02020603050405020304" pitchFamily="18" charset="0"/>
                <a:cs typeface="Calibri" panose="020F0502020204030204" pitchFamily="34" charset="0"/>
              </a:rPr>
              <a:t>Inscription des ménages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lang="fr-FR" altLang="fr-FR" dirty="0">
                <a:solidFill>
                  <a:schemeClr val="bg1"/>
                </a:solidFill>
                <a:latin typeface="Calibri" panose="020F0502020204030204" pitchFamily="34" charset="0"/>
                <a:cs typeface="Calibri" panose="020F0502020204030204" pitchFamily="34" charset="0"/>
                <a:sym typeface="Wingdings" panose="05000000000000000000" pitchFamily="2" charset="2"/>
              </a:rPr>
              <a:t>Gestion collégiale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kumimoji="0" lang="fr-FR" altLang="fr-FR" b="0" i="0" u="none" strike="noStrike" cap="none" normalizeH="0" baseline="0" dirty="0">
                <a:ln>
                  <a:noFill/>
                </a:ln>
                <a:solidFill>
                  <a:schemeClr val="bg1"/>
                </a:solidFill>
                <a:effectLst/>
                <a:latin typeface="Calibri" panose="020F0502020204030204" pitchFamily="34" charset="0"/>
                <a:cs typeface="Calibri" panose="020F0502020204030204" pitchFamily="34" charset="0"/>
                <a:sym typeface="Wingdings" panose="05000000000000000000" pitchFamily="2" charset="2"/>
              </a:rPr>
              <a:t>Externalisation servi</a:t>
            </a:r>
            <a:r>
              <a:rPr lang="fr-FR" altLang="fr-FR" dirty="0">
                <a:solidFill>
                  <a:schemeClr val="bg1"/>
                </a:solidFill>
                <a:latin typeface="Calibri" panose="020F0502020204030204" pitchFamily="34" charset="0"/>
                <a:cs typeface="Calibri" panose="020F0502020204030204" pitchFamily="34" charset="0"/>
                <a:sym typeface="Wingdings" panose="05000000000000000000" pitchFamily="2" charset="2"/>
              </a:rPr>
              <a:t>ces (pharmacie, laboratoire, </a:t>
            </a:r>
            <a:r>
              <a:rPr lang="fr-FR" altLang="fr-FR" dirty="0" err="1">
                <a:solidFill>
                  <a:schemeClr val="bg1"/>
                </a:solidFill>
                <a:latin typeface="Calibri" panose="020F0502020204030204" pitchFamily="34" charset="0"/>
                <a:cs typeface="Calibri" panose="020F0502020204030204" pitchFamily="34" charset="0"/>
                <a:sym typeface="Wingdings" panose="05000000000000000000" pitchFamily="2" charset="2"/>
              </a:rPr>
              <a:t>etc</a:t>
            </a:r>
            <a:r>
              <a:rPr lang="fr-FR" altLang="fr-FR" dirty="0">
                <a:solidFill>
                  <a:schemeClr val="bg1"/>
                </a:solidFill>
                <a:latin typeface="Calibri" panose="020F0502020204030204" pitchFamily="34" charset="0"/>
                <a:cs typeface="Calibri" panose="020F0502020204030204" pitchFamily="34" charset="0"/>
                <a:sym typeface="Wingdings" panose="05000000000000000000" pitchFamily="2" charset="2"/>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kumimoji="0" lang="fr-FR" altLang="fr-FR" b="0" i="0" u="none" strike="noStrike" cap="none" normalizeH="0" baseline="0" dirty="0">
                <a:ln>
                  <a:noFill/>
                </a:ln>
                <a:solidFill>
                  <a:schemeClr val="bg1"/>
                </a:solidFill>
                <a:effectLst/>
                <a:latin typeface="Calibri" panose="020F0502020204030204" pitchFamily="34" charset="0"/>
                <a:cs typeface="Calibri" panose="020F0502020204030204" pitchFamily="34" charset="0"/>
                <a:sym typeface="Wingdings" panose="05000000000000000000" pitchFamily="2" charset="2"/>
              </a:rPr>
              <a:t>Equipe pluridisciplin</a:t>
            </a:r>
            <a:r>
              <a:rPr lang="fr-FR" altLang="fr-FR" dirty="0">
                <a:solidFill>
                  <a:schemeClr val="bg1"/>
                </a:solidFill>
                <a:latin typeface="Calibri" panose="020F0502020204030204" pitchFamily="34" charset="0"/>
                <a:cs typeface="Calibri" panose="020F0502020204030204" pitchFamily="34" charset="0"/>
                <a:sym typeface="Wingdings" panose="05000000000000000000" pitchFamily="2" charset="2"/>
              </a:rPr>
              <a:t>aire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kumimoji="0" lang="fr-FR" altLang="fr-FR"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Paquet de soins</a:t>
            </a:r>
            <a:endParaRPr kumimoji="0" lang="fr-FR" altLang="fr-FR" sz="1600" b="0" i="0" u="none" strike="noStrike" cap="none" normalizeH="0" baseline="0" dirty="0">
              <a:ln>
                <a:noFill/>
              </a:ln>
              <a:solidFill>
                <a:schemeClr val="bg1"/>
              </a:solidFill>
              <a:effectLst/>
              <a:ea typeface="Times New Roman" panose="02020603050405020304" pitchFamily="18" charset="0"/>
              <a:cs typeface="Calibri" panose="020F0502020204030204" pitchFamily="34" charset="0"/>
            </a:endParaRPr>
          </a:p>
        </p:txBody>
      </p:sp>
      <p:sp>
        <p:nvSpPr>
          <p:cNvPr id="11" name="Rectangle 107">
            <a:extLst>
              <a:ext uri="{FF2B5EF4-FFF2-40B4-BE49-F238E27FC236}">
                <a16:creationId xmlns:a16="http://schemas.microsoft.com/office/drawing/2014/main" id="{D6A1E7A2-15ED-42DD-821D-4FA6621A0A69}"/>
              </a:ext>
            </a:extLst>
          </p:cNvPr>
          <p:cNvSpPr>
            <a:spLocks noChangeArrowheads="1"/>
          </p:cNvSpPr>
          <p:nvPr/>
        </p:nvSpPr>
        <p:spPr bwMode="auto">
          <a:xfrm>
            <a:off x="6486523" y="2491016"/>
            <a:ext cx="2111905" cy="326208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→Soins de meilleure qualité (renforcement de la confiance des usagers, adhérence au traitement des maladies chroniques, augmentation de la fréquentation et du bassin d’attraction) </a:t>
            </a:r>
            <a:endParaRPr kumimoji="0" lang="fr-FR" altLang="fr-FR"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Flèche droite rayée 108">
            <a:extLst>
              <a:ext uri="{FF2B5EF4-FFF2-40B4-BE49-F238E27FC236}">
                <a16:creationId xmlns:a16="http://schemas.microsoft.com/office/drawing/2014/main" id="{6C137A79-C3B6-4D8D-88B1-1D975498E262}"/>
              </a:ext>
            </a:extLst>
          </p:cNvPr>
          <p:cNvSpPr>
            <a:spLocks/>
          </p:cNvSpPr>
          <p:nvPr/>
        </p:nvSpPr>
        <p:spPr bwMode="auto">
          <a:xfrm>
            <a:off x="2647374" y="3966746"/>
            <a:ext cx="355888" cy="287503"/>
          </a:xfrm>
          <a:custGeom>
            <a:avLst/>
            <a:gdLst>
              <a:gd name="T0" fmla="*/ 66994 w 21600"/>
              <a:gd name="T1" fmla="*/ 0 h 21600"/>
              <a:gd name="T2" fmla="*/ 133987 w 21600"/>
              <a:gd name="T3" fmla="*/ 96204 h 21600"/>
              <a:gd name="T4" fmla="*/ 66994 w 21600"/>
              <a:gd name="T5" fmla="*/ 192408 h 21600"/>
              <a:gd name="T6" fmla="*/ 0 w 21600"/>
              <a:gd name="T7" fmla="*/ 96204 h 21600"/>
              <a:gd name="T8" fmla="*/ 66994 w 21600"/>
              <a:gd name="T9" fmla="*/ 0 h 21600"/>
              <a:gd name="T10" fmla="*/ 66994 w 21600"/>
              <a:gd name="T11" fmla="*/ 192408 h 21600"/>
              <a:gd name="T12" fmla="*/ 17694720 60000 65536"/>
              <a:gd name="T13" fmla="*/ 0 60000 65536"/>
              <a:gd name="T14" fmla="*/ 5898240 60000 65536"/>
              <a:gd name="T15" fmla="*/ 11796480 60000 65536"/>
              <a:gd name="T16" fmla="*/ 17694720 60000 65536"/>
              <a:gd name="T17" fmla="*/ 5898240 60000 65536"/>
              <a:gd name="T18" fmla="*/ 4000 w 21600"/>
              <a:gd name="T19" fmla="*/ 540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21600" y="10800"/>
                </a:lnTo>
                <a:lnTo>
                  <a:pt x="10800" y="21800"/>
                </a:lnTo>
                <a:lnTo>
                  <a:pt x="10800" y="16200"/>
                </a:lnTo>
                <a:lnTo>
                  <a:pt x="4000" y="16200"/>
                </a:lnTo>
                <a:lnTo>
                  <a:pt x="4000" y="5400"/>
                </a:lnTo>
                <a:lnTo>
                  <a:pt x="10800" y="5400"/>
                </a:lnTo>
                <a:lnTo>
                  <a:pt x="10800" y="0"/>
                </a:lnTo>
                <a:moveTo>
                  <a:pt x="0" y="5400"/>
                </a:moveTo>
                <a:lnTo>
                  <a:pt x="0" y="16200"/>
                </a:lnTo>
                <a:lnTo>
                  <a:pt x="1000" y="16200"/>
                </a:lnTo>
                <a:lnTo>
                  <a:pt x="1000" y="5400"/>
                </a:lnTo>
                <a:lnTo>
                  <a:pt x="0" y="5400"/>
                </a:lnTo>
                <a:moveTo>
                  <a:pt x="2000" y="5400"/>
                </a:moveTo>
                <a:lnTo>
                  <a:pt x="2000" y="16200"/>
                </a:lnTo>
                <a:lnTo>
                  <a:pt x="3000" y="16200"/>
                </a:lnTo>
                <a:lnTo>
                  <a:pt x="3000" y="5400"/>
                </a:lnTo>
                <a:lnTo>
                  <a:pt x="2000" y="5400"/>
                </a:lnTo>
                <a:close/>
              </a:path>
            </a:pathLst>
          </a:cu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fr-BE"/>
          </a:p>
        </p:txBody>
      </p:sp>
      <p:sp>
        <p:nvSpPr>
          <p:cNvPr id="13" name="Flèche droite rayée 114">
            <a:extLst>
              <a:ext uri="{FF2B5EF4-FFF2-40B4-BE49-F238E27FC236}">
                <a16:creationId xmlns:a16="http://schemas.microsoft.com/office/drawing/2014/main" id="{511D7B10-F276-4B4E-B56A-DBFCB23B4C39}"/>
              </a:ext>
            </a:extLst>
          </p:cNvPr>
          <p:cNvSpPr>
            <a:spLocks/>
          </p:cNvSpPr>
          <p:nvPr/>
        </p:nvSpPr>
        <p:spPr bwMode="auto">
          <a:xfrm>
            <a:off x="5856421" y="4007150"/>
            <a:ext cx="439458" cy="303128"/>
          </a:xfrm>
          <a:custGeom>
            <a:avLst/>
            <a:gdLst>
              <a:gd name="T0" fmla="*/ 66994 w 21600"/>
              <a:gd name="T1" fmla="*/ 0 h 21600"/>
              <a:gd name="T2" fmla="*/ 133987 w 21600"/>
              <a:gd name="T3" fmla="*/ 96204 h 21600"/>
              <a:gd name="T4" fmla="*/ 66994 w 21600"/>
              <a:gd name="T5" fmla="*/ 192408 h 21600"/>
              <a:gd name="T6" fmla="*/ 0 w 21600"/>
              <a:gd name="T7" fmla="*/ 96204 h 21600"/>
              <a:gd name="T8" fmla="*/ 66994 w 21600"/>
              <a:gd name="T9" fmla="*/ 0 h 21600"/>
              <a:gd name="T10" fmla="*/ 66994 w 21600"/>
              <a:gd name="T11" fmla="*/ 192408 h 21600"/>
              <a:gd name="T12" fmla="*/ 17694720 60000 65536"/>
              <a:gd name="T13" fmla="*/ 0 60000 65536"/>
              <a:gd name="T14" fmla="*/ 5898240 60000 65536"/>
              <a:gd name="T15" fmla="*/ 11796480 60000 65536"/>
              <a:gd name="T16" fmla="*/ 17694720 60000 65536"/>
              <a:gd name="T17" fmla="*/ 5898240 60000 65536"/>
              <a:gd name="T18" fmla="*/ 4000 w 21600"/>
              <a:gd name="T19" fmla="*/ 540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21600" y="10800"/>
                </a:lnTo>
                <a:lnTo>
                  <a:pt x="10800" y="21800"/>
                </a:lnTo>
                <a:lnTo>
                  <a:pt x="10800" y="16200"/>
                </a:lnTo>
                <a:lnTo>
                  <a:pt x="4000" y="16200"/>
                </a:lnTo>
                <a:lnTo>
                  <a:pt x="4000" y="5400"/>
                </a:lnTo>
                <a:lnTo>
                  <a:pt x="10800" y="5400"/>
                </a:lnTo>
                <a:lnTo>
                  <a:pt x="10800" y="0"/>
                </a:lnTo>
                <a:moveTo>
                  <a:pt x="0" y="5400"/>
                </a:moveTo>
                <a:lnTo>
                  <a:pt x="0" y="16200"/>
                </a:lnTo>
                <a:lnTo>
                  <a:pt x="1000" y="16200"/>
                </a:lnTo>
                <a:lnTo>
                  <a:pt x="1000" y="5400"/>
                </a:lnTo>
                <a:lnTo>
                  <a:pt x="0" y="5400"/>
                </a:lnTo>
                <a:moveTo>
                  <a:pt x="2000" y="5400"/>
                </a:moveTo>
                <a:lnTo>
                  <a:pt x="2000" y="16200"/>
                </a:lnTo>
                <a:lnTo>
                  <a:pt x="3000" y="16200"/>
                </a:lnTo>
                <a:lnTo>
                  <a:pt x="3000" y="5400"/>
                </a:lnTo>
                <a:lnTo>
                  <a:pt x="2000" y="5400"/>
                </a:lnTo>
                <a:close/>
              </a:path>
            </a:pathLst>
          </a:cu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fr-BE"/>
          </a:p>
        </p:txBody>
      </p:sp>
    </p:spTree>
    <p:extLst>
      <p:ext uri="{BB962C8B-B14F-4D97-AF65-F5344CB8AC3E}">
        <p14:creationId xmlns:p14="http://schemas.microsoft.com/office/powerpoint/2010/main" val="87123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13244" y="2110"/>
            <a:ext cx="9157244" cy="1813197"/>
          </a:xfrm>
          <a:prstGeom prst="rect">
            <a:avLst/>
          </a:prstGeom>
        </p:spPr>
      </p:pic>
      <p:sp>
        <p:nvSpPr>
          <p:cNvPr id="2" name="Titre 1">
            <a:extLst>
              <a:ext uri="{FF2B5EF4-FFF2-40B4-BE49-F238E27FC236}">
                <a16:creationId xmlns:a16="http://schemas.microsoft.com/office/drawing/2014/main" id="{91F8688B-06DE-4834-A9AE-ED9DAC7BC5F5}"/>
              </a:ext>
            </a:extLst>
          </p:cNvPr>
          <p:cNvSpPr>
            <a:spLocks noGrp="1"/>
          </p:cNvSpPr>
          <p:nvPr>
            <p:ph type="title"/>
          </p:nvPr>
        </p:nvSpPr>
        <p:spPr>
          <a:xfrm>
            <a:off x="327914" y="135733"/>
            <a:ext cx="8488171" cy="1028973"/>
          </a:xfrm>
        </p:spPr>
        <p:txBody>
          <a:bodyPr/>
          <a:lstStyle/>
          <a:p>
            <a:r>
              <a:rPr lang="fr-FR" b="1" dirty="0">
                <a:solidFill>
                  <a:srgbClr val="F5FDF5"/>
                </a:solidFill>
                <a:latin typeface="Trebuchet MS" panose="020B0603020202020204" pitchFamily="34" charset="0"/>
              </a:rPr>
              <a:t>Le trajet de soins</a:t>
            </a:r>
          </a:p>
        </p:txBody>
      </p:sp>
      <p:sp>
        <p:nvSpPr>
          <p:cNvPr id="3" name="Espace réservé du contenu 2">
            <a:extLst>
              <a:ext uri="{FF2B5EF4-FFF2-40B4-BE49-F238E27FC236}">
                <a16:creationId xmlns:a16="http://schemas.microsoft.com/office/drawing/2014/main" id="{F63109F8-6BE7-4F30-BA49-9A134D99950B}"/>
              </a:ext>
            </a:extLst>
          </p:cNvPr>
          <p:cNvSpPr>
            <a:spLocks noGrp="1"/>
          </p:cNvSpPr>
          <p:nvPr>
            <p:ph idx="1"/>
          </p:nvPr>
        </p:nvSpPr>
        <p:spPr>
          <a:xfrm>
            <a:off x="669073" y="2305051"/>
            <a:ext cx="8062332" cy="3695700"/>
          </a:xfrm>
        </p:spPr>
        <p:txBody>
          <a:bodyPr>
            <a:normAutofit/>
          </a:bodyPr>
          <a:lstStyle/>
          <a:p>
            <a:pPr lvl="0" algn="just">
              <a:lnSpc>
                <a:spcPct val="120000"/>
              </a:lnSpc>
              <a:buFontTx/>
              <a:buChar char="-"/>
            </a:pPr>
            <a:endParaRPr lang="fr-FR" b="1" dirty="0">
              <a:solidFill>
                <a:srgbClr val="002060"/>
              </a:solidFill>
              <a:latin typeface="Trebuchet MS" panose="020B0603020202020204" pitchFamily="34" charset="0"/>
            </a:endParaRPr>
          </a:p>
        </p:txBody>
      </p:sp>
      <p:pic>
        <p:nvPicPr>
          <p:cNvPr id="5" name="Image 4">
            <a:extLst>
              <a:ext uri="{FF2B5EF4-FFF2-40B4-BE49-F238E27FC236}">
                <a16:creationId xmlns:a16="http://schemas.microsoft.com/office/drawing/2014/main" id="{5A885C4E-D168-48F6-A583-E316525A5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450" y="135733"/>
            <a:ext cx="895350" cy="895350"/>
          </a:xfrm>
          <a:prstGeom prst="rect">
            <a:avLst/>
          </a:prstGeom>
        </p:spPr>
      </p:pic>
      <p:pic>
        <p:nvPicPr>
          <p:cNvPr id="6" name="Image 5">
            <a:extLst>
              <a:ext uri="{FF2B5EF4-FFF2-40B4-BE49-F238E27FC236}">
                <a16:creationId xmlns:a16="http://schemas.microsoft.com/office/drawing/2014/main" id="{45AA0B89-74C4-4021-ABF0-76DA627D1543}"/>
              </a:ext>
            </a:extLst>
          </p:cNvPr>
          <p:cNvPicPr>
            <a:picLocks noChangeAspect="1"/>
          </p:cNvPicPr>
          <p:nvPr/>
        </p:nvPicPr>
        <p:blipFill>
          <a:blip r:embed="rId5"/>
          <a:stretch>
            <a:fillRect/>
          </a:stretch>
        </p:blipFill>
        <p:spPr>
          <a:xfrm>
            <a:off x="9525" y="1815307"/>
            <a:ext cx="9144000" cy="5042693"/>
          </a:xfrm>
          <a:prstGeom prst="rect">
            <a:avLst/>
          </a:prstGeom>
        </p:spPr>
      </p:pic>
    </p:spTree>
    <p:extLst>
      <p:ext uri="{BB962C8B-B14F-4D97-AF65-F5344CB8AC3E}">
        <p14:creationId xmlns:p14="http://schemas.microsoft.com/office/powerpoint/2010/main" val="2046233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0" y="-11249"/>
            <a:ext cx="9157244" cy="1813197"/>
          </a:xfrm>
          <a:prstGeom prst="rect">
            <a:avLst/>
          </a:prstGeom>
        </p:spPr>
      </p:pic>
      <p:sp>
        <p:nvSpPr>
          <p:cNvPr id="6" name="Espace réservé du contenu 5">
            <a:extLst>
              <a:ext uri="{FF2B5EF4-FFF2-40B4-BE49-F238E27FC236}">
                <a16:creationId xmlns:a16="http://schemas.microsoft.com/office/drawing/2014/main" id="{86F7BAE8-1497-45DE-A18F-5039834613C3}"/>
              </a:ext>
            </a:extLst>
          </p:cNvPr>
          <p:cNvSpPr>
            <a:spLocks noGrp="1"/>
          </p:cNvSpPr>
          <p:nvPr>
            <p:ph idx="1"/>
          </p:nvPr>
        </p:nvSpPr>
        <p:spPr>
          <a:xfrm>
            <a:off x="225960" y="2011627"/>
            <a:ext cx="4546065" cy="4365896"/>
          </a:xfrm>
        </p:spPr>
        <p:txBody>
          <a:bodyPr>
            <a:noAutofit/>
          </a:bodyPr>
          <a:lstStyle/>
          <a:p>
            <a:r>
              <a:rPr lang="fr-BE" sz="2200" b="1" dirty="0">
                <a:solidFill>
                  <a:schemeClr val="tx1"/>
                </a:solidFill>
                <a:latin typeface="Calibri" panose="020F0502020204030204" pitchFamily="34" charset="0"/>
                <a:cs typeface="Calibri" panose="020F0502020204030204" pitchFamily="34" charset="0"/>
              </a:rPr>
              <a:t>L’accueil</a:t>
            </a:r>
            <a:r>
              <a:rPr lang="fr-BE" sz="2200" i="1" dirty="0">
                <a:solidFill>
                  <a:schemeClr val="tx1"/>
                </a:solidFill>
                <a:latin typeface="Calibri" panose="020F0502020204030204" pitchFamily="34" charset="0"/>
                <a:cs typeface="Calibri" panose="020F0502020204030204" pitchFamily="34" charset="0"/>
              </a:rPr>
              <a:t> </a:t>
            </a:r>
            <a:r>
              <a:rPr lang="fr-BE" sz="2200" dirty="0">
                <a:solidFill>
                  <a:schemeClr val="tx1"/>
                </a:solidFill>
                <a:latin typeface="Calibri" panose="020F0502020204030204" pitchFamily="34" charset="0"/>
                <a:cs typeface="Calibri" panose="020F0502020204030204" pitchFamily="34" charset="0"/>
              </a:rPr>
              <a:t>est un point fort de deux CSMU, l</a:t>
            </a:r>
            <a:r>
              <a:rPr lang="fr-FR" sz="2200" dirty="0">
                <a:solidFill>
                  <a:schemeClr val="tx1"/>
                </a:solidFill>
                <a:latin typeface="Calibri" panose="020F0502020204030204" pitchFamily="34" charset="0"/>
                <a:cs typeface="Calibri" panose="020F0502020204030204" pitchFamily="34" charset="0"/>
              </a:rPr>
              <a:t>es 16 entretiens avec les patients mettent en exergue la disponibilité et la gentillesse des accueillants. </a:t>
            </a:r>
          </a:p>
          <a:p>
            <a:r>
              <a:rPr lang="fr-BE" sz="2200" dirty="0">
                <a:solidFill>
                  <a:schemeClr val="tx1"/>
                </a:solidFill>
                <a:latin typeface="Calibri" panose="020F0502020204030204" pitchFamily="34" charset="0"/>
                <a:cs typeface="Calibri" panose="020F0502020204030204" pitchFamily="34" charset="0"/>
              </a:rPr>
              <a:t>Satisfaits de la </a:t>
            </a:r>
            <a:r>
              <a:rPr lang="fr-BE" sz="2200" b="1" dirty="0">
                <a:solidFill>
                  <a:schemeClr val="tx1"/>
                </a:solidFill>
                <a:latin typeface="Calibri" panose="020F0502020204030204" pitchFamily="34" charset="0"/>
                <a:cs typeface="Calibri" panose="020F0502020204030204" pitchFamily="34" charset="0"/>
              </a:rPr>
              <a:t>qualité des soins </a:t>
            </a:r>
            <a:r>
              <a:rPr lang="fr-BE" sz="2200" dirty="0">
                <a:solidFill>
                  <a:schemeClr val="tx1"/>
                </a:solidFill>
                <a:latin typeface="Calibri" panose="020F0502020204030204" pitchFamily="34" charset="0"/>
                <a:cs typeface="Calibri" panose="020F0502020204030204" pitchFamily="34" charset="0"/>
              </a:rPr>
              <a:t>et de la prise en charge: les patients se sentent écoutés et ont l’impression que les soignants se soucient réellement d’eux et de leur problème de santé. Ils sont rassurés et en confiance. </a:t>
            </a:r>
          </a:p>
        </p:txBody>
      </p:sp>
      <p:sp>
        <p:nvSpPr>
          <p:cNvPr id="5" name="Titre 1">
            <a:extLst>
              <a:ext uri="{FF2B5EF4-FFF2-40B4-BE49-F238E27FC236}">
                <a16:creationId xmlns:a16="http://schemas.microsoft.com/office/drawing/2014/main" id="{6971B295-6628-40C1-B36A-64E8632DC6AC}"/>
              </a:ext>
            </a:extLst>
          </p:cNvPr>
          <p:cNvSpPr txBox="1">
            <a:spLocks/>
          </p:cNvSpPr>
          <p:nvPr/>
        </p:nvSpPr>
        <p:spPr>
          <a:xfrm>
            <a:off x="310896" y="155160"/>
            <a:ext cx="8211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5FDF5"/>
                </a:solidFill>
                <a:latin typeface="Trebuchet MS" panose="020B0603020202020204" pitchFamily="34" charset="0"/>
              </a:rPr>
              <a:t>Premier constats (1)</a:t>
            </a:r>
          </a:p>
        </p:txBody>
      </p:sp>
      <p:pic>
        <p:nvPicPr>
          <p:cNvPr id="8" name="Image 7">
            <a:extLst>
              <a:ext uri="{FF2B5EF4-FFF2-40B4-BE49-F238E27FC236}">
                <a16:creationId xmlns:a16="http://schemas.microsoft.com/office/drawing/2014/main" id="{9688838A-6282-4FF6-B805-0F66AAA12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sp>
        <p:nvSpPr>
          <p:cNvPr id="10" name="Espace réservé du contenu 9">
            <a:extLst>
              <a:ext uri="{FF2B5EF4-FFF2-40B4-BE49-F238E27FC236}">
                <a16:creationId xmlns:a16="http://schemas.microsoft.com/office/drawing/2014/main" id="{D60E01E2-919C-419C-9126-5A478A48CD5B}"/>
              </a:ext>
            </a:extLst>
          </p:cNvPr>
          <p:cNvSpPr txBox="1">
            <a:spLocks/>
          </p:cNvSpPr>
          <p:nvPr/>
        </p:nvSpPr>
        <p:spPr>
          <a:xfrm>
            <a:off x="5219700" y="1801948"/>
            <a:ext cx="3357023" cy="1325563"/>
          </a:xfrm>
          <a:prstGeom prst="wedgeRoundRectCallout">
            <a:avLst>
              <a:gd name="adj1" fmla="val -55109"/>
              <a:gd name="adj2" fmla="val 24234"/>
              <a:gd name="adj3" fmla="val 16667"/>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BE" sz="1800" dirty="0">
                <a:solidFill>
                  <a:schemeClr val="bg1"/>
                </a:solidFill>
                <a:cs typeface="Times New Roman" panose="02020603050405020304" pitchFamily="18" charset="0"/>
              </a:rPr>
              <a:t>« </a:t>
            </a:r>
            <a:r>
              <a:rPr lang="fr-BE" sz="1800" dirty="0">
                <a:solidFill>
                  <a:schemeClr val="bg1"/>
                </a:solidFill>
                <a:latin typeface="Calibri" panose="020F0502020204030204" pitchFamily="34" charset="0"/>
                <a:cs typeface="Times New Roman" panose="02020603050405020304" pitchFamily="18" charset="0"/>
              </a:rPr>
              <a:t>J’étais très impressionné parce que j’avais trouvé que l’accueil était  chaud…, mais aussi ils sont très courtois.  »</a:t>
            </a:r>
          </a:p>
        </p:txBody>
      </p:sp>
      <p:sp>
        <p:nvSpPr>
          <p:cNvPr id="11" name="Espace réservé du contenu 9">
            <a:extLst>
              <a:ext uri="{FF2B5EF4-FFF2-40B4-BE49-F238E27FC236}">
                <a16:creationId xmlns:a16="http://schemas.microsoft.com/office/drawing/2014/main" id="{92FD2E23-1280-468A-AFB0-C34B48B98399}"/>
              </a:ext>
            </a:extLst>
          </p:cNvPr>
          <p:cNvSpPr txBox="1">
            <a:spLocks/>
          </p:cNvSpPr>
          <p:nvPr/>
        </p:nvSpPr>
        <p:spPr>
          <a:xfrm>
            <a:off x="4896553" y="3615145"/>
            <a:ext cx="4021487" cy="2619375"/>
          </a:xfrm>
          <a:prstGeom prst="wedgeRoundRectCallout">
            <a:avLst>
              <a:gd name="adj1" fmla="val -54434"/>
              <a:gd name="adj2" fmla="val 8260"/>
              <a:gd name="adj3" fmla="val 16667"/>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indent="0" algn="just">
              <a:lnSpc>
                <a:spcPct val="107000"/>
              </a:lnSpc>
              <a:spcAft>
                <a:spcPts val="800"/>
              </a:spcAft>
              <a:buNone/>
            </a:pPr>
            <a:r>
              <a:rPr lang="fr-B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Quand vous arrivez le médecin vous demande de bonne question, comment sentez-vous, il vous touche un peu, cela fait combien de temps ? … Vous sentez vraiment qu’il est soucieux de votre maladie et il n’est pas pressé à recevoir une autre personne. »</a:t>
            </a:r>
            <a:endParaRPr lang="fr-BE"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72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13244" y="-11249"/>
            <a:ext cx="9157244" cy="1813197"/>
          </a:xfrm>
          <a:prstGeom prst="rect">
            <a:avLst/>
          </a:prstGeom>
        </p:spPr>
      </p:pic>
      <p:sp>
        <p:nvSpPr>
          <p:cNvPr id="5" name="Titre 1">
            <a:extLst>
              <a:ext uri="{FF2B5EF4-FFF2-40B4-BE49-F238E27FC236}">
                <a16:creationId xmlns:a16="http://schemas.microsoft.com/office/drawing/2014/main" id="{6971B295-6628-40C1-B36A-64E8632DC6AC}"/>
              </a:ext>
            </a:extLst>
          </p:cNvPr>
          <p:cNvSpPr txBox="1">
            <a:spLocks/>
          </p:cNvSpPr>
          <p:nvPr/>
        </p:nvSpPr>
        <p:spPr>
          <a:xfrm>
            <a:off x="310896" y="273741"/>
            <a:ext cx="8211076" cy="1135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solidFill>
                <a:srgbClr val="FFC000"/>
              </a:solidFill>
              <a:latin typeface="Trebuchet MS" panose="020B0603020202020204" pitchFamily="34" charset="0"/>
            </a:endParaRPr>
          </a:p>
        </p:txBody>
      </p:sp>
      <p:pic>
        <p:nvPicPr>
          <p:cNvPr id="8" name="Image 7">
            <a:extLst>
              <a:ext uri="{FF2B5EF4-FFF2-40B4-BE49-F238E27FC236}">
                <a16:creationId xmlns:a16="http://schemas.microsoft.com/office/drawing/2014/main" id="{9688838A-6282-4FF6-B805-0F66AAA12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sp>
        <p:nvSpPr>
          <p:cNvPr id="2" name="Rectangle 1">
            <a:extLst>
              <a:ext uri="{FF2B5EF4-FFF2-40B4-BE49-F238E27FC236}">
                <a16:creationId xmlns:a16="http://schemas.microsoft.com/office/drawing/2014/main" id="{CF0E1272-350B-430F-B8FF-CB28665F5491}"/>
              </a:ext>
            </a:extLst>
          </p:cNvPr>
          <p:cNvSpPr/>
          <p:nvPr/>
        </p:nvSpPr>
        <p:spPr>
          <a:xfrm>
            <a:off x="139628" y="3976141"/>
            <a:ext cx="5737297" cy="470000"/>
          </a:xfrm>
          <a:prstGeom prst="rect">
            <a:avLst/>
          </a:prstGeom>
        </p:spPr>
        <p:txBody>
          <a:bodyPr wrap="square">
            <a:spAutoFit/>
          </a:bodyPr>
          <a:lstStyle/>
          <a:p>
            <a:pPr marL="457200" algn="just">
              <a:lnSpc>
                <a:spcPct val="107000"/>
              </a:lnSpc>
              <a:spcAft>
                <a:spcPts val="800"/>
              </a:spcAft>
            </a:pP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Bulle narrative : rectangle à coins arrondis 2">
            <a:extLst>
              <a:ext uri="{FF2B5EF4-FFF2-40B4-BE49-F238E27FC236}">
                <a16:creationId xmlns:a16="http://schemas.microsoft.com/office/drawing/2014/main" id="{EA631BEC-2E33-4C65-A275-C13EAD47552E}"/>
              </a:ext>
            </a:extLst>
          </p:cNvPr>
          <p:cNvSpPr/>
          <p:nvPr/>
        </p:nvSpPr>
        <p:spPr>
          <a:xfrm>
            <a:off x="5577809" y="2061055"/>
            <a:ext cx="3328065" cy="1444767"/>
          </a:xfrm>
          <a:prstGeom prst="wedgeRoundRectCallout">
            <a:avLst>
              <a:gd name="adj1" fmla="val -55922"/>
              <a:gd name="adj2" fmla="val -20802"/>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BE" dirty="0">
                <a:solidFill>
                  <a:schemeClr val="bg1"/>
                </a:solidFill>
                <a:latin typeface="Calibri" panose="020F0502020204030204" pitchFamily="34" charset="0"/>
                <a:cs typeface="Times New Roman" panose="02020603050405020304" pitchFamily="18" charset="0"/>
              </a:rPr>
              <a:t>« Je n’y croyais pas, pour 5$ j’avais fait la consultation avec un docteur, les examens et reçu un lot de médicaments ».</a:t>
            </a:r>
          </a:p>
        </p:txBody>
      </p:sp>
      <p:sp>
        <p:nvSpPr>
          <p:cNvPr id="4" name="Espace réservé du contenu 3">
            <a:extLst>
              <a:ext uri="{FF2B5EF4-FFF2-40B4-BE49-F238E27FC236}">
                <a16:creationId xmlns:a16="http://schemas.microsoft.com/office/drawing/2014/main" id="{20ECDF86-8936-45F9-8EBF-7BBAB0139B66}"/>
              </a:ext>
            </a:extLst>
          </p:cNvPr>
          <p:cNvSpPr>
            <a:spLocks noGrp="1"/>
          </p:cNvSpPr>
          <p:nvPr>
            <p:ph idx="1"/>
          </p:nvPr>
        </p:nvSpPr>
        <p:spPr>
          <a:xfrm>
            <a:off x="451920" y="1941540"/>
            <a:ext cx="4702051" cy="2768473"/>
          </a:xfrm>
        </p:spPr>
        <p:txBody>
          <a:bodyPr>
            <a:normAutofit/>
          </a:bodyPr>
          <a:lstStyle/>
          <a:p>
            <a:r>
              <a:rPr lang="fr-BE" sz="2200" dirty="0">
                <a:solidFill>
                  <a:schemeClr val="tx1"/>
                </a:solidFill>
                <a:latin typeface="Calibri" panose="020F0502020204030204" pitchFamily="34" charset="0"/>
                <a:cs typeface="Calibri" panose="020F0502020204030204" pitchFamily="34" charset="0"/>
              </a:rPr>
              <a:t>Le système de </a:t>
            </a:r>
            <a:r>
              <a:rPr lang="fr-BE" sz="2200" b="1" dirty="0">
                <a:solidFill>
                  <a:schemeClr val="tx1"/>
                </a:solidFill>
                <a:latin typeface="Calibri" panose="020F0502020204030204" pitchFamily="34" charset="0"/>
                <a:cs typeface="Calibri" panose="020F0502020204030204" pitchFamily="34" charset="0"/>
              </a:rPr>
              <a:t>tarification forfaitaire</a:t>
            </a:r>
            <a:r>
              <a:rPr lang="fr-BE" sz="2200" dirty="0">
                <a:solidFill>
                  <a:schemeClr val="tx1"/>
                </a:solidFill>
                <a:latin typeface="Calibri" panose="020F0502020204030204" pitchFamily="34" charset="0"/>
                <a:cs typeface="Calibri" panose="020F0502020204030204" pitchFamily="34" charset="0"/>
              </a:rPr>
              <a:t>, qui permet une bonne prévisibilité des coûts, rassure les patients</a:t>
            </a:r>
          </a:p>
          <a:p>
            <a:r>
              <a:rPr lang="fr-BE" sz="2200" dirty="0">
                <a:solidFill>
                  <a:schemeClr val="tx1"/>
                </a:solidFill>
                <a:latin typeface="Calibri" panose="020F0502020204030204" pitchFamily="34" charset="0"/>
                <a:cs typeface="Calibri" panose="020F0502020204030204" pitchFamily="34" charset="0"/>
              </a:rPr>
              <a:t>La présence d’un </a:t>
            </a:r>
            <a:r>
              <a:rPr lang="fr-BE" sz="2200" b="1" dirty="0">
                <a:solidFill>
                  <a:schemeClr val="tx1"/>
                </a:solidFill>
                <a:latin typeface="Calibri" panose="020F0502020204030204" pitchFamily="34" charset="0"/>
                <a:cs typeface="Calibri" panose="020F0502020204030204" pitchFamily="34" charset="0"/>
              </a:rPr>
              <a:t>médecin</a:t>
            </a:r>
            <a:r>
              <a:rPr lang="fr-BE" sz="2200" dirty="0">
                <a:solidFill>
                  <a:schemeClr val="tx1"/>
                </a:solidFill>
                <a:latin typeface="Calibri" panose="020F0502020204030204" pitchFamily="34" charset="0"/>
                <a:cs typeface="Calibri" panose="020F0502020204030204" pitchFamily="34" charset="0"/>
              </a:rPr>
              <a:t>, d’un </a:t>
            </a:r>
            <a:r>
              <a:rPr lang="fr-FR" sz="2200" b="1" dirty="0">
                <a:solidFill>
                  <a:schemeClr val="tx1"/>
                </a:solidFill>
                <a:latin typeface="Calibri" panose="020F0502020204030204" pitchFamily="34" charset="0"/>
                <a:cs typeface="Calibri" panose="020F0502020204030204" pitchFamily="34" charset="0"/>
              </a:rPr>
              <a:t>kinésithérapeute</a:t>
            </a:r>
            <a:r>
              <a:rPr lang="fr-FR" sz="2200" dirty="0">
                <a:solidFill>
                  <a:schemeClr val="tx1"/>
                </a:solidFill>
                <a:latin typeface="Calibri" panose="020F0502020204030204" pitchFamily="34" charset="0"/>
                <a:cs typeface="Calibri" panose="020F0502020204030204" pitchFamily="34" charset="0"/>
              </a:rPr>
              <a:t> et de </a:t>
            </a:r>
            <a:r>
              <a:rPr lang="fr-FR" sz="2200" b="1" dirty="0">
                <a:solidFill>
                  <a:schemeClr val="tx1"/>
                </a:solidFill>
                <a:latin typeface="Calibri" panose="020F0502020204030204" pitchFamily="34" charset="0"/>
                <a:cs typeface="Calibri" panose="020F0502020204030204" pitchFamily="34" charset="0"/>
              </a:rPr>
              <a:t>l’assistant social</a:t>
            </a:r>
            <a:r>
              <a:rPr lang="fr-BE" sz="2200" b="1" dirty="0">
                <a:solidFill>
                  <a:schemeClr val="tx1"/>
                </a:solidFill>
                <a:latin typeface="Calibri" panose="020F0502020204030204" pitchFamily="34" charset="0"/>
                <a:cs typeface="Calibri" panose="020F0502020204030204" pitchFamily="34" charset="0"/>
              </a:rPr>
              <a:t> </a:t>
            </a:r>
            <a:r>
              <a:rPr lang="fr-BE" sz="2200" dirty="0">
                <a:solidFill>
                  <a:schemeClr val="tx1"/>
                </a:solidFill>
                <a:latin typeface="Calibri" panose="020F0502020204030204" pitchFamily="34" charset="0"/>
                <a:cs typeface="Calibri" panose="020F0502020204030204" pitchFamily="34" charset="0"/>
              </a:rPr>
              <a:t>est jugée très utile par tous les acteurs interviewés.</a:t>
            </a:r>
          </a:p>
          <a:p>
            <a:endParaRPr lang="fr-BE" dirty="0"/>
          </a:p>
        </p:txBody>
      </p:sp>
      <p:sp>
        <p:nvSpPr>
          <p:cNvPr id="12" name="Titre 1">
            <a:extLst>
              <a:ext uri="{FF2B5EF4-FFF2-40B4-BE49-F238E27FC236}">
                <a16:creationId xmlns:a16="http://schemas.microsoft.com/office/drawing/2014/main" id="{74144AC0-886E-46A0-AA0F-E55DB635F57A}"/>
              </a:ext>
            </a:extLst>
          </p:cNvPr>
          <p:cNvSpPr txBox="1">
            <a:spLocks/>
          </p:cNvSpPr>
          <p:nvPr/>
        </p:nvSpPr>
        <p:spPr>
          <a:xfrm>
            <a:off x="310896" y="155160"/>
            <a:ext cx="8211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latin typeface="Trebuchet MS" panose="020B0603020202020204" pitchFamily="34" charset="0"/>
              </a:rPr>
              <a:t>Premier constats (2)</a:t>
            </a:r>
          </a:p>
        </p:txBody>
      </p:sp>
      <p:sp>
        <p:nvSpPr>
          <p:cNvPr id="13" name="Bulle narrative : rectangle à coins arrondis 12">
            <a:extLst>
              <a:ext uri="{FF2B5EF4-FFF2-40B4-BE49-F238E27FC236}">
                <a16:creationId xmlns:a16="http://schemas.microsoft.com/office/drawing/2014/main" id="{33D7105A-BE36-452E-ACA0-3E242588A15C}"/>
              </a:ext>
            </a:extLst>
          </p:cNvPr>
          <p:cNvSpPr/>
          <p:nvPr/>
        </p:nvSpPr>
        <p:spPr>
          <a:xfrm>
            <a:off x="5440985" y="4097621"/>
            <a:ext cx="3464889" cy="1637678"/>
          </a:xfrm>
          <a:prstGeom prst="wedgeRoundRectCallout">
            <a:avLst>
              <a:gd name="adj1" fmla="val -56197"/>
              <a:gd name="adj2" fmla="val -32435"/>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BE" dirty="0">
                <a:solidFill>
                  <a:schemeClr val="bg1"/>
                </a:solidFill>
                <a:latin typeface="Calibri" panose="020F0502020204030204" pitchFamily="34" charset="0"/>
                <a:cs typeface="Times New Roman" panose="02020603050405020304" pitchFamily="18" charset="0"/>
              </a:rPr>
              <a:t>« </a:t>
            </a:r>
            <a:r>
              <a:rPr lang="fr-FR" dirty="0">
                <a:solidFill>
                  <a:schemeClr val="bg1"/>
                </a:solidFill>
                <a:latin typeface="Calibri" panose="020F0502020204030204" pitchFamily="34" charset="0"/>
                <a:cs typeface="Times New Roman" panose="02020603050405020304" pitchFamily="18" charset="0"/>
              </a:rPr>
              <a:t>On se sent bien quand on a eu aussi la consultation auprès d’un médecin. Parce que quand il y a un médecin, on a l’assurance qu’il y aura un bon suivi… </a:t>
            </a:r>
            <a:r>
              <a:rPr lang="fr-BE" dirty="0">
                <a:solidFill>
                  <a:schemeClr val="bg1"/>
                </a:solidFill>
                <a:latin typeface="Calibri" panose="020F0502020204030204" pitchFamily="34" charset="0"/>
                <a:cs typeface="Times New Roman" panose="02020603050405020304" pitchFamily="18" charset="0"/>
              </a:rPr>
              <a:t>».</a:t>
            </a:r>
          </a:p>
        </p:txBody>
      </p:sp>
      <p:sp>
        <p:nvSpPr>
          <p:cNvPr id="14" name="Bulle narrative : rectangle à coins arrondis 13">
            <a:extLst>
              <a:ext uri="{FF2B5EF4-FFF2-40B4-BE49-F238E27FC236}">
                <a16:creationId xmlns:a16="http://schemas.microsoft.com/office/drawing/2014/main" id="{B3479F38-31AD-4F64-903E-FE19FFAEE2DC}"/>
              </a:ext>
            </a:extLst>
          </p:cNvPr>
          <p:cNvSpPr/>
          <p:nvPr/>
        </p:nvSpPr>
        <p:spPr>
          <a:xfrm>
            <a:off x="733424" y="4916460"/>
            <a:ext cx="4133851" cy="1450672"/>
          </a:xfrm>
          <a:prstGeom prst="wedgeRoundRectCallout">
            <a:avLst>
              <a:gd name="adj1" fmla="val -6865"/>
              <a:gd name="adj2" fmla="val -59342"/>
              <a:gd name="adj3"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BE" dirty="0">
                <a:solidFill>
                  <a:schemeClr val="bg1"/>
                </a:solidFill>
                <a:latin typeface="Calibri" panose="020F0502020204030204" pitchFamily="34" charset="0"/>
                <a:cs typeface="Times New Roman" panose="02020603050405020304" pitchFamily="18" charset="0"/>
              </a:rPr>
              <a:t>« oui un assistant social c’est une personne qui est très importante car il assume la collaboration entre le malade et l’infirmier et aussi il donne de l’espoir au malade…».</a:t>
            </a:r>
          </a:p>
        </p:txBody>
      </p:sp>
    </p:spTree>
    <p:extLst>
      <p:ext uri="{BB962C8B-B14F-4D97-AF65-F5344CB8AC3E}">
        <p14:creationId xmlns:p14="http://schemas.microsoft.com/office/powerpoint/2010/main" val="255476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13244" y="-11249"/>
            <a:ext cx="9157244" cy="1813197"/>
          </a:xfrm>
          <a:prstGeom prst="rect">
            <a:avLst/>
          </a:prstGeom>
        </p:spPr>
      </p:pic>
      <p:sp>
        <p:nvSpPr>
          <p:cNvPr id="5" name="Titre 1">
            <a:extLst>
              <a:ext uri="{FF2B5EF4-FFF2-40B4-BE49-F238E27FC236}">
                <a16:creationId xmlns:a16="http://schemas.microsoft.com/office/drawing/2014/main" id="{6971B295-6628-40C1-B36A-64E8632DC6AC}"/>
              </a:ext>
            </a:extLst>
          </p:cNvPr>
          <p:cNvSpPr txBox="1">
            <a:spLocks/>
          </p:cNvSpPr>
          <p:nvPr/>
        </p:nvSpPr>
        <p:spPr>
          <a:xfrm>
            <a:off x="310896" y="273741"/>
            <a:ext cx="8211076" cy="1135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a:solidFill>
                <a:srgbClr val="FFC000"/>
              </a:solidFill>
              <a:latin typeface="Trebuchet MS" panose="020B0603020202020204" pitchFamily="34" charset="0"/>
            </a:endParaRPr>
          </a:p>
        </p:txBody>
      </p:sp>
      <p:pic>
        <p:nvPicPr>
          <p:cNvPr id="8" name="Image 7">
            <a:extLst>
              <a:ext uri="{FF2B5EF4-FFF2-40B4-BE49-F238E27FC236}">
                <a16:creationId xmlns:a16="http://schemas.microsoft.com/office/drawing/2014/main" id="{9688838A-6282-4FF6-B805-0F66AAA12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sp>
        <p:nvSpPr>
          <p:cNvPr id="2" name="Rectangle 1">
            <a:extLst>
              <a:ext uri="{FF2B5EF4-FFF2-40B4-BE49-F238E27FC236}">
                <a16:creationId xmlns:a16="http://schemas.microsoft.com/office/drawing/2014/main" id="{CF0E1272-350B-430F-B8FF-CB28665F5491}"/>
              </a:ext>
            </a:extLst>
          </p:cNvPr>
          <p:cNvSpPr/>
          <p:nvPr/>
        </p:nvSpPr>
        <p:spPr>
          <a:xfrm>
            <a:off x="139628" y="3976141"/>
            <a:ext cx="5737297" cy="470000"/>
          </a:xfrm>
          <a:prstGeom prst="rect">
            <a:avLst/>
          </a:prstGeom>
        </p:spPr>
        <p:txBody>
          <a:bodyPr wrap="square">
            <a:spAutoFit/>
          </a:bodyPr>
          <a:lstStyle/>
          <a:p>
            <a:pPr marL="457200" algn="just">
              <a:lnSpc>
                <a:spcPct val="107000"/>
              </a:lnSpc>
              <a:spcAft>
                <a:spcPts val="800"/>
              </a:spcAft>
            </a:pP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contenu 3">
            <a:extLst>
              <a:ext uri="{FF2B5EF4-FFF2-40B4-BE49-F238E27FC236}">
                <a16:creationId xmlns:a16="http://schemas.microsoft.com/office/drawing/2014/main" id="{20ECDF86-8936-45F9-8EBF-7BBAB0139B66}"/>
              </a:ext>
            </a:extLst>
          </p:cNvPr>
          <p:cNvSpPr>
            <a:spLocks noGrp="1"/>
          </p:cNvSpPr>
          <p:nvPr>
            <p:ph idx="1"/>
          </p:nvPr>
        </p:nvSpPr>
        <p:spPr>
          <a:xfrm>
            <a:off x="397410" y="1870509"/>
            <a:ext cx="8349180" cy="744510"/>
          </a:xfrm>
        </p:spPr>
        <p:txBody>
          <a:bodyPr>
            <a:normAutofit/>
          </a:bodyPr>
          <a:lstStyle/>
          <a:p>
            <a:r>
              <a:rPr lang="fr-FR" sz="2800" dirty="0">
                <a:solidFill>
                  <a:schemeClr val="tx1"/>
                </a:solidFill>
                <a:latin typeface="Calibri" panose="020F0502020204030204" pitchFamily="34" charset="0"/>
                <a:cs typeface="Calibri" panose="020F0502020204030204" pitchFamily="34" charset="0"/>
              </a:rPr>
              <a:t>Augmentation de la fréquentation de nouveaux cas</a:t>
            </a:r>
            <a:endParaRPr lang="fr-BE" sz="2800" dirty="0">
              <a:solidFill>
                <a:schemeClr val="tx1"/>
              </a:solidFill>
              <a:latin typeface="Calibri" panose="020F0502020204030204" pitchFamily="34" charset="0"/>
              <a:cs typeface="Calibri" panose="020F0502020204030204" pitchFamily="34" charset="0"/>
            </a:endParaRPr>
          </a:p>
        </p:txBody>
      </p:sp>
      <p:sp>
        <p:nvSpPr>
          <p:cNvPr id="12" name="Titre 1">
            <a:extLst>
              <a:ext uri="{FF2B5EF4-FFF2-40B4-BE49-F238E27FC236}">
                <a16:creationId xmlns:a16="http://schemas.microsoft.com/office/drawing/2014/main" id="{74144AC0-886E-46A0-AA0F-E55DB635F57A}"/>
              </a:ext>
            </a:extLst>
          </p:cNvPr>
          <p:cNvSpPr txBox="1">
            <a:spLocks/>
          </p:cNvSpPr>
          <p:nvPr/>
        </p:nvSpPr>
        <p:spPr>
          <a:xfrm>
            <a:off x="310896" y="155160"/>
            <a:ext cx="8211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chemeClr val="bg1"/>
                </a:solidFill>
                <a:latin typeface="Trebuchet MS" panose="020B0603020202020204" pitchFamily="34" charset="0"/>
              </a:rPr>
              <a:t>Premier constats (3)</a:t>
            </a:r>
          </a:p>
        </p:txBody>
      </p:sp>
      <p:pic>
        <p:nvPicPr>
          <p:cNvPr id="1026" name="Picture 2">
            <a:extLst>
              <a:ext uri="{FF2B5EF4-FFF2-40B4-BE49-F238E27FC236}">
                <a16:creationId xmlns:a16="http://schemas.microsoft.com/office/drawing/2014/main" id="{CDAF3699-8798-4DAE-82F9-9806877E39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725" y="2510838"/>
            <a:ext cx="6490344" cy="387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3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13244" y="2110"/>
            <a:ext cx="9157244" cy="1813197"/>
          </a:xfrm>
          <a:prstGeom prst="rect">
            <a:avLst/>
          </a:prstGeom>
        </p:spPr>
      </p:pic>
      <p:sp>
        <p:nvSpPr>
          <p:cNvPr id="2" name="Titre 1">
            <a:extLst>
              <a:ext uri="{FF2B5EF4-FFF2-40B4-BE49-F238E27FC236}">
                <a16:creationId xmlns:a16="http://schemas.microsoft.com/office/drawing/2014/main" id="{91F8688B-06DE-4834-A9AE-ED9DAC7BC5F5}"/>
              </a:ext>
            </a:extLst>
          </p:cNvPr>
          <p:cNvSpPr>
            <a:spLocks noGrp="1"/>
          </p:cNvSpPr>
          <p:nvPr>
            <p:ph type="title"/>
          </p:nvPr>
        </p:nvSpPr>
        <p:spPr>
          <a:xfrm>
            <a:off x="327914" y="135734"/>
            <a:ext cx="8488171" cy="978692"/>
          </a:xfrm>
        </p:spPr>
        <p:txBody>
          <a:bodyPr/>
          <a:lstStyle/>
          <a:p>
            <a:r>
              <a:rPr lang="fr-FR" b="1" dirty="0">
                <a:solidFill>
                  <a:schemeClr val="bg1"/>
                </a:solidFill>
                <a:latin typeface="Trebuchet MS" panose="020B0603020202020204" pitchFamily="34" charset="0"/>
              </a:rPr>
              <a:t>Défis présents et futurs</a:t>
            </a:r>
          </a:p>
        </p:txBody>
      </p:sp>
      <p:sp>
        <p:nvSpPr>
          <p:cNvPr id="3" name="Espace réservé du contenu 2">
            <a:extLst>
              <a:ext uri="{FF2B5EF4-FFF2-40B4-BE49-F238E27FC236}">
                <a16:creationId xmlns:a16="http://schemas.microsoft.com/office/drawing/2014/main" id="{F63109F8-6BE7-4F30-BA49-9A134D99950B}"/>
              </a:ext>
            </a:extLst>
          </p:cNvPr>
          <p:cNvSpPr>
            <a:spLocks noGrp="1"/>
          </p:cNvSpPr>
          <p:nvPr>
            <p:ph idx="1"/>
          </p:nvPr>
        </p:nvSpPr>
        <p:spPr>
          <a:xfrm>
            <a:off x="240796" y="1937683"/>
            <a:ext cx="3917180" cy="1919942"/>
          </a:xfrm>
        </p:spPr>
        <p:txBody>
          <a:bodyPr>
            <a:noAutofit/>
          </a:bodyPr>
          <a:lstStyle/>
          <a:p>
            <a:pPr lvl="0">
              <a:lnSpc>
                <a:spcPct val="100000"/>
              </a:lnSpc>
              <a:spcBef>
                <a:spcPts val="600"/>
              </a:spcBef>
              <a:spcAft>
                <a:spcPts val="600"/>
              </a:spcAft>
              <a:buFontTx/>
              <a:buChar char="-"/>
            </a:pPr>
            <a:r>
              <a:rPr lang="fr-BE" dirty="0">
                <a:solidFill>
                  <a:schemeClr val="tx1"/>
                </a:solidFill>
                <a:latin typeface="Calibri" panose="020F0502020204030204" pitchFamily="34" charset="0"/>
                <a:cs typeface="Calibri" panose="020F0502020204030204" pitchFamily="34" charset="0"/>
              </a:rPr>
              <a:t>La population souhaiterait qu’il y ait un service d’hospitalisation, une maternité et des examens de laboratoire (microscope) </a:t>
            </a:r>
            <a:r>
              <a:rPr lang="fr-BE" dirty="0">
                <a:solidFill>
                  <a:schemeClr val="tx1"/>
                </a:solidFill>
                <a:latin typeface="Calibri" panose="020F0502020204030204" pitchFamily="34" charset="0"/>
                <a:cs typeface="Calibri" panose="020F0502020204030204" pitchFamily="34" charset="0"/>
                <a:sym typeface="Wingdings" panose="05000000000000000000" pitchFamily="2" charset="2"/>
              </a:rPr>
              <a:t> garder un paquet de soins primaires à la première ligne</a:t>
            </a:r>
            <a:endParaRPr lang="fr-BE" dirty="0">
              <a:solidFill>
                <a:schemeClr val="tx1"/>
              </a:solidFill>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185FF510-55A5-40E2-AED6-06E4E3C07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13358"/>
            <a:ext cx="895350" cy="895350"/>
          </a:xfrm>
          <a:prstGeom prst="rect">
            <a:avLst/>
          </a:prstGeom>
        </p:spPr>
      </p:pic>
      <p:sp>
        <p:nvSpPr>
          <p:cNvPr id="6" name="Espace réservé du contenu 9">
            <a:extLst>
              <a:ext uri="{FF2B5EF4-FFF2-40B4-BE49-F238E27FC236}">
                <a16:creationId xmlns:a16="http://schemas.microsoft.com/office/drawing/2014/main" id="{6003839E-5E59-4E86-99DC-E7E69A7028ED}"/>
              </a:ext>
            </a:extLst>
          </p:cNvPr>
          <p:cNvSpPr txBox="1">
            <a:spLocks/>
          </p:cNvSpPr>
          <p:nvPr/>
        </p:nvSpPr>
        <p:spPr>
          <a:xfrm>
            <a:off x="4281178" y="1481069"/>
            <a:ext cx="4739620" cy="2252731"/>
          </a:xfrm>
          <a:prstGeom prst="wedgeRoundRectCallout">
            <a:avLst>
              <a:gd name="adj1" fmla="val -54434"/>
              <a:gd name="adj2" fmla="val 8260"/>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indent="0" algn="just">
              <a:lnSpc>
                <a:spcPct val="107000"/>
              </a:lnSpc>
              <a:spcAft>
                <a:spcPts val="800"/>
              </a:spcAft>
              <a:buNone/>
            </a:pPr>
            <a:r>
              <a:rPr lang="fr-B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fr-FR"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Il y a des fois la maladie peut surgir la nuit. Cette nuit-là vous voulez aller là où il y a un docteur. Qu’allons-nous faire maintenant que nous ne voulons plus aller dans l’autre structure ? Cette nuit-là vous pouvez accoucher maintenant qu’est-ce que vous allez faire en l’absence de docteur ?»</a:t>
            </a:r>
            <a:endParaRPr lang="fr-BE"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Espace réservé du contenu 2">
            <a:extLst>
              <a:ext uri="{FF2B5EF4-FFF2-40B4-BE49-F238E27FC236}">
                <a16:creationId xmlns:a16="http://schemas.microsoft.com/office/drawing/2014/main" id="{36475623-5F70-4114-8DBE-912DA9292746}"/>
              </a:ext>
            </a:extLst>
          </p:cNvPr>
          <p:cNvSpPr txBox="1">
            <a:spLocks/>
          </p:cNvSpPr>
          <p:nvPr/>
        </p:nvSpPr>
        <p:spPr>
          <a:xfrm>
            <a:off x="240796" y="3733800"/>
            <a:ext cx="8341232" cy="5202508"/>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00000"/>
              </a:lnSpc>
              <a:spcBef>
                <a:spcPts val="0"/>
              </a:spcBef>
              <a:spcAft>
                <a:spcPts val="0"/>
              </a:spcAft>
              <a:buFontTx/>
              <a:buChar char="-"/>
            </a:pPr>
            <a:r>
              <a:rPr lang="fr-FR" dirty="0">
                <a:solidFill>
                  <a:schemeClr val="tx1"/>
                </a:solidFill>
                <a:latin typeface="Calibri" panose="020F0502020204030204" pitchFamily="34" charset="0"/>
                <a:cs typeface="Calibri" panose="020F0502020204030204" pitchFamily="34" charset="0"/>
              </a:rPr>
              <a:t>Innovation et </a:t>
            </a:r>
            <a:r>
              <a:rPr lang="fr-FR" b="1" dirty="0">
                <a:solidFill>
                  <a:schemeClr val="tx1"/>
                </a:solidFill>
                <a:latin typeface="Calibri" panose="020F0502020204030204" pitchFamily="34" charset="0"/>
                <a:cs typeface="Calibri" panose="020F0502020204030204" pitchFamily="34" charset="0"/>
              </a:rPr>
              <a:t>résistance aux changements </a:t>
            </a:r>
            <a:r>
              <a:rPr lang="fr-FR" b="1"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fr-FR" dirty="0">
                <a:solidFill>
                  <a:schemeClr val="tx1"/>
                </a:solidFill>
                <a:latin typeface="Calibri" panose="020F0502020204030204" pitchFamily="34" charset="0"/>
                <a:cs typeface="Calibri" panose="020F0502020204030204" pitchFamily="34" charset="0"/>
                <a:sym typeface="Wingdings" panose="05000000000000000000" pitchFamily="2" charset="2"/>
              </a:rPr>
              <a:t>a</a:t>
            </a:r>
            <a:r>
              <a:rPr lang="fr-FR" dirty="0">
                <a:solidFill>
                  <a:schemeClr val="tx1"/>
                </a:solidFill>
                <a:latin typeface="Calibri" panose="020F0502020204030204" pitchFamily="34" charset="0"/>
                <a:cs typeface="Calibri" panose="020F0502020204030204" pitchFamily="34" charset="0"/>
              </a:rPr>
              <a:t>ppropriation communautaire et des autres professionnels de la santé (sensibilisation)</a:t>
            </a:r>
          </a:p>
          <a:p>
            <a:pPr>
              <a:lnSpc>
                <a:spcPct val="100000"/>
              </a:lnSpc>
              <a:spcBef>
                <a:spcPts val="0"/>
              </a:spcBef>
              <a:spcAft>
                <a:spcPts val="0"/>
              </a:spcAft>
              <a:buFontTx/>
              <a:buChar char="-"/>
            </a:pPr>
            <a:r>
              <a:rPr lang="fr-FR" dirty="0">
                <a:solidFill>
                  <a:schemeClr val="tx1"/>
                </a:solidFill>
                <a:latin typeface="Calibri" panose="020F0502020204030204" pitchFamily="34" charset="0"/>
                <a:cs typeface="Calibri" panose="020F0502020204030204" pitchFamily="34" charset="0"/>
              </a:rPr>
              <a:t>Spécialité en </a:t>
            </a:r>
            <a:r>
              <a:rPr lang="fr-FR" b="1" dirty="0">
                <a:solidFill>
                  <a:schemeClr val="tx1"/>
                </a:solidFill>
                <a:latin typeface="Calibri" panose="020F0502020204030204" pitchFamily="34" charset="0"/>
                <a:cs typeface="Calibri" panose="020F0502020204030204" pitchFamily="34" charset="0"/>
              </a:rPr>
              <a:t>médecine de famille </a:t>
            </a:r>
            <a:r>
              <a:rPr lang="fr-FR" dirty="0">
                <a:solidFill>
                  <a:schemeClr val="tx1"/>
                </a:solidFill>
                <a:latin typeface="Calibri" panose="020F0502020204030204" pitchFamily="34" charset="0"/>
                <a:cs typeface="Calibri" panose="020F0502020204030204" pitchFamily="34" charset="0"/>
              </a:rPr>
              <a:t>seulement à Kinshasa</a:t>
            </a:r>
          </a:p>
          <a:p>
            <a:pPr>
              <a:lnSpc>
                <a:spcPct val="100000"/>
              </a:lnSpc>
              <a:spcBef>
                <a:spcPts val="0"/>
              </a:spcBef>
              <a:spcAft>
                <a:spcPts val="0"/>
              </a:spcAft>
              <a:buFontTx/>
              <a:buChar char="-"/>
            </a:pPr>
            <a:r>
              <a:rPr lang="fr-FR" dirty="0">
                <a:solidFill>
                  <a:schemeClr val="tx1"/>
                </a:solidFill>
                <a:latin typeface="Calibri" panose="020F0502020204030204" pitchFamily="34" charset="0"/>
                <a:cs typeface="Calibri" panose="020F0502020204030204" pitchFamily="34" charset="0"/>
              </a:rPr>
              <a:t>Mise à jour constante et régulière du personnel soignant, en particulier dans la gestion de </a:t>
            </a:r>
            <a:r>
              <a:rPr lang="fr-FR" b="1" dirty="0">
                <a:solidFill>
                  <a:schemeClr val="tx1"/>
                </a:solidFill>
                <a:latin typeface="Calibri" panose="020F0502020204030204" pitchFamily="34" charset="0"/>
                <a:cs typeface="Calibri" panose="020F0502020204030204" pitchFamily="34" charset="0"/>
              </a:rPr>
              <a:t>maladies non transmissibles</a:t>
            </a:r>
          </a:p>
          <a:p>
            <a:pPr>
              <a:lnSpc>
                <a:spcPct val="100000"/>
              </a:lnSpc>
              <a:spcBef>
                <a:spcPts val="0"/>
              </a:spcBef>
              <a:spcAft>
                <a:spcPts val="0"/>
              </a:spcAft>
              <a:buFontTx/>
              <a:buChar char="-"/>
            </a:pPr>
            <a:r>
              <a:rPr lang="fr-FR" dirty="0">
                <a:solidFill>
                  <a:schemeClr val="tx1"/>
                </a:solidFill>
                <a:latin typeface="Calibri" panose="020F0502020204030204" pitchFamily="34" charset="0"/>
                <a:cs typeface="Calibri" panose="020F0502020204030204" pitchFamily="34" charset="0"/>
              </a:rPr>
              <a:t>Anticiper le problèmes liés avec </a:t>
            </a:r>
            <a:r>
              <a:rPr lang="fr-FR" b="1" dirty="0">
                <a:solidFill>
                  <a:schemeClr val="tx1"/>
                </a:solidFill>
                <a:latin typeface="Calibri" panose="020F0502020204030204" pitchFamily="34" charset="0"/>
                <a:cs typeface="Calibri" panose="020F0502020204030204" pitchFamily="34" charset="0"/>
              </a:rPr>
              <a:t>l’augmentation</a:t>
            </a:r>
            <a:r>
              <a:rPr lang="fr-FR" dirty="0">
                <a:solidFill>
                  <a:schemeClr val="tx1"/>
                </a:solidFill>
                <a:latin typeface="Calibri" panose="020F0502020204030204" pitchFamily="34" charset="0"/>
                <a:cs typeface="Calibri" panose="020F0502020204030204" pitchFamily="34" charset="0"/>
              </a:rPr>
              <a:t> du </a:t>
            </a:r>
            <a:r>
              <a:rPr lang="fr-FR" b="1" dirty="0">
                <a:solidFill>
                  <a:schemeClr val="tx1"/>
                </a:solidFill>
                <a:latin typeface="Calibri" panose="020F0502020204030204" pitchFamily="34" charset="0"/>
                <a:cs typeface="Calibri" panose="020F0502020204030204" pitchFamily="34" charset="0"/>
              </a:rPr>
              <a:t>nombre de patients </a:t>
            </a:r>
            <a:r>
              <a:rPr lang="fr-FR" dirty="0">
                <a:solidFill>
                  <a:schemeClr val="tx1"/>
                </a:solidFill>
                <a:latin typeface="Calibri" panose="020F0502020204030204" pitchFamily="34" charset="0"/>
                <a:cs typeface="Calibri" panose="020F0502020204030204" pitchFamily="34" charset="0"/>
              </a:rPr>
              <a:t>et envisager d’ores et déjà une solution : un système de rendez-vous sera testé</a:t>
            </a:r>
          </a:p>
          <a:p>
            <a:pPr>
              <a:lnSpc>
                <a:spcPct val="100000"/>
              </a:lnSpc>
              <a:spcBef>
                <a:spcPts val="0"/>
              </a:spcBef>
              <a:spcAft>
                <a:spcPts val="0"/>
              </a:spcAft>
              <a:buFontTx/>
              <a:buChar char="-"/>
            </a:pPr>
            <a:r>
              <a:rPr lang="fr-FR" dirty="0">
                <a:solidFill>
                  <a:schemeClr val="tx1"/>
                </a:solidFill>
                <a:latin typeface="Calibri" panose="020F0502020204030204" pitchFamily="34" charset="0"/>
                <a:cs typeface="Calibri" panose="020F0502020204030204" pitchFamily="34" charset="0"/>
              </a:rPr>
              <a:t>Affirmer ce nouveau </a:t>
            </a:r>
            <a:r>
              <a:rPr lang="fr-FR" b="1" dirty="0">
                <a:solidFill>
                  <a:schemeClr val="tx1"/>
                </a:solidFill>
                <a:latin typeface="Calibri" panose="020F0502020204030204" pitchFamily="34" charset="0"/>
                <a:cs typeface="Calibri" panose="020F0502020204030204" pitchFamily="34" charset="0"/>
              </a:rPr>
              <a:t>rôle de l’AS </a:t>
            </a:r>
            <a:r>
              <a:rPr lang="fr-FR" dirty="0">
                <a:solidFill>
                  <a:schemeClr val="tx1"/>
                </a:solidFill>
                <a:latin typeface="Calibri" panose="020F0502020204030204" pitchFamily="34" charset="0"/>
                <a:cs typeface="Calibri" panose="020F0502020204030204" pitchFamily="34" charset="0"/>
              </a:rPr>
              <a:t>dans les services de santé au NK et du </a:t>
            </a:r>
            <a:r>
              <a:rPr lang="fr-FR" b="1" dirty="0">
                <a:solidFill>
                  <a:schemeClr val="tx1"/>
                </a:solidFill>
                <a:latin typeface="Calibri" panose="020F0502020204030204" pitchFamily="34" charset="0"/>
                <a:cs typeface="Calibri" panose="020F0502020204030204" pitchFamily="34" charset="0"/>
              </a:rPr>
              <a:t>médecin généraliste </a:t>
            </a:r>
            <a:r>
              <a:rPr lang="fr-FR" dirty="0">
                <a:solidFill>
                  <a:schemeClr val="tx1"/>
                </a:solidFill>
                <a:latin typeface="Calibri" panose="020F0502020204030204" pitchFamily="34" charset="0"/>
                <a:cs typeface="Calibri" panose="020F0502020204030204" pitchFamily="34" charset="0"/>
              </a:rPr>
              <a:t>au premier échelon</a:t>
            </a:r>
          </a:p>
        </p:txBody>
      </p:sp>
    </p:spTree>
    <p:extLst>
      <p:ext uri="{BB962C8B-B14F-4D97-AF65-F5344CB8AC3E}">
        <p14:creationId xmlns:p14="http://schemas.microsoft.com/office/powerpoint/2010/main" val="297405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0" y="0"/>
            <a:ext cx="9157244" cy="1813197"/>
          </a:xfrm>
          <a:prstGeom prst="rect">
            <a:avLst/>
          </a:prstGeom>
        </p:spPr>
      </p:pic>
      <p:sp>
        <p:nvSpPr>
          <p:cNvPr id="2" name="Titre 1">
            <a:extLst>
              <a:ext uri="{FF2B5EF4-FFF2-40B4-BE49-F238E27FC236}">
                <a16:creationId xmlns:a16="http://schemas.microsoft.com/office/drawing/2014/main" id="{91F8688B-06DE-4834-A9AE-ED9DAC7BC5F5}"/>
              </a:ext>
            </a:extLst>
          </p:cNvPr>
          <p:cNvSpPr>
            <a:spLocks noGrp="1"/>
          </p:cNvSpPr>
          <p:nvPr>
            <p:ph type="title"/>
          </p:nvPr>
        </p:nvSpPr>
        <p:spPr>
          <a:xfrm>
            <a:off x="669072" y="0"/>
            <a:ext cx="8488171" cy="1275907"/>
          </a:xfrm>
        </p:spPr>
        <p:txBody>
          <a:bodyPr/>
          <a:lstStyle/>
          <a:p>
            <a:r>
              <a:rPr lang="fr-FR" b="1" dirty="0">
                <a:solidFill>
                  <a:schemeClr val="bg1"/>
                </a:solidFill>
                <a:latin typeface="Trebuchet MS" panose="020B0603020202020204" pitchFamily="34" charset="0"/>
              </a:rPr>
              <a:t>Bibliographie</a:t>
            </a:r>
          </a:p>
        </p:txBody>
      </p:sp>
      <p:sp>
        <p:nvSpPr>
          <p:cNvPr id="3" name="Espace réservé du contenu 2">
            <a:extLst>
              <a:ext uri="{FF2B5EF4-FFF2-40B4-BE49-F238E27FC236}">
                <a16:creationId xmlns:a16="http://schemas.microsoft.com/office/drawing/2014/main" id="{F63109F8-6BE7-4F30-BA49-9A134D99950B}"/>
              </a:ext>
            </a:extLst>
          </p:cNvPr>
          <p:cNvSpPr>
            <a:spLocks noGrp="1"/>
          </p:cNvSpPr>
          <p:nvPr>
            <p:ph idx="1"/>
          </p:nvPr>
        </p:nvSpPr>
        <p:spPr>
          <a:xfrm>
            <a:off x="166358" y="1765789"/>
            <a:ext cx="8824528" cy="4267201"/>
          </a:xfrm>
        </p:spPr>
        <p:txBody>
          <a:bodyPr>
            <a:noAutofit/>
          </a:bodyPr>
          <a:lstStyle/>
          <a:p>
            <a:pPr>
              <a:lnSpc>
                <a:spcPct val="100000"/>
              </a:lnSpc>
              <a:spcBef>
                <a:spcPts val="600"/>
              </a:spcBef>
              <a:spcAft>
                <a:spcPts val="600"/>
              </a:spcAft>
            </a:pPr>
            <a:r>
              <a:rPr lang="fr-FR" sz="1100" dirty="0" err="1">
                <a:latin typeface="Calibri" panose="020F0502020204030204" pitchFamily="34" charset="0"/>
                <a:cs typeface="Calibri" panose="020F0502020204030204" pitchFamily="34" charset="0"/>
              </a:rPr>
              <a:t>Chenge</a:t>
            </a:r>
            <a:r>
              <a:rPr lang="fr-FR" sz="1100" dirty="0">
                <a:latin typeface="Calibri" panose="020F0502020204030204" pitchFamily="34" charset="0"/>
                <a:cs typeface="Calibri" panose="020F0502020204030204" pitchFamily="34" charset="0"/>
              </a:rPr>
              <a:t> M. F., 2013. De la nécessité d’adapter le modèle de district au contexte urbain : Exemple de la ville de Lubumbashi en RD Congo., </a:t>
            </a:r>
            <a:r>
              <a:rPr lang="fr-FR" sz="1100" dirty="0" err="1">
                <a:latin typeface="Calibri" panose="020F0502020204030204" pitchFamily="34" charset="0"/>
                <a:cs typeface="Calibri" panose="020F0502020204030204" pitchFamily="34" charset="0"/>
              </a:rPr>
              <a:t>Studies</a:t>
            </a:r>
            <a:r>
              <a:rPr lang="fr-FR" sz="1100" dirty="0">
                <a:latin typeface="Calibri" panose="020F0502020204030204" pitchFamily="34" charset="0"/>
                <a:cs typeface="Calibri" panose="020F0502020204030204" pitchFamily="34" charset="0"/>
              </a:rPr>
              <a:t> in </a:t>
            </a:r>
            <a:r>
              <a:rPr lang="fr-FR" sz="1100" dirty="0" err="1">
                <a:latin typeface="Calibri" panose="020F0502020204030204" pitchFamily="34" charset="0"/>
                <a:cs typeface="Calibri" panose="020F0502020204030204" pitchFamily="34" charset="0"/>
              </a:rPr>
              <a:t>Health</a:t>
            </a:r>
            <a:r>
              <a:rPr lang="fr-FR" sz="1100" dirty="0">
                <a:latin typeface="Calibri" panose="020F0502020204030204" pitchFamily="34" charset="0"/>
                <a:cs typeface="Calibri" panose="020F0502020204030204" pitchFamily="34" charset="0"/>
              </a:rPr>
              <a:t> Services Organisation &amp; Policy,22, 2003 </a:t>
            </a:r>
            <a:r>
              <a:rPr lang="fr-FR" sz="1100" dirty="0" err="1">
                <a:latin typeface="Calibri" panose="020F0502020204030204" pitchFamily="34" charset="0"/>
                <a:cs typeface="Calibri" panose="020F0502020204030204" pitchFamily="34" charset="0"/>
              </a:rPr>
              <a:t>Series</a:t>
            </a:r>
            <a:r>
              <a:rPr lang="fr-FR" sz="1100" dirty="0">
                <a:latin typeface="Calibri" panose="020F0502020204030204" pitchFamily="34" charset="0"/>
                <a:cs typeface="Calibri" panose="020F0502020204030204" pitchFamily="34" charset="0"/>
              </a:rPr>
              <a:t> editors: W. Van </a:t>
            </a:r>
            <a:r>
              <a:rPr lang="fr-FR" sz="1100" dirty="0" err="1">
                <a:latin typeface="Calibri" panose="020F0502020204030204" pitchFamily="34" charset="0"/>
                <a:cs typeface="Calibri" panose="020F0502020204030204" pitchFamily="34" charset="0"/>
              </a:rPr>
              <a:t>Lerberghe</a:t>
            </a:r>
            <a:r>
              <a:rPr lang="fr-FR" sz="1100" dirty="0">
                <a:latin typeface="Calibri" panose="020F0502020204030204" pitchFamily="34" charset="0"/>
                <a:cs typeface="Calibri" panose="020F0502020204030204" pitchFamily="34" charset="0"/>
              </a:rPr>
              <a:t>, G. </a:t>
            </a:r>
            <a:r>
              <a:rPr lang="fr-FR" sz="1100" dirty="0" err="1">
                <a:latin typeface="Calibri" panose="020F0502020204030204" pitchFamily="34" charset="0"/>
                <a:cs typeface="Calibri" panose="020F0502020204030204" pitchFamily="34" charset="0"/>
              </a:rPr>
              <a:t>Kegels</a:t>
            </a:r>
            <a:r>
              <a:rPr lang="fr-FR" sz="1100" dirty="0">
                <a:latin typeface="Calibri" panose="020F0502020204030204" pitchFamily="34" charset="0"/>
                <a:cs typeface="Calibri" panose="020F0502020204030204" pitchFamily="34" charset="0"/>
              </a:rPr>
              <a:t>, V. De </a:t>
            </a:r>
            <a:r>
              <a:rPr lang="fr-FR" sz="1100" dirty="0" err="1">
                <a:latin typeface="Calibri" panose="020F0502020204030204" pitchFamily="34" charset="0"/>
                <a:cs typeface="Calibri" panose="020F0502020204030204" pitchFamily="34" charset="0"/>
              </a:rPr>
              <a:t>Brouwere</a:t>
            </a:r>
            <a:r>
              <a:rPr lang="fr-FR" sz="1100" dirty="0">
                <a:latin typeface="Calibri" panose="020F0502020204030204" pitchFamily="34" charset="0"/>
                <a:cs typeface="Calibri" panose="020F0502020204030204" pitchFamily="34" charset="0"/>
              </a:rPr>
              <a:t> ©</a:t>
            </a:r>
            <a:r>
              <a:rPr lang="fr-FR" sz="1100" dirty="0" err="1">
                <a:latin typeface="Calibri" panose="020F0502020204030204" pitchFamily="34" charset="0"/>
                <a:cs typeface="Calibri" panose="020F0502020204030204" pitchFamily="34" charset="0"/>
              </a:rPr>
              <a:t>ITGPress</a:t>
            </a:r>
            <a:r>
              <a:rPr lang="fr-FR" sz="1100" dirty="0">
                <a:latin typeface="Calibri" panose="020F0502020204030204" pitchFamily="34" charset="0"/>
                <a:cs typeface="Calibri" panose="020F0502020204030204" pitchFamily="34" charset="0"/>
              </a:rPr>
              <a:t>, </a:t>
            </a:r>
            <a:r>
              <a:rPr lang="fr-FR" sz="1100" dirty="0" err="1">
                <a:latin typeface="Calibri" panose="020F0502020204030204" pitchFamily="34" charset="0"/>
                <a:cs typeface="Calibri" panose="020F0502020204030204" pitchFamily="34" charset="0"/>
              </a:rPr>
              <a:t>Nationalestraat</a:t>
            </a:r>
            <a:r>
              <a:rPr lang="fr-FR" sz="1100" dirty="0">
                <a:latin typeface="Calibri" panose="020F0502020204030204" pitchFamily="34" charset="0"/>
                <a:cs typeface="Calibri" panose="020F0502020204030204" pitchFamily="34" charset="0"/>
              </a:rPr>
              <a:t> 155, B-2000 </a:t>
            </a:r>
            <a:r>
              <a:rPr lang="fr-FR" sz="1100" dirty="0" err="1">
                <a:latin typeface="Calibri" panose="020F0502020204030204" pitchFamily="34" charset="0"/>
                <a:cs typeface="Calibri" panose="020F0502020204030204" pitchFamily="34" charset="0"/>
              </a:rPr>
              <a:t>Antwerp</a:t>
            </a:r>
            <a:r>
              <a:rPr lang="fr-FR" sz="1100" dirty="0">
                <a:latin typeface="Calibri" panose="020F0502020204030204" pitchFamily="34" charset="0"/>
                <a:cs typeface="Calibri" panose="020F0502020204030204" pitchFamily="34" charset="0"/>
              </a:rPr>
              <a:t>, </a:t>
            </a:r>
            <a:r>
              <a:rPr lang="fr-FR" sz="1100" dirty="0" err="1">
                <a:latin typeface="Calibri" panose="020F0502020204030204" pitchFamily="34" charset="0"/>
                <a:cs typeface="Calibri" panose="020F0502020204030204" pitchFamily="34" charset="0"/>
              </a:rPr>
              <a:t>Belgium</a:t>
            </a:r>
            <a:r>
              <a:rPr lang="fr-FR" sz="1100" dirty="0">
                <a:latin typeface="Calibri" panose="020F0502020204030204" pitchFamily="34" charset="0"/>
                <a:cs typeface="Calibri" panose="020F0502020204030204" pitchFamily="34" charset="0"/>
              </a:rPr>
              <a:t>. 130p. </a:t>
            </a:r>
          </a:p>
          <a:p>
            <a:pPr>
              <a:lnSpc>
                <a:spcPct val="100000"/>
              </a:lnSpc>
              <a:spcBef>
                <a:spcPts val="600"/>
              </a:spcBef>
              <a:spcAft>
                <a:spcPts val="600"/>
              </a:spcAft>
            </a:pPr>
            <a:r>
              <a:rPr lang="fr-FR" sz="1100" dirty="0" err="1">
                <a:latin typeface="Calibri" panose="020F0502020204030204" pitchFamily="34" charset="0"/>
                <a:cs typeface="Calibri" panose="020F0502020204030204" pitchFamily="34" charset="0"/>
              </a:rPr>
              <a:t>Codjia</a:t>
            </a:r>
            <a:r>
              <a:rPr lang="fr-FR" sz="1100" dirty="0">
                <a:latin typeface="Calibri" panose="020F0502020204030204" pitchFamily="34" charset="0"/>
                <a:cs typeface="Calibri" panose="020F0502020204030204" pitchFamily="34" charset="0"/>
              </a:rPr>
              <a:t> L., Jabot F., Dubois H. 2010. Accroitre l'accès aux personnels de santé dans les zones rurales ou reculées. Evaluation du programme d’appui à la médicalisation des aires de santé au Mali. OMS, Genève, 54p. </a:t>
            </a:r>
          </a:p>
          <a:p>
            <a:pPr>
              <a:lnSpc>
                <a:spcPct val="100000"/>
              </a:lnSpc>
              <a:spcBef>
                <a:spcPts val="600"/>
              </a:spcBef>
              <a:spcAft>
                <a:spcPts val="600"/>
              </a:spcAft>
            </a:pPr>
            <a:r>
              <a:rPr lang="fr-FR" sz="1100" dirty="0">
                <a:latin typeface="Calibri" panose="020F0502020204030204" pitchFamily="34" charset="0"/>
                <a:cs typeface="Calibri" panose="020F0502020204030204" pitchFamily="34" charset="0"/>
              </a:rPr>
              <a:t>DPS-NK. Division Provinciale de la santé du Nord Kivu, 2018. Bulletin du Système d’information sanitaire et de surveillance épidémiologique (BUSISE), Goma. </a:t>
            </a:r>
          </a:p>
          <a:p>
            <a:pPr>
              <a:lnSpc>
                <a:spcPct val="100000"/>
              </a:lnSpc>
              <a:spcBef>
                <a:spcPts val="600"/>
              </a:spcBef>
              <a:spcAft>
                <a:spcPts val="600"/>
              </a:spcAft>
            </a:pPr>
            <a:r>
              <a:rPr lang="fr-FR" sz="1100" dirty="0" err="1">
                <a:latin typeface="Calibri" panose="020F0502020204030204" pitchFamily="34" charset="0"/>
                <a:cs typeface="Calibri" panose="020F0502020204030204" pitchFamily="34" charset="0"/>
              </a:rPr>
              <a:t>Grodos</a:t>
            </a:r>
            <a:r>
              <a:rPr lang="fr-FR" sz="1100" dirty="0">
                <a:latin typeface="Calibri" panose="020F0502020204030204" pitchFamily="34" charset="0"/>
                <a:cs typeface="Calibri" panose="020F0502020204030204" pitchFamily="34" charset="0"/>
              </a:rPr>
              <a:t> D et </a:t>
            </a:r>
            <a:r>
              <a:rPr lang="fr-FR" sz="1100" dirty="0" err="1">
                <a:latin typeface="Calibri" panose="020F0502020204030204" pitchFamily="34" charset="0"/>
                <a:cs typeface="Calibri" panose="020F0502020204030204" pitchFamily="34" charset="0"/>
              </a:rPr>
              <a:t>Tonglet</a:t>
            </a:r>
            <a:r>
              <a:rPr lang="fr-FR" sz="1100" dirty="0">
                <a:latin typeface="Calibri" panose="020F0502020204030204" pitchFamily="34" charset="0"/>
                <a:cs typeface="Calibri" panose="020F0502020204030204" pitchFamily="34" charset="0"/>
              </a:rPr>
              <a:t> R., 2002. Maîtriser un espace urbain cohérent et performant dans les villes d’Afrique subsaharienne : le district de sante à l’épreuve. Tropical </a:t>
            </a:r>
            <a:r>
              <a:rPr lang="fr-FR" sz="1100" dirty="0" err="1">
                <a:latin typeface="Calibri" panose="020F0502020204030204" pitchFamily="34" charset="0"/>
                <a:cs typeface="Calibri" panose="020F0502020204030204" pitchFamily="34" charset="0"/>
              </a:rPr>
              <a:t>Medicine</a:t>
            </a:r>
            <a:r>
              <a:rPr lang="fr-FR" sz="1100" dirty="0">
                <a:latin typeface="Calibri" panose="020F0502020204030204" pitchFamily="34" charset="0"/>
                <a:cs typeface="Calibri" panose="020F0502020204030204" pitchFamily="34" charset="0"/>
              </a:rPr>
              <a:t> and International </a:t>
            </a:r>
            <a:r>
              <a:rPr lang="fr-FR" sz="1100" dirty="0" err="1">
                <a:latin typeface="Calibri" panose="020F0502020204030204" pitchFamily="34" charset="0"/>
                <a:cs typeface="Calibri" panose="020F0502020204030204" pitchFamily="34" charset="0"/>
              </a:rPr>
              <a:t>Health</a:t>
            </a:r>
            <a:r>
              <a:rPr lang="fr-FR" sz="1100" dirty="0">
                <a:latin typeface="Calibri" panose="020F0502020204030204" pitchFamily="34" charset="0"/>
                <a:cs typeface="Calibri" panose="020F0502020204030204" pitchFamily="34" charset="0"/>
              </a:rPr>
              <a:t>, 7(2),pp 977-992. </a:t>
            </a:r>
          </a:p>
          <a:p>
            <a:pPr>
              <a:lnSpc>
                <a:spcPct val="100000"/>
              </a:lnSpc>
              <a:spcBef>
                <a:spcPts val="600"/>
              </a:spcBef>
              <a:spcAft>
                <a:spcPts val="600"/>
              </a:spcAft>
            </a:pPr>
            <a:r>
              <a:rPr lang="fr-FR" sz="1100" dirty="0" err="1">
                <a:latin typeface="Calibri" panose="020F0502020204030204" pitchFamily="34" charset="0"/>
                <a:cs typeface="Calibri" panose="020F0502020204030204" pitchFamily="34" charset="0"/>
              </a:rPr>
              <a:t>Maïga</a:t>
            </a:r>
            <a:r>
              <a:rPr lang="fr-FR" sz="1100" dirty="0">
                <a:latin typeface="Calibri" panose="020F0502020204030204" pitchFamily="34" charset="0"/>
                <a:cs typeface="Calibri" panose="020F0502020204030204" pitchFamily="34" charset="0"/>
              </a:rPr>
              <a:t> et </a:t>
            </a:r>
            <a:r>
              <a:rPr lang="fr-FR" sz="1100" dirty="0" err="1">
                <a:latin typeface="Calibri" panose="020F0502020204030204" pitchFamily="34" charset="0"/>
                <a:cs typeface="Calibri" panose="020F0502020204030204" pitchFamily="34" charset="0"/>
              </a:rPr>
              <a:t>Bocquier</a:t>
            </a:r>
            <a:r>
              <a:rPr lang="fr-FR" sz="1100" dirty="0">
                <a:latin typeface="Calibri" panose="020F0502020204030204" pitchFamily="34" charset="0"/>
                <a:cs typeface="Calibri" panose="020F0502020204030204" pitchFamily="34" charset="0"/>
              </a:rPr>
              <a:t>, 2016. Dynamiques urbaines et santé de l’enfant en Afrique Sub-Saharienne : perspectives théoriques. </a:t>
            </a:r>
            <a:r>
              <a:rPr lang="fr-FR" sz="1100" dirty="0" err="1">
                <a:latin typeface="Calibri" panose="020F0502020204030204" pitchFamily="34" charset="0"/>
                <a:cs typeface="Calibri" panose="020F0502020204030204" pitchFamily="34" charset="0"/>
              </a:rPr>
              <a:t>African</a:t>
            </a:r>
            <a:r>
              <a:rPr lang="fr-FR" sz="1100" dirty="0">
                <a:latin typeface="Calibri" panose="020F0502020204030204" pitchFamily="34" charset="0"/>
                <a:cs typeface="Calibri" panose="020F0502020204030204" pitchFamily="34" charset="0"/>
              </a:rPr>
              <a:t> Population </a:t>
            </a:r>
            <a:r>
              <a:rPr lang="fr-FR" sz="1100" dirty="0" err="1">
                <a:latin typeface="Calibri" panose="020F0502020204030204" pitchFamily="34" charset="0"/>
                <a:cs typeface="Calibri" panose="020F0502020204030204" pitchFamily="34" charset="0"/>
              </a:rPr>
              <a:t>Studies</a:t>
            </a:r>
            <a:r>
              <a:rPr lang="fr-FR" sz="1100" dirty="0">
                <a:latin typeface="Calibri" panose="020F0502020204030204" pitchFamily="34" charset="0"/>
                <a:cs typeface="Calibri" panose="020F0502020204030204" pitchFamily="34" charset="0"/>
              </a:rPr>
              <a:t> 30 (1), pp 2213-26. </a:t>
            </a:r>
          </a:p>
          <a:p>
            <a:pPr>
              <a:lnSpc>
                <a:spcPct val="100000"/>
              </a:lnSpc>
              <a:spcBef>
                <a:spcPts val="600"/>
              </a:spcBef>
              <a:spcAft>
                <a:spcPts val="600"/>
              </a:spcAft>
            </a:pPr>
            <a:r>
              <a:rPr lang="fr-FR" sz="1100" dirty="0" err="1">
                <a:latin typeface="Calibri" panose="020F0502020204030204" pitchFamily="34" charset="0"/>
                <a:cs typeface="Calibri" panose="020F0502020204030204" pitchFamily="34" charset="0"/>
              </a:rPr>
              <a:t>Oleffe</a:t>
            </a:r>
            <a:r>
              <a:rPr lang="fr-FR" sz="1100" dirty="0">
                <a:latin typeface="Calibri" panose="020F0502020204030204" pitchFamily="34" charset="0"/>
                <a:cs typeface="Calibri" panose="020F0502020204030204" pitchFamily="34" charset="0"/>
              </a:rPr>
              <a:t> A., 2018. Rapport d’analyse de l’enquête qualitative sur les itinéraires thérapeutiques des patients en zone urbaine de Goma, Bruxelles : ULB-Coopération (non publié). </a:t>
            </a:r>
          </a:p>
          <a:p>
            <a:pPr>
              <a:lnSpc>
                <a:spcPct val="100000"/>
              </a:lnSpc>
              <a:spcBef>
                <a:spcPts val="600"/>
              </a:spcBef>
              <a:spcAft>
                <a:spcPts val="600"/>
              </a:spcAft>
            </a:pPr>
            <a:r>
              <a:rPr lang="fr-FR" sz="1100" dirty="0">
                <a:latin typeface="Calibri" panose="020F0502020204030204" pitchFamily="34" charset="0"/>
                <a:cs typeface="Calibri" panose="020F0502020204030204" pitchFamily="34" charset="0"/>
              </a:rPr>
              <a:t>ULB Coopération, Rapport d’étude quantitatif sur l’itinéraire thérapeutique des populations dans la ville de Goma. Goma, ULB Coopération – PADISS NK, 2017. </a:t>
            </a:r>
          </a:p>
          <a:p>
            <a:pPr>
              <a:lnSpc>
                <a:spcPct val="100000"/>
              </a:lnSpc>
              <a:spcBef>
                <a:spcPts val="600"/>
              </a:spcBef>
              <a:spcAft>
                <a:spcPts val="600"/>
              </a:spcAft>
            </a:pPr>
            <a:r>
              <a:rPr lang="fr-FR" sz="1100" dirty="0">
                <a:latin typeface="Calibri" panose="020F0502020204030204" pitchFamily="34" charset="0"/>
                <a:cs typeface="Calibri" panose="020F0502020204030204" pitchFamily="34" charset="0"/>
              </a:rPr>
              <a:t>ULB-Coopération, janvier 2018. Enquête sur l’offre de soins dans la Ville de Goma, Institut National de la statistique Nord-Kivu, sous la Coordination de Célestin </a:t>
            </a:r>
            <a:r>
              <a:rPr lang="fr-FR" sz="1100" dirty="0" err="1">
                <a:latin typeface="Calibri" panose="020F0502020204030204" pitchFamily="34" charset="0"/>
                <a:cs typeface="Calibri" panose="020F0502020204030204" pitchFamily="34" charset="0"/>
              </a:rPr>
              <a:t>Kimanuka</a:t>
            </a:r>
            <a:r>
              <a:rPr lang="fr-FR" sz="1100" dirty="0">
                <a:latin typeface="Calibri" panose="020F0502020204030204" pitchFamily="34" charset="0"/>
                <a:cs typeface="Calibri" panose="020F0502020204030204" pitchFamily="34" charset="0"/>
              </a:rPr>
              <a:t>. </a:t>
            </a:r>
          </a:p>
          <a:p>
            <a:pPr>
              <a:lnSpc>
                <a:spcPct val="100000"/>
              </a:lnSpc>
              <a:spcBef>
                <a:spcPts val="600"/>
              </a:spcBef>
              <a:spcAft>
                <a:spcPts val="600"/>
              </a:spcAft>
            </a:pPr>
            <a:r>
              <a:rPr lang="fr-FR" sz="1100" dirty="0">
                <a:latin typeface="Calibri" panose="020F0502020204030204" pitchFamily="34" charset="0"/>
                <a:cs typeface="Calibri" panose="020F0502020204030204" pitchFamily="34" charset="0"/>
              </a:rPr>
              <a:t>ULB-Coopération, septembre 2017. Enquête sur l’itinéraire thérapeutique de la patientèle dans la ville de Goma, Institut National de la statistique Nord-Kivu, sous la Coordination de Célestin </a:t>
            </a:r>
            <a:r>
              <a:rPr lang="fr-FR" sz="1100" dirty="0" err="1">
                <a:latin typeface="Calibri" panose="020F0502020204030204" pitchFamily="34" charset="0"/>
                <a:cs typeface="Calibri" panose="020F0502020204030204" pitchFamily="34" charset="0"/>
              </a:rPr>
              <a:t>Kimanuka</a:t>
            </a:r>
            <a:r>
              <a:rPr lang="fr-FR" sz="1100" dirty="0">
                <a:latin typeface="Calibri" panose="020F0502020204030204" pitchFamily="34" charset="0"/>
                <a:cs typeface="Calibri" panose="020F0502020204030204" pitchFamily="34" charset="0"/>
              </a:rPr>
              <a:t>. </a:t>
            </a:r>
          </a:p>
          <a:p>
            <a:pPr>
              <a:lnSpc>
                <a:spcPct val="100000"/>
              </a:lnSpc>
              <a:spcBef>
                <a:spcPts val="600"/>
              </a:spcBef>
              <a:spcAft>
                <a:spcPts val="600"/>
              </a:spcAft>
            </a:pPr>
            <a:r>
              <a:rPr lang="fr-FR" sz="1100" dirty="0">
                <a:latin typeface="Calibri" panose="020F0502020204030204" pitchFamily="34" charset="0"/>
                <a:cs typeface="Calibri" panose="020F0502020204030204" pitchFamily="34" charset="0"/>
              </a:rPr>
              <a:t>UN. United Nations </a:t>
            </a:r>
            <a:r>
              <a:rPr lang="fr-FR" sz="1100" dirty="0" err="1">
                <a:latin typeface="Calibri" panose="020F0502020204030204" pitchFamily="34" charset="0"/>
                <a:cs typeface="Calibri" panose="020F0502020204030204" pitchFamily="34" charset="0"/>
              </a:rPr>
              <a:t>Department</a:t>
            </a:r>
            <a:r>
              <a:rPr lang="fr-FR" sz="1100" dirty="0">
                <a:latin typeface="Calibri" panose="020F0502020204030204" pitchFamily="34" charset="0"/>
                <a:cs typeface="Calibri" panose="020F0502020204030204" pitchFamily="34" charset="0"/>
              </a:rPr>
              <a:t> of </a:t>
            </a:r>
            <a:r>
              <a:rPr lang="fr-FR" sz="1100" dirty="0" err="1">
                <a:latin typeface="Calibri" panose="020F0502020204030204" pitchFamily="34" charset="0"/>
                <a:cs typeface="Calibri" panose="020F0502020204030204" pitchFamily="34" charset="0"/>
              </a:rPr>
              <a:t>Economic</a:t>
            </a:r>
            <a:r>
              <a:rPr lang="fr-FR" sz="1100" dirty="0">
                <a:latin typeface="Calibri" panose="020F0502020204030204" pitchFamily="34" charset="0"/>
                <a:cs typeface="Calibri" panose="020F0502020204030204" pitchFamily="34" charset="0"/>
              </a:rPr>
              <a:t> and Social </a:t>
            </a:r>
            <a:r>
              <a:rPr lang="fr-FR" sz="1100" dirty="0" err="1">
                <a:latin typeface="Calibri" panose="020F0502020204030204" pitchFamily="34" charset="0"/>
                <a:cs typeface="Calibri" panose="020F0502020204030204" pitchFamily="34" charset="0"/>
              </a:rPr>
              <a:t>Affairs</a:t>
            </a:r>
            <a:r>
              <a:rPr lang="fr-FR" sz="1100" dirty="0">
                <a:latin typeface="Calibri" panose="020F0502020204030204" pitchFamily="34" charset="0"/>
                <a:cs typeface="Calibri" panose="020F0502020204030204" pitchFamily="34" charset="0"/>
              </a:rPr>
              <a:t>/Population Division. World </a:t>
            </a:r>
            <a:r>
              <a:rPr lang="fr-FR" sz="1100" dirty="0" err="1">
                <a:latin typeface="Calibri" panose="020F0502020204030204" pitchFamily="34" charset="0"/>
                <a:cs typeface="Calibri" panose="020F0502020204030204" pitchFamily="34" charset="0"/>
              </a:rPr>
              <a:t>Urbanization</a:t>
            </a:r>
            <a:r>
              <a:rPr lang="fr-FR" sz="1100" dirty="0">
                <a:latin typeface="Calibri" panose="020F0502020204030204" pitchFamily="34" charset="0"/>
                <a:cs typeface="Calibri" panose="020F0502020204030204" pitchFamily="34" charset="0"/>
              </a:rPr>
              <a:t> Prospects. The 2018 </a:t>
            </a:r>
            <a:r>
              <a:rPr lang="fr-FR" sz="1100" dirty="0" err="1">
                <a:latin typeface="Calibri" panose="020F0502020204030204" pitchFamily="34" charset="0"/>
                <a:cs typeface="Calibri" panose="020F0502020204030204" pitchFamily="34" charset="0"/>
              </a:rPr>
              <a:t>Revision</a:t>
            </a:r>
            <a:r>
              <a:rPr lang="fr-FR" sz="1100" dirty="0">
                <a:latin typeface="Calibri" panose="020F0502020204030204" pitchFamily="34" charset="0"/>
                <a:cs typeface="Calibri" panose="020F0502020204030204" pitchFamily="34" charset="0"/>
              </a:rPr>
              <a:t>. United Nations New York, 2018.</a:t>
            </a:r>
          </a:p>
        </p:txBody>
      </p:sp>
      <p:pic>
        <p:nvPicPr>
          <p:cNvPr id="5" name="Image 4">
            <a:extLst>
              <a:ext uri="{FF2B5EF4-FFF2-40B4-BE49-F238E27FC236}">
                <a16:creationId xmlns:a16="http://schemas.microsoft.com/office/drawing/2014/main" id="{5328155D-1843-4CBC-99E8-5DC859A5B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spTree>
    <p:extLst>
      <p:ext uri="{BB962C8B-B14F-4D97-AF65-F5344CB8AC3E}">
        <p14:creationId xmlns:p14="http://schemas.microsoft.com/office/powerpoint/2010/main" val="25465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F277D879-3044-4924-8E3F-8FEEA22CED60}"/>
              </a:ext>
            </a:extLst>
          </p:cNvPr>
          <p:cNvSpPr txBox="1">
            <a:spLocks/>
          </p:cNvSpPr>
          <p:nvPr/>
        </p:nvSpPr>
        <p:spPr>
          <a:xfrm>
            <a:off x="457200" y="4385067"/>
            <a:ext cx="8192729" cy="10822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spcAft>
                <a:spcPts val="600"/>
              </a:spcAft>
            </a:pPr>
            <a:r>
              <a:rPr lang="en-US" sz="6000" b="1" kern="1200">
                <a:solidFill>
                  <a:schemeClr val="tx1"/>
                </a:solidFill>
                <a:latin typeface="+mj-lt"/>
                <a:ea typeface="+mj-ea"/>
                <a:cs typeface="+mj-cs"/>
              </a:rPr>
              <a:t>Merci</a:t>
            </a:r>
            <a:endParaRPr lang="en-US" sz="6000" b="1" kern="1200" dirty="0">
              <a:solidFill>
                <a:schemeClr val="tx1"/>
              </a:solidFill>
              <a:latin typeface="+mj-lt"/>
              <a:ea typeface="+mj-ea"/>
              <a:cs typeface="+mj-cs"/>
            </a:endParaRPr>
          </a:p>
        </p:txBody>
      </p:sp>
      <p:pic>
        <p:nvPicPr>
          <p:cNvPr id="2" name="Picture 4" descr="Volcan Nyragongo">
            <a:extLst>
              <a:ext uri="{FF2B5EF4-FFF2-40B4-BE49-F238E27FC236}">
                <a16:creationId xmlns:a16="http://schemas.microsoft.com/office/drawing/2014/main" id="{1459ADD8-448D-4E61-8A2C-17F75D3CC780}"/>
              </a:ext>
            </a:extLst>
          </p:cNvPr>
          <p:cNvPicPr>
            <a:picLocks noChangeAspect="1" noChangeArrowheads="1"/>
          </p:cNvPicPr>
          <p:nvPr/>
        </p:nvPicPr>
        <p:blipFill rotWithShape="1">
          <a:blip r:embed="rId2" cstate="print"/>
          <a:srcRect l="21753" r="16427" b="-1"/>
          <a:stretch/>
        </p:blipFill>
        <p:spPr bwMode="auto">
          <a:xfrm>
            <a:off x="20" y="10"/>
            <a:ext cx="4571975" cy="4252522"/>
          </a:xfrm>
          <a:prstGeom prst="rect">
            <a:avLst/>
          </a:prstGeom>
          <a:solidFill>
            <a:schemeClr val="bg1"/>
          </a:solidFill>
        </p:spPr>
      </p:pic>
      <p:sp>
        <p:nvSpPr>
          <p:cNvPr id="4" name="ZoneTexte 3">
            <a:extLst>
              <a:ext uri="{FF2B5EF4-FFF2-40B4-BE49-F238E27FC236}">
                <a16:creationId xmlns:a16="http://schemas.microsoft.com/office/drawing/2014/main" id="{442D2A34-6A36-43AE-ABC1-88CB9C7D0923}"/>
              </a:ext>
            </a:extLst>
          </p:cNvPr>
          <p:cNvSpPr txBox="1"/>
          <p:nvPr/>
        </p:nvSpPr>
        <p:spPr>
          <a:xfrm>
            <a:off x="3401171" y="6128291"/>
            <a:ext cx="6172200" cy="400110"/>
          </a:xfrm>
          <a:prstGeom prst="rect">
            <a:avLst/>
          </a:prstGeom>
          <a:noFill/>
        </p:spPr>
        <p:txBody>
          <a:bodyPr wrap="square" rtlCol="0">
            <a:spAutoFit/>
          </a:bodyPr>
          <a:lstStyle/>
          <a:p>
            <a:pPr>
              <a:spcAft>
                <a:spcPts val="600"/>
              </a:spcAft>
            </a:pPr>
            <a:r>
              <a:rPr lang="fr-BE" sz="2000" dirty="0"/>
              <a:t>Contact: </a:t>
            </a:r>
            <a:r>
              <a:rPr lang="fr-BE" sz="2000" dirty="0" err="1"/>
              <a:t>daniela.chinnici</a:t>
            </a:r>
            <a:r>
              <a:rPr lang="fr-FR" sz="2000" dirty="0"/>
              <a:t>@ulb-cooperation.org</a:t>
            </a:r>
            <a:endParaRPr lang="fr-BE" sz="2000" dirty="0"/>
          </a:p>
        </p:txBody>
      </p:sp>
      <p:pic>
        <p:nvPicPr>
          <p:cNvPr id="15" name="Image 14">
            <a:extLst>
              <a:ext uri="{FF2B5EF4-FFF2-40B4-BE49-F238E27FC236}">
                <a16:creationId xmlns:a16="http://schemas.microsoft.com/office/drawing/2014/main" id="{1EA301BF-EFF3-4E92-8E06-D9459271B320}"/>
              </a:ext>
            </a:extLst>
          </p:cNvPr>
          <p:cNvPicPr>
            <a:picLocks noChangeAspect="1"/>
          </p:cNvPicPr>
          <p:nvPr/>
        </p:nvPicPr>
        <p:blipFill rotWithShape="1">
          <a:blip r:embed="rId3"/>
          <a:srcRect l="18726"/>
          <a:stretch/>
        </p:blipFill>
        <p:spPr>
          <a:xfrm>
            <a:off x="4605346" y="1390649"/>
            <a:ext cx="4505302" cy="3458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Image 24">
            <a:extLst>
              <a:ext uri="{FF2B5EF4-FFF2-40B4-BE49-F238E27FC236}">
                <a16:creationId xmlns:a16="http://schemas.microsoft.com/office/drawing/2014/main" id="{0C64FBE1-76D1-4DE4-A64C-CE0D4CA58F5E}"/>
              </a:ext>
            </a:extLst>
          </p:cNvPr>
          <p:cNvPicPr>
            <a:picLocks noChangeAspect="1"/>
          </p:cNvPicPr>
          <p:nvPr/>
        </p:nvPicPr>
        <p:blipFill rotWithShape="1">
          <a:blip r:embed="rId4" cstate="screen">
            <a:lum/>
            <a:extLst>
              <a:ext uri="{28A0092B-C50C-407E-A947-70E740481C1C}">
                <a14:useLocalDpi xmlns:a14="http://schemas.microsoft.com/office/drawing/2010/main"/>
              </a:ext>
            </a:extLst>
          </a:blip>
          <a:srcRect b="47962"/>
          <a:stretch/>
        </p:blipFill>
        <p:spPr>
          <a:xfrm>
            <a:off x="0" y="0"/>
            <a:ext cx="9144001" cy="1679944"/>
          </a:xfrm>
          <a:prstGeom prst="rect">
            <a:avLst/>
          </a:prstGeom>
        </p:spPr>
      </p:pic>
      <p:pic>
        <p:nvPicPr>
          <p:cNvPr id="29" name="Image 28">
            <a:extLst>
              <a:ext uri="{FF2B5EF4-FFF2-40B4-BE49-F238E27FC236}">
                <a16:creationId xmlns:a16="http://schemas.microsoft.com/office/drawing/2014/main" id="{120E1AC2-3AC1-46C3-A1FD-7496A7CA9C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5821" y="5633051"/>
            <a:ext cx="895350" cy="895350"/>
          </a:xfrm>
          <a:prstGeom prst="rect">
            <a:avLst/>
          </a:prstGeom>
        </p:spPr>
      </p:pic>
    </p:spTree>
    <p:extLst>
      <p:ext uri="{BB962C8B-B14F-4D97-AF65-F5344CB8AC3E}">
        <p14:creationId xmlns:p14="http://schemas.microsoft.com/office/powerpoint/2010/main" val="621268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0" y="0"/>
            <a:ext cx="9157244" cy="1813197"/>
          </a:xfrm>
          <a:prstGeom prst="rect">
            <a:avLst/>
          </a:prstGeom>
        </p:spPr>
      </p:pic>
      <p:sp>
        <p:nvSpPr>
          <p:cNvPr id="2" name="Titre 1">
            <a:extLst>
              <a:ext uri="{FF2B5EF4-FFF2-40B4-BE49-F238E27FC236}">
                <a16:creationId xmlns:a16="http://schemas.microsoft.com/office/drawing/2014/main" id="{91F8688B-06DE-4834-A9AE-ED9DAC7BC5F5}"/>
              </a:ext>
            </a:extLst>
          </p:cNvPr>
          <p:cNvSpPr>
            <a:spLocks noGrp="1"/>
          </p:cNvSpPr>
          <p:nvPr>
            <p:ph type="title"/>
          </p:nvPr>
        </p:nvSpPr>
        <p:spPr>
          <a:xfrm>
            <a:off x="378097" y="130866"/>
            <a:ext cx="7886700" cy="1014807"/>
          </a:xfrm>
        </p:spPr>
        <p:txBody>
          <a:bodyPr/>
          <a:lstStyle/>
          <a:p>
            <a:r>
              <a:rPr lang="fr-FR" b="1" dirty="0">
                <a:solidFill>
                  <a:schemeClr val="bg1"/>
                </a:solidFill>
                <a:latin typeface="Trebuchet MS" panose="020B0603020202020204" pitchFamily="34" charset="0"/>
              </a:rPr>
              <a:t>Table de matières </a:t>
            </a:r>
          </a:p>
        </p:txBody>
      </p:sp>
      <p:sp>
        <p:nvSpPr>
          <p:cNvPr id="3" name="Espace réservé du contenu 2">
            <a:extLst>
              <a:ext uri="{FF2B5EF4-FFF2-40B4-BE49-F238E27FC236}">
                <a16:creationId xmlns:a16="http://schemas.microsoft.com/office/drawing/2014/main" id="{F63109F8-6BE7-4F30-BA49-9A134D99950B}"/>
              </a:ext>
            </a:extLst>
          </p:cNvPr>
          <p:cNvSpPr>
            <a:spLocks noGrp="1"/>
          </p:cNvSpPr>
          <p:nvPr>
            <p:ph idx="1"/>
          </p:nvPr>
        </p:nvSpPr>
        <p:spPr>
          <a:xfrm>
            <a:off x="1892571" y="1769019"/>
            <a:ext cx="5555979" cy="4185883"/>
          </a:xfrm>
        </p:spPr>
        <p:txBody>
          <a:bodyPr>
            <a:noAutofit/>
          </a:bodyPr>
          <a:lstStyle/>
          <a:p>
            <a:pPr marL="457200" indent="-457200">
              <a:lnSpc>
                <a:spcPct val="100000"/>
              </a:lnSpc>
              <a:spcBef>
                <a:spcPts val="600"/>
              </a:spcBef>
              <a:spcAft>
                <a:spcPts val="600"/>
              </a:spcAft>
              <a:buClr>
                <a:schemeClr val="tx1"/>
              </a:buClr>
              <a:buFont typeface="+mj-lt"/>
              <a:buAutoNum type="arabicPeriod"/>
            </a:pPr>
            <a:r>
              <a:rPr lang="fr-BE" dirty="0">
                <a:solidFill>
                  <a:schemeClr val="tx1"/>
                </a:solidFill>
                <a:latin typeface="Calibri" panose="020F0502020204030204" pitchFamily="34" charset="0"/>
                <a:cs typeface="Calibri" panose="020F0502020204030204" pitchFamily="34" charset="0"/>
              </a:rPr>
              <a:t>Le contexte urbain en RDC</a:t>
            </a:r>
          </a:p>
          <a:p>
            <a:pPr marL="457200" indent="-457200">
              <a:lnSpc>
                <a:spcPct val="100000"/>
              </a:lnSpc>
              <a:spcBef>
                <a:spcPts val="600"/>
              </a:spcBef>
              <a:spcAft>
                <a:spcPts val="600"/>
              </a:spcAft>
              <a:buClr>
                <a:schemeClr val="tx1"/>
              </a:buClr>
              <a:buFont typeface="+mj-lt"/>
              <a:buAutoNum type="arabicPeriod"/>
            </a:pPr>
            <a:r>
              <a:rPr lang="fr-BE" dirty="0">
                <a:solidFill>
                  <a:schemeClr val="tx1"/>
                </a:solidFill>
                <a:latin typeface="Calibri" panose="020F0502020204030204" pitchFamily="34" charset="0"/>
                <a:cs typeface="Calibri" panose="020F0502020204030204" pitchFamily="34" charset="0"/>
              </a:rPr>
              <a:t>La santé urbaine en RDC</a:t>
            </a:r>
          </a:p>
          <a:p>
            <a:pPr marL="457200" indent="-457200">
              <a:lnSpc>
                <a:spcPct val="100000"/>
              </a:lnSpc>
              <a:spcBef>
                <a:spcPts val="600"/>
              </a:spcBef>
              <a:spcAft>
                <a:spcPts val="600"/>
              </a:spcAft>
              <a:buClr>
                <a:schemeClr val="tx1"/>
              </a:buClr>
              <a:buFont typeface="+mj-lt"/>
              <a:buAutoNum type="arabicPeriod"/>
            </a:pPr>
            <a:r>
              <a:rPr lang="fr-BE" dirty="0">
                <a:solidFill>
                  <a:schemeClr val="tx1"/>
                </a:solidFill>
                <a:latin typeface="Calibri" panose="020F0502020204030204" pitchFamily="34" charset="0"/>
                <a:cs typeface="Calibri" panose="020F0502020204030204" pitchFamily="34" charset="0"/>
              </a:rPr>
              <a:t>La demande et l’offre de soins à Goma</a:t>
            </a:r>
          </a:p>
          <a:p>
            <a:pPr marL="457200" indent="-457200">
              <a:lnSpc>
                <a:spcPct val="100000"/>
              </a:lnSpc>
              <a:spcBef>
                <a:spcPts val="600"/>
              </a:spcBef>
              <a:spcAft>
                <a:spcPts val="600"/>
              </a:spcAft>
              <a:buClr>
                <a:schemeClr val="tx1"/>
              </a:buClr>
              <a:buFont typeface="+mj-lt"/>
              <a:buAutoNum type="arabicPeriod"/>
            </a:pPr>
            <a:r>
              <a:rPr lang="fr-BE" dirty="0">
                <a:solidFill>
                  <a:schemeClr val="tx1"/>
                </a:solidFill>
                <a:latin typeface="Calibri" panose="020F0502020204030204" pitchFamily="34" charset="0"/>
                <a:cs typeface="Calibri" panose="020F0502020204030204" pitchFamily="34" charset="0"/>
              </a:rPr>
              <a:t>Les CSMU</a:t>
            </a:r>
          </a:p>
          <a:p>
            <a:pPr marL="457200" indent="-457200">
              <a:lnSpc>
                <a:spcPct val="100000"/>
              </a:lnSpc>
              <a:spcBef>
                <a:spcPts val="600"/>
              </a:spcBef>
              <a:spcAft>
                <a:spcPts val="600"/>
              </a:spcAft>
              <a:buClr>
                <a:schemeClr val="tx1"/>
              </a:buClr>
              <a:buFont typeface="+mj-lt"/>
              <a:buAutoNum type="arabicPeriod"/>
            </a:pPr>
            <a:r>
              <a:rPr lang="fr-BE" dirty="0">
                <a:solidFill>
                  <a:schemeClr val="tx1"/>
                </a:solidFill>
                <a:latin typeface="Calibri" panose="020F0502020204030204" pitchFamily="34" charset="0"/>
                <a:cs typeface="Calibri" panose="020F0502020204030204" pitchFamily="34" charset="0"/>
              </a:rPr>
              <a:t>L ’approche CSMU</a:t>
            </a:r>
          </a:p>
          <a:p>
            <a:pPr marL="457200" indent="-457200">
              <a:lnSpc>
                <a:spcPct val="100000"/>
              </a:lnSpc>
              <a:spcBef>
                <a:spcPts val="600"/>
              </a:spcBef>
              <a:spcAft>
                <a:spcPts val="600"/>
              </a:spcAft>
              <a:buClr>
                <a:schemeClr val="tx1"/>
              </a:buClr>
              <a:buFont typeface="+mj-lt"/>
              <a:buAutoNum type="arabicPeriod"/>
            </a:pPr>
            <a:r>
              <a:rPr lang="fr-BE" dirty="0">
                <a:solidFill>
                  <a:schemeClr val="tx1"/>
                </a:solidFill>
                <a:latin typeface="Calibri" panose="020F0502020204030204" pitchFamily="34" charset="0"/>
                <a:cs typeface="Calibri" panose="020F0502020204030204" pitchFamily="34" charset="0"/>
              </a:rPr>
              <a:t>Modélisation de l’intervention</a:t>
            </a:r>
          </a:p>
          <a:p>
            <a:pPr marL="457200" indent="-457200">
              <a:lnSpc>
                <a:spcPct val="100000"/>
              </a:lnSpc>
              <a:spcBef>
                <a:spcPts val="600"/>
              </a:spcBef>
              <a:spcAft>
                <a:spcPts val="600"/>
              </a:spcAft>
              <a:buClr>
                <a:schemeClr val="tx1"/>
              </a:buClr>
              <a:buFont typeface="+mj-lt"/>
              <a:buAutoNum type="arabicPeriod"/>
            </a:pPr>
            <a:r>
              <a:rPr lang="fr-BE" dirty="0">
                <a:solidFill>
                  <a:schemeClr val="tx1"/>
                </a:solidFill>
                <a:latin typeface="Calibri" panose="020F0502020204030204" pitchFamily="34" charset="0"/>
                <a:cs typeface="Calibri" panose="020F0502020204030204" pitchFamily="34" charset="0"/>
              </a:rPr>
              <a:t>Le trajet de soin</a:t>
            </a:r>
          </a:p>
          <a:p>
            <a:pPr marL="457200" indent="-457200">
              <a:lnSpc>
                <a:spcPct val="100000"/>
              </a:lnSpc>
              <a:spcBef>
                <a:spcPts val="600"/>
              </a:spcBef>
              <a:spcAft>
                <a:spcPts val="600"/>
              </a:spcAft>
              <a:buClr>
                <a:schemeClr val="tx1"/>
              </a:buClr>
              <a:buFont typeface="+mj-lt"/>
              <a:buAutoNum type="arabicPeriod"/>
            </a:pPr>
            <a:r>
              <a:rPr lang="fr-BE" dirty="0">
                <a:solidFill>
                  <a:schemeClr val="tx1"/>
                </a:solidFill>
                <a:latin typeface="Calibri" panose="020F0502020204030204" pitchFamily="34" charset="0"/>
                <a:cs typeface="Calibri" panose="020F0502020204030204" pitchFamily="34" charset="0"/>
              </a:rPr>
              <a:t>Premiers constats</a:t>
            </a:r>
          </a:p>
          <a:p>
            <a:pPr marL="457200" indent="-457200">
              <a:lnSpc>
                <a:spcPct val="100000"/>
              </a:lnSpc>
              <a:spcBef>
                <a:spcPts val="600"/>
              </a:spcBef>
              <a:spcAft>
                <a:spcPts val="600"/>
              </a:spcAft>
              <a:buClr>
                <a:schemeClr val="tx1"/>
              </a:buClr>
              <a:buFont typeface="+mj-lt"/>
              <a:buAutoNum type="arabicPeriod"/>
            </a:pPr>
            <a:r>
              <a:rPr lang="fr-BE" dirty="0">
                <a:solidFill>
                  <a:schemeClr val="tx1"/>
                </a:solidFill>
                <a:latin typeface="Calibri" panose="020F0502020204030204" pitchFamily="34" charset="0"/>
                <a:cs typeface="Calibri" panose="020F0502020204030204" pitchFamily="34" charset="0"/>
              </a:rPr>
              <a:t>Défis présent et futurs</a:t>
            </a:r>
          </a:p>
          <a:p>
            <a:pPr marL="457200" indent="-457200">
              <a:lnSpc>
                <a:spcPct val="100000"/>
              </a:lnSpc>
              <a:spcBef>
                <a:spcPts val="600"/>
              </a:spcBef>
              <a:spcAft>
                <a:spcPts val="600"/>
              </a:spcAft>
              <a:buClr>
                <a:schemeClr val="tx1"/>
              </a:buClr>
              <a:buFont typeface="+mj-lt"/>
              <a:buAutoNum type="arabicPeriod"/>
            </a:pPr>
            <a:r>
              <a:rPr lang="fr-BE" dirty="0">
                <a:solidFill>
                  <a:schemeClr val="tx1"/>
                </a:solidFill>
                <a:latin typeface="Calibri" panose="020F0502020204030204" pitchFamily="34" charset="0"/>
                <a:cs typeface="Calibri" panose="020F0502020204030204" pitchFamily="34" charset="0"/>
              </a:rPr>
              <a:t>Bibliographie</a:t>
            </a:r>
          </a:p>
        </p:txBody>
      </p:sp>
      <p:pic>
        <p:nvPicPr>
          <p:cNvPr id="5" name="Image 4">
            <a:extLst>
              <a:ext uri="{FF2B5EF4-FFF2-40B4-BE49-F238E27FC236}">
                <a16:creationId xmlns:a16="http://schemas.microsoft.com/office/drawing/2014/main" id="{62466E61-B5CD-41FD-96B0-AFF9CEA05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spTree>
    <p:extLst>
      <p:ext uri="{BB962C8B-B14F-4D97-AF65-F5344CB8AC3E}">
        <p14:creationId xmlns:p14="http://schemas.microsoft.com/office/powerpoint/2010/main" val="269687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0" y="0"/>
            <a:ext cx="9157244" cy="1813197"/>
          </a:xfrm>
          <a:prstGeom prst="rect">
            <a:avLst/>
          </a:prstGeom>
        </p:spPr>
      </p:pic>
      <p:sp>
        <p:nvSpPr>
          <p:cNvPr id="2" name="Titre 1">
            <a:extLst>
              <a:ext uri="{FF2B5EF4-FFF2-40B4-BE49-F238E27FC236}">
                <a16:creationId xmlns:a16="http://schemas.microsoft.com/office/drawing/2014/main" id="{91F8688B-06DE-4834-A9AE-ED9DAC7BC5F5}"/>
              </a:ext>
            </a:extLst>
          </p:cNvPr>
          <p:cNvSpPr>
            <a:spLocks noGrp="1"/>
          </p:cNvSpPr>
          <p:nvPr>
            <p:ph type="title"/>
          </p:nvPr>
        </p:nvSpPr>
        <p:spPr>
          <a:xfrm>
            <a:off x="180975" y="148966"/>
            <a:ext cx="7886700" cy="1014807"/>
          </a:xfrm>
        </p:spPr>
        <p:txBody>
          <a:bodyPr/>
          <a:lstStyle/>
          <a:p>
            <a:r>
              <a:rPr lang="fr-FR" b="1" dirty="0">
                <a:solidFill>
                  <a:schemeClr val="bg1"/>
                </a:solidFill>
                <a:latin typeface="Trebuchet MS" panose="020B0603020202020204" pitchFamily="34" charset="0"/>
              </a:rPr>
              <a:t>Le contexte urbain en RDC</a:t>
            </a:r>
          </a:p>
        </p:txBody>
      </p:sp>
      <p:sp>
        <p:nvSpPr>
          <p:cNvPr id="3" name="Espace réservé du contenu 2">
            <a:extLst>
              <a:ext uri="{FF2B5EF4-FFF2-40B4-BE49-F238E27FC236}">
                <a16:creationId xmlns:a16="http://schemas.microsoft.com/office/drawing/2014/main" id="{F63109F8-6BE7-4F30-BA49-9A134D99950B}"/>
              </a:ext>
            </a:extLst>
          </p:cNvPr>
          <p:cNvSpPr>
            <a:spLocks noGrp="1"/>
          </p:cNvSpPr>
          <p:nvPr>
            <p:ph idx="1"/>
          </p:nvPr>
        </p:nvSpPr>
        <p:spPr>
          <a:xfrm>
            <a:off x="616221" y="2348267"/>
            <a:ext cx="3650976" cy="3938233"/>
          </a:xfrm>
        </p:spPr>
        <p:txBody>
          <a:bodyPr>
            <a:noAutofit/>
          </a:bodyPr>
          <a:lstStyle/>
          <a:p>
            <a:pPr marL="0" indent="0">
              <a:buNone/>
            </a:pPr>
            <a:r>
              <a:rPr lang="fr-BE" sz="2400" dirty="0">
                <a:solidFill>
                  <a:schemeClr val="tx1"/>
                </a:solidFill>
                <a:latin typeface="Calibri" panose="020F0502020204030204" pitchFamily="34" charset="0"/>
                <a:cs typeface="Calibri" panose="020F0502020204030204" pitchFamily="34" charset="0"/>
              </a:rPr>
              <a:t>En 2015 le 42,5</a:t>
            </a:r>
            <a:r>
              <a:rPr lang="fr-BE" sz="2400" b="1" dirty="0">
                <a:solidFill>
                  <a:schemeClr val="tx1"/>
                </a:solidFill>
                <a:latin typeface="Calibri" panose="020F0502020204030204" pitchFamily="34" charset="0"/>
                <a:cs typeface="Calibri" panose="020F0502020204030204" pitchFamily="34" charset="0"/>
              </a:rPr>
              <a:t>% </a:t>
            </a:r>
            <a:r>
              <a:rPr lang="fr-BE" sz="2400" dirty="0">
                <a:solidFill>
                  <a:schemeClr val="tx1"/>
                </a:solidFill>
                <a:latin typeface="Calibri" panose="020F0502020204030204" pitchFamily="34" charset="0"/>
                <a:cs typeface="Calibri" panose="020F0502020204030204" pitchFamily="34" charset="0"/>
              </a:rPr>
              <a:t>de la population en RDC vie en milieu urbain et projections pour 2050</a:t>
            </a:r>
            <a:r>
              <a:rPr lang="fr-BE" sz="2400"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fr-BE" sz="2400" dirty="0">
                <a:solidFill>
                  <a:schemeClr val="tx1"/>
                </a:solidFill>
                <a:latin typeface="Calibri" panose="020F0502020204030204" pitchFamily="34" charset="0"/>
                <a:cs typeface="Calibri" panose="020F0502020204030204" pitchFamily="34" charset="0"/>
              </a:rPr>
              <a:t> RDC parmi les 10 pays avec les plus fortes proportions de populations urbaines (</a:t>
            </a:r>
            <a:r>
              <a:rPr lang="fr-BE" sz="2400" dirty="0" err="1">
                <a:solidFill>
                  <a:schemeClr val="tx1"/>
                </a:solidFill>
                <a:latin typeface="Calibri" panose="020F0502020204030204" pitchFamily="34" charset="0"/>
                <a:cs typeface="Calibri" panose="020F0502020204030204" pitchFamily="34" charset="0"/>
              </a:rPr>
              <a:t>Maïga</a:t>
            </a:r>
            <a:r>
              <a:rPr lang="fr-BE" sz="2400" dirty="0">
                <a:solidFill>
                  <a:schemeClr val="tx1"/>
                </a:solidFill>
                <a:latin typeface="Calibri" panose="020F0502020204030204" pitchFamily="34" charset="0"/>
                <a:cs typeface="Calibri" panose="020F0502020204030204" pitchFamily="34" charset="0"/>
              </a:rPr>
              <a:t> et </a:t>
            </a:r>
            <a:r>
              <a:rPr lang="fr-BE" sz="2400" dirty="0" err="1">
                <a:solidFill>
                  <a:schemeClr val="tx1"/>
                </a:solidFill>
                <a:latin typeface="Calibri" panose="020F0502020204030204" pitchFamily="34" charset="0"/>
                <a:cs typeface="Calibri" panose="020F0502020204030204" pitchFamily="34" charset="0"/>
              </a:rPr>
              <a:t>Bocquier</a:t>
            </a:r>
            <a:r>
              <a:rPr lang="fr-BE" sz="2400" dirty="0">
                <a:solidFill>
                  <a:schemeClr val="tx1"/>
                </a:solidFill>
                <a:latin typeface="Calibri" panose="020F0502020204030204" pitchFamily="34" charset="0"/>
                <a:cs typeface="Calibri" panose="020F0502020204030204" pitchFamily="34" charset="0"/>
              </a:rPr>
              <a:t>, 2016)</a:t>
            </a:r>
          </a:p>
        </p:txBody>
      </p:sp>
      <p:pic>
        <p:nvPicPr>
          <p:cNvPr id="5" name="Image 4">
            <a:extLst>
              <a:ext uri="{FF2B5EF4-FFF2-40B4-BE49-F238E27FC236}">
                <a16:creationId xmlns:a16="http://schemas.microsoft.com/office/drawing/2014/main" id="{62466E61-B5CD-41FD-96B0-AFF9CEA05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pic>
        <p:nvPicPr>
          <p:cNvPr id="9" name="Image 2">
            <a:extLst>
              <a:ext uri="{FF2B5EF4-FFF2-40B4-BE49-F238E27FC236}">
                <a16:creationId xmlns:a16="http://schemas.microsoft.com/office/drawing/2014/main" id="{71CCABBF-27AC-44EA-A8A9-11F45C22A8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3342" y="1432197"/>
            <a:ext cx="4177757" cy="519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63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0" y="0"/>
            <a:ext cx="9157244" cy="1813197"/>
          </a:xfrm>
          <a:prstGeom prst="rect">
            <a:avLst/>
          </a:prstGeom>
        </p:spPr>
      </p:pic>
      <p:sp>
        <p:nvSpPr>
          <p:cNvPr id="2" name="Titre 1">
            <a:extLst>
              <a:ext uri="{FF2B5EF4-FFF2-40B4-BE49-F238E27FC236}">
                <a16:creationId xmlns:a16="http://schemas.microsoft.com/office/drawing/2014/main" id="{91F8688B-06DE-4834-A9AE-ED9DAC7BC5F5}"/>
              </a:ext>
            </a:extLst>
          </p:cNvPr>
          <p:cNvSpPr>
            <a:spLocks noGrp="1"/>
          </p:cNvSpPr>
          <p:nvPr>
            <p:ph type="title"/>
          </p:nvPr>
        </p:nvSpPr>
        <p:spPr>
          <a:xfrm>
            <a:off x="378097" y="130866"/>
            <a:ext cx="7886700" cy="1014807"/>
          </a:xfrm>
        </p:spPr>
        <p:txBody>
          <a:bodyPr/>
          <a:lstStyle/>
          <a:p>
            <a:r>
              <a:rPr lang="fr-FR" b="1" dirty="0">
                <a:solidFill>
                  <a:schemeClr val="bg1"/>
                </a:solidFill>
                <a:latin typeface="Trebuchet MS" panose="020B0603020202020204" pitchFamily="34" charset="0"/>
              </a:rPr>
              <a:t>Le contexte urbain en RDC</a:t>
            </a:r>
          </a:p>
        </p:txBody>
      </p:sp>
      <p:pic>
        <p:nvPicPr>
          <p:cNvPr id="5" name="Image 4">
            <a:extLst>
              <a:ext uri="{FF2B5EF4-FFF2-40B4-BE49-F238E27FC236}">
                <a16:creationId xmlns:a16="http://schemas.microsoft.com/office/drawing/2014/main" id="{62466E61-B5CD-41FD-96B0-AFF9CEA05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pic>
        <p:nvPicPr>
          <p:cNvPr id="8" name="Image 7">
            <a:extLst>
              <a:ext uri="{FF2B5EF4-FFF2-40B4-BE49-F238E27FC236}">
                <a16:creationId xmlns:a16="http://schemas.microsoft.com/office/drawing/2014/main" id="{BE54865E-CD8F-403B-B57B-D2D794C91B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4379" y="1813197"/>
            <a:ext cx="3174231" cy="2380673"/>
          </a:xfrm>
          <a:prstGeom prst="rect">
            <a:avLst/>
          </a:prstGeom>
          <a:ln>
            <a:noFill/>
          </a:ln>
          <a:effectLst>
            <a:softEdge rad="112500"/>
          </a:effectLst>
        </p:spPr>
      </p:pic>
      <p:sp>
        <p:nvSpPr>
          <p:cNvPr id="10" name="Espace réservé du contenu 2">
            <a:extLst>
              <a:ext uri="{FF2B5EF4-FFF2-40B4-BE49-F238E27FC236}">
                <a16:creationId xmlns:a16="http://schemas.microsoft.com/office/drawing/2014/main" id="{F97CE113-DE2B-4ED2-837B-6E6E163B9A26}"/>
              </a:ext>
            </a:extLst>
          </p:cNvPr>
          <p:cNvSpPr txBox="1">
            <a:spLocks/>
          </p:cNvSpPr>
          <p:nvPr/>
        </p:nvSpPr>
        <p:spPr>
          <a:xfrm>
            <a:off x="466725" y="1813197"/>
            <a:ext cx="5179021" cy="26445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400" spc="10" dirty="0">
                <a:latin typeface="Calibri" panose="020F0502020204030204" pitchFamily="34" charset="0"/>
                <a:cs typeface="Calibri" panose="020F0502020204030204" pitchFamily="34" charset="0"/>
              </a:rPr>
              <a:t>Les normes minimales d’infrastructures et d’habitat pas respectées (transition urbaine) : routes et les systèmes d’assainissements, approvisionnement énergie électrique, eau potable, n’arrivent pas à suivre le rythme d’urbanisation  </a:t>
            </a:r>
            <a:r>
              <a:rPr lang="fr-BE" sz="2400" spc="10" dirty="0">
                <a:latin typeface="Calibri" panose="020F0502020204030204" pitchFamily="34" charset="0"/>
                <a:cs typeface="Calibri" panose="020F0502020204030204" pitchFamily="34" charset="0"/>
                <a:sym typeface="Wingdings" panose="05000000000000000000" pitchFamily="2" charset="2"/>
              </a:rPr>
              <a:t> </a:t>
            </a:r>
            <a:r>
              <a:rPr lang="fr-BE" sz="2400" spc="10" dirty="0">
                <a:latin typeface="Calibri" panose="020F0502020204030204" pitchFamily="34" charset="0"/>
                <a:cs typeface="Calibri" panose="020F0502020204030204" pitchFamily="34" charset="0"/>
              </a:rPr>
              <a:t>bidonvilles et logements précaires </a:t>
            </a:r>
          </a:p>
        </p:txBody>
      </p:sp>
      <p:pic>
        <p:nvPicPr>
          <p:cNvPr id="11" name="Image 3">
            <a:extLst>
              <a:ext uri="{FF2B5EF4-FFF2-40B4-BE49-F238E27FC236}">
                <a16:creationId xmlns:a16="http://schemas.microsoft.com/office/drawing/2014/main" id="{36195A11-0E4D-4151-A84B-A6B4FFE3FB29}"/>
              </a:ext>
            </a:extLst>
          </p:cNvPr>
          <p:cNvPicPr>
            <a:picLocks noChangeAspect="1"/>
          </p:cNvPicPr>
          <p:nvPr/>
        </p:nvPicPr>
        <p:blipFill rotWithShape="1">
          <a:blip r:embed="rId6">
            <a:extLst>
              <a:ext uri="{28A0092B-C50C-407E-A947-70E740481C1C}">
                <a14:useLocalDpi xmlns:a14="http://schemas.microsoft.com/office/drawing/2010/main" val="0"/>
              </a:ext>
            </a:extLst>
          </a:blip>
          <a:srcRect l="938" t="36854" r="-938" b="28144"/>
          <a:stretch/>
        </p:blipFill>
        <p:spPr bwMode="auto">
          <a:xfrm>
            <a:off x="0" y="4567016"/>
            <a:ext cx="9242969" cy="2400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48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13244" y="0"/>
            <a:ext cx="9157244" cy="1813197"/>
          </a:xfrm>
          <a:prstGeom prst="rect">
            <a:avLst/>
          </a:prstGeom>
        </p:spPr>
      </p:pic>
      <p:sp>
        <p:nvSpPr>
          <p:cNvPr id="2" name="Titre 1">
            <a:extLst>
              <a:ext uri="{FF2B5EF4-FFF2-40B4-BE49-F238E27FC236}">
                <a16:creationId xmlns:a16="http://schemas.microsoft.com/office/drawing/2014/main" id="{91F8688B-06DE-4834-A9AE-ED9DAC7BC5F5}"/>
              </a:ext>
            </a:extLst>
          </p:cNvPr>
          <p:cNvSpPr>
            <a:spLocks noGrp="1"/>
          </p:cNvSpPr>
          <p:nvPr>
            <p:ph type="title"/>
          </p:nvPr>
        </p:nvSpPr>
        <p:spPr>
          <a:xfrm>
            <a:off x="174353" y="416054"/>
            <a:ext cx="7886700" cy="712658"/>
          </a:xfrm>
        </p:spPr>
        <p:txBody>
          <a:bodyPr/>
          <a:lstStyle/>
          <a:p>
            <a:r>
              <a:rPr lang="fr-FR" b="1" dirty="0">
                <a:solidFill>
                  <a:schemeClr val="bg1"/>
                </a:solidFill>
                <a:latin typeface="Trebuchet MS" panose="020B0603020202020204" pitchFamily="34" charset="0"/>
              </a:rPr>
              <a:t>La santé urbaine en RDC</a:t>
            </a:r>
          </a:p>
        </p:txBody>
      </p:sp>
      <p:sp>
        <p:nvSpPr>
          <p:cNvPr id="3" name="Espace réservé du contenu 2">
            <a:extLst>
              <a:ext uri="{FF2B5EF4-FFF2-40B4-BE49-F238E27FC236}">
                <a16:creationId xmlns:a16="http://schemas.microsoft.com/office/drawing/2014/main" id="{F63109F8-6BE7-4F30-BA49-9A134D99950B}"/>
              </a:ext>
            </a:extLst>
          </p:cNvPr>
          <p:cNvSpPr>
            <a:spLocks noGrp="1"/>
          </p:cNvSpPr>
          <p:nvPr>
            <p:ph idx="1"/>
          </p:nvPr>
        </p:nvSpPr>
        <p:spPr/>
        <p:txBody>
          <a:bodyPr>
            <a:normAutofit/>
          </a:bodyPr>
          <a:lstStyle/>
          <a:p>
            <a:endParaRPr lang="fr-FR" dirty="0">
              <a:solidFill>
                <a:srgbClr val="002060"/>
              </a:solidFill>
              <a:latin typeface="Trebuchet MS" panose="020B0603020202020204" pitchFamily="34" charset="0"/>
            </a:endParaRPr>
          </a:p>
          <a:p>
            <a:pPr marL="0" indent="0">
              <a:buNone/>
            </a:pPr>
            <a:endParaRPr lang="fr-FR" dirty="0">
              <a:solidFill>
                <a:srgbClr val="002060"/>
              </a:solidFill>
              <a:latin typeface="Trebuchet MS" panose="020B0603020202020204" pitchFamily="34" charset="0"/>
            </a:endParaRPr>
          </a:p>
          <a:p>
            <a:pPr marL="0" indent="0">
              <a:buNone/>
            </a:pPr>
            <a:endParaRPr lang="fr-FR" dirty="0">
              <a:solidFill>
                <a:srgbClr val="002060"/>
              </a:solidFill>
              <a:latin typeface="Trebuchet MS" panose="020B0603020202020204" pitchFamily="34" charset="0"/>
            </a:endParaRPr>
          </a:p>
        </p:txBody>
      </p:sp>
      <p:sp>
        <p:nvSpPr>
          <p:cNvPr id="5" name="Rectangle 4">
            <a:extLst>
              <a:ext uri="{FF2B5EF4-FFF2-40B4-BE49-F238E27FC236}">
                <a16:creationId xmlns:a16="http://schemas.microsoft.com/office/drawing/2014/main" id="{EB42C4DA-0AE7-483A-8858-5018A36B319A}"/>
              </a:ext>
            </a:extLst>
          </p:cNvPr>
          <p:cNvSpPr/>
          <p:nvPr/>
        </p:nvSpPr>
        <p:spPr>
          <a:xfrm>
            <a:off x="174353" y="1828801"/>
            <a:ext cx="8534400" cy="4555093"/>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fr-BE" sz="2000" dirty="0">
                <a:latin typeface="Calibri" panose="020F0502020204030204" pitchFamily="34" charset="0"/>
                <a:cs typeface="Calibri" panose="020F0502020204030204" pitchFamily="34" charset="0"/>
              </a:rPr>
              <a:t>Stratégie des soins de santé primaires </a:t>
            </a:r>
            <a:r>
              <a:rPr lang="fr-BE" sz="2000" dirty="0">
                <a:latin typeface="Calibri" panose="020F0502020204030204" pitchFamily="34" charset="0"/>
                <a:cs typeface="Calibri" panose="020F0502020204030204" pitchFamily="34" charset="0"/>
                <a:sym typeface="Wingdings" panose="05000000000000000000" pitchFamily="2" charset="2"/>
              </a:rPr>
              <a:t></a:t>
            </a:r>
            <a:r>
              <a:rPr lang="fr-BE" sz="2000" dirty="0">
                <a:latin typeface="Calibri" panose="020F0502020204030204" pitchFamily="34" charset="0"/>
                <a:cs typeface="Calibri" panose="020F0502020204030204" pitchFamily="34" charset="0"/>
              </a:rPr>
              <a:t> uniquement des </a:t>
            </a:r>
            <a:r>
              <a:rPr lang="fr-BE" sz="2000" b="1" dirty="0">
                <a:latin typeface="Calibri" panose="020F0502020204030204" pitchFamily="34" charset="0"/>
                <a:cs typeface="Calibri" panose="020F0502020204030204" pitchFamily="34" charset="0"/>
              </a:rPr>
              <a:t>compétences infirmières</a:t>
            </a:r>
            <a:r>
              <a:rPr lang="fr-BE" sz="2000" dirty="0">
                <a:latin typeface="Calibri" panose="020F0502020204030204" pitchFamily="34" charset="0"/>
                <a:cs typeface="Calibri" panose="020F0502020204030204" pitchFamily="34" charset="0"/>
              </a:rPr>
              <a:t> au niveau de la première ligne de soins (</a:t>
            </a:r>
            <a:r>
              <a:rPr lang="fr-BE" sz="2000" dirty="0" err="1">
                <a:latin typeface="Calibri" panose="020F0502020204030204" pitchFamily="34" charset="0"/>
                <a:cs typeface="Calibri" panose="020F0502020204030204" pitchFamily="34" charset="0"/>
              </a:rPr>
              <a:t>Chenge</a:t>
            </a:r>
            <a:r>
              <a:rPr lang="fr-BE" sz="2000" dirty="0">
                <a:latin typeface="Calibri" panose="020F0502020204030204" pitchFamily="34" charset="0"/>
                <a:cs typeface="Calibri" panose="020F0502020204030204" pitchFamily="34" charset="0"/>
              </a:rPr>
              <a:t>, 2013). </a:t>
            </a:r>
            <a:endParaRPr lang="fr-FR" sz="2000" dirty="0">
              <a:solidFill>
                <a:srgbClr val="002060"/>
              </a:solidFill>
              <a:latin typeface="Calibri" panose="020F0502020204030204" pitchFamily="34" charset="0"/>
              <a:cs typeface="Calibri" panose="020F0502020204030204" pitchFamily="34" charset="0"/>
            </a:endParaRPr>
          </a:p>
          <a:p>
            <a:pPr marL="285750" indent="-285750">
              <a:spcBef>
                <a:spcPts val="600"/>
              </a:spcBef>
              <a:spcAft>
                <a:spcPts val="600"/>
              </a:spcAft>
              <a:buFont typeface="Arial" panose="020B0604020202020204" pitchFamily="34" charset="0"/>
              <a:buChar char="•"/>
            </a:pPr>
            <a:r>
              <a:rPr lang="fr-BE" sz="2000" dirty="0">
                <a:latin typeface="Calibri" panose="020F0502020204030204" pitchFamily="34" charset="0"/>
                <a:cs typeface="Calibri" panose="020F0502020204030204" pitchFamily="34" charset="0"/>
              </a:rPr>
              <a:t>L’absence du médecin au niveau de la première ligne contribue au </a:t>
            </a:r>
            <a:r>
              <a:rPr lang="fr-BE" sz="2000" b="1" dirty="0">
                <a:latin typeface="Calibri" panose="020F0502020204030204" pitchFamily="34" charset="0"/>
                <a:cs typeface="Calibri" panose="020F0502020204030204" pitchFamily="34" charset="0"/>
              </a:rPr>
              <a:t>déficit de qualité des soins </a:t>
            </a:r>
            <a:r>
              <a:rPr lang="fr-BE" sz="2000" dirty="0">
                <a:latin typeface="Calibri" panose="020F0502020204030204" pitchFamily="34" charset="0"/>
                <a:cs typeface="Calibri" panose="020F0502020204030204" pitchFamily="34" charset="0"/>
                <a:sym typeface="Wingdings" panose="05000000000000000000" pitchFamily="2" charset="2"/>
              </a:rPr>
              <a:t></a:t>
            </a:r>
            <a:r>
              <a:rPr lang="fr-BE" sz="2000" dirty="0">
                <a:latin typeface="Calibri" panose="020F0502020204030204" pitchFamily="34" charset="0"/>
                <a:cs typeface="Calibri" panose="020F0502020204030204" pitchFamily="34" charset="0"/>
              </a:rPr>
              <a:t>les attentes et les besoins de la patientèle urbaine ne sont pas satisfaits par l’offre des soins.</a:t>
            </a:r>
          </a:p>
          <a:p>
            <a:pPr marL="285750" indent="-285750">
              <a:spcBef>
                <a:spcPts val="600"/>
              </a:spcBef>
              <a:spcAft>
                <a:spcPts val="600"/>
              </a:spcAft>
              <a:buFont typeface="Arial" panose="020B0604020202020204" pitchFamily="34" charset="0"/>
              <a:buChar char="•"/>
            </a:pPr>
            <a:r>
              <a:rPr lang="fr-BE" sz="2000" dirty="0">
                <a:latin typeface="Calibri" panose="020F0502020204030204" pitchFamily="34" charset="0"/>
                <a:cs typeface="Calibri" panose="020F0502020204030204" pitchFamily="34" charset="0"/>
              </a:rPr>
              <a:t>Développement d’une </a:t>
            </a:r>
            <a:r>
              <a:rPr lang="fr-BE" sz="2000" b="1" dirty="0">
                <a:latin typeface="Calibri" panose="020F0502020204030204" pitchFamily="34" charset="0"/>
                <a:cs typeface="Calibri" panose="020F0502020204030204" pitchFamily="34" charset="0"/>
              </a:rPr>
              <a:t>logique de marchandisation de soins </a:t>
            </a:r>
            <a:r>
              <a:rPr lang="fr-BE" sz="2000" dirty="0">
                <a:latin typeface="Calibri" panose="020F0502020204030204" pitchFamily="34" charset="0"/>
                <a:cs typeface="Calibri" panose="020F0502020204030204" pitchFamily="34" charset="0"/>
              </a:rPr>
              <a:t>dans les institutions de soins </a:t>
            </a:r>
            <a:r>
              <a:rPr lang="fr-BE" sz="2000" dirty="0">
                <a:latin typeface="Calibri" panose="020F0502020204030204" pitchFamily="34" charset="0"/>
                <a:cs typeface="Calibri" panose="020F0502020204030204" pitchFamily="34" charset="0"/>
                <a:sym typeface="Wingdings" panose="05000000000000000000" pitchFamily="2" charset="2"/>
              </a:rPr>
              <a:t> </a:t>
            </a:r>
            <a:r>
              <a:rPr lang="fr-BE" sz="2000" dirty="0">
                <a:latin typeface="Calibri" panose="020F0502020204030204" pitchFamily="34" charset="0"/>
                <a:cs typeface="Calibri" panose="020F0502020204030204" pitchFamily="34" charset="0"/>
              </a:rPr>
              <a:t>prolifération d’établissements de formation et de structures de soins aux exigences revues à la baisse ; les infrastructures vétustes et les médicaments de qualité rarement disponibles</a:t>
            </a:r>
          </a:p>
          <a:p>
            <a:pPr marL="285750" indent="-285750">
              <a:spcBef>
                <a:spcPts val="600"/>
              </a:spcBef>
              <a:spcAft>
                <a:spcPts val="600"/>
              </a:spcAft>
              <a:buFont typeface="Arial" panose="020B0604020202020204" pitchFamily="34" charset="0"/>
              <a:buChar char="•"/>
            </a:pPr>
            <a:r>
              <a:rPr lang="fr-BE" sz="2000" dirty="0">
                <a:latin typeface="Calibri" panose="020F0502020204030204" pitchFamily="34" charset="0"/>
                <a:cs typeface="Calibri" panose="020F0502020204030204" pitchFamily="34" charset="0"/>
              </a:rPr>
              <a:t>Système de santé peu préparé à la </a:t>
            </a:r>
            <a:r>
              <a:rPr lang="fr-BE" sz="2000" b="1" dirty="0">
                <a:latin typeface="Calibri" panose="020F0502020204030204" pitchFamily="34" charset="0"/>
                <a:cs typeface="Calibri" panose="020F0502020204030204" pitchFamily="34" charset="0"/>
              </a:rPr>
              <a:t>transition épidémiologique </a:t>
            </a:r>
            <a:r>
              <a:rPr lang="fr-BE" sz="2000" dirty="0">
                <a:latin typeface="Calibri" panose="020F0502020204030204" pitchFamily="34" charset="0"/>
                <a:cs typeface="Calibri" panose="020F0502020204030204" pitchFamily="34" charset="0"/>
              </a:rPr>
              <a:t>vers le MNT (diabètes, hypertension </a:t>
            </a:r>
            <a:r>
              <a:rPr lang="fr-BE" sz="2000" dirty="0" err="1">
                <a:latin typeface="Calibri" panose="020F0502020204030204" pitchFamily="34" charset="0"/>
                <a:cs typeface="Calibri" panose="020F0502020204030204" pitchFamily="34" charset="0"/>
              </a:rPr>
              <a:t>etc</a:t>
            </a:r>
            <a:r>
              <a:rPr lang="fr-BE" sz="2000" dirty="0">
                <a:latin typeface="Calibri" panose="020F0502020204030204" pitchFamily="34" charset="0"/>
                <a:cs typeface="Calibri" panose="020F0502020204030204" pitchFamily="34" charset="0"/>
              </a:rPr>
              <a:t>)</a:t>
            </a:r>
            <a:r>
              <a:rPr lang="fr-BE" sz="2000" dirty="0">
                <a:latin typeface="Calibri" panose="020F0502020204030204" pitchFamily="34" charset="0"/>
                <a:cs typeface="Calibri" panose="020F0502020204030204" pitchFamily="34" charset="0"/>
                <a:sym typeface="Wingdings" panose="05000000000000000000" pitchFamily="2" charset="2"/>
              </a:rPr>
              <a:t> </a:t>
            </a:r>
            <a:r>
              <a:rPr lang="fr-FR" sz="2000" dirty="0">
                <a:latin typeface="Calibri" panose="020F0502020204030204" pitchFamily="34" charset="0"/>
                <a:cs typeface="Calibri" panose="020F0502020204030204" pitchFamily="34" charset="0"/>
                <a:sym typeface="Wingdings" panose="05000000000000000000" pitchFamily="2" charset="2"/>
              </a:rPr>
              <a:t>Les MNT demandent un changement de paradigme avec une prise en charge sur le long terme et un rôle actif du patient.</a:t>
            </a:r>
            <a:endParaRPr lang="fr-BE" sz="2000" dirty="0">
              <a:latin typeface="Calibri" panose="020F0502020204030204" pitchFamily="34" charset="0"/>
              <a:cs typeface="Calibri" panose="020F0502020204030204" pitchFamily="34" charset="0"/>
            </a:endParaRPr>
          </a:p>
        </p:txBody>
      </p:sp>
      <p:pic>
        <p:nvPicPr>
          <p:cNvPr id="8" name="Image 7">
            <a:extLst>
              <a:ext uri="{FF2B5EF4-FFF2-40B4-BE49-F238E27FC236}">
                <a16:creationId xmlns:a16="http://schemas.microsoft.com/office/drawing/2014/main" id="{79EEE712-64B3-432B-ADDF-D0DAECE0A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spTree>
    <p:extLst>
      <p:ext uri="{BB962C8B-B14F-4D97-AF65-F5344CB8AC3E}">
        <p14:creationId xmlns:p14="http://schemas.microsoft.com/office/powerpoint/2010/main" val="26677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13244" y="0"/>
            <a:ext cx="9157244" cy="1813197"/>
          </a:xfrm>
          <a:prstGeom prst="rect">
            <a:avLst/>
          </a:prstGeom>
        </p:spPr>
      </p:pic>
      <p:sp>
        <p:nvSpPr>
          <p:cNvPr id="2" name="Titre 1">
            <a:extLst>
              <a:ext uri="{FF2B5EF4-FFF2-40B4-BE49-F238E27FC236}">
                <a16:creationId xmlns:a16="http://schemas.microsoft.com/office/drawing/2014/main" id="{91F8688B-06DE-4834-A9AE-ED9DAC7BC5F5}"/>
              </a:ext>
            </a:extLst>
          </p:cNvPr>
          <p:cNvSpPr>
            <a:spLocks noGrp="1"/>
          </p:cNvSpPr>
          <p:nvPr>
            <p:ph type="title"/>
          </p:nvPr>
        </p:nvSpPr>
        <p:spPr>
          <a:xfrm>
            <a:off x="174353" y="416054"/>
            <a:ext cx="7886700" cy="712658"/>
          </a:xfrm>
        </p:spPr>
        <p:txBody>
          <a:bodyPr>
            <a:normAutofit fontScale="90000"/>
          </a:bodyPr>
          <a:lstStyle/>
          <a:p>
            <a:r>
              <a:rPr lang="fr-FR" b="1" dirty="0">
                <a:solidFill>
                  <a:schemeClr val="bg1"/>
                </a:solidFill>
                <a:latin typeface="Trebuchet MS" panose="020B0603020202020204" pitchFamily="34" charset="0"/>
              </a:rPr>
              <a:t>Demande et offre de soins à Goma</a:t>
            </a:r>
          </a:p>
        </p:txBody>
      </p:sp>
      <p:sp>
        <p:nvSpPr>
          <p:cNvPr id="3" name="Espace réservé du contenu 2">
            <a:extLst>
              <a:ext uri="{FF2B5EF4-FFF2-40B4-BE49-F238E27FC236}">
                <a16:creationId xmlns:a16="http://schemas.microsoft.com/office/drawing/2014/main" id="{F63109F8-6BE7-4F30-BA49-9A134D99950B}"/>
              </a:ext>
            </a:extLst>
          </p:cNvPr>
          <p:cNvSpPr>
            <a:spLocks noGrp="1"/>
          </p:cNvSpPr>
          <p:nvPr>
            <p:ph idx="1"/>
          </p:nvPr>
        </p:nvSpPr>
        <p:spPr/>
        <p:txBody>
          <a:bodyPr>
            <a:normAutofit/>
          </a:bodyPr>
          <a:lstStyle/>
          <a:p>
            <a:endParaRPr lang="fr-FR" dirty="0">
              <a:solidFill>
                <a:srgbClr val="002060"/>
              </a:solidFill>
              <a:latin typeface="Trebuchet MS" panose="020B0603020202020204" pitchFamily="34" charset="0"/>
            </a:endParaRPr>
          </a:p>
          <a:p>
            <a:pPr marL="0" indent="0">
              <a:buNone/>
            </a:pPr>
            <a:endParaRPr lang="fr-FR" dirty="0">
              <a:solidFill>
                <a:srgbClr val="002060"/>
              </a:solidFill>
              <a:latin typeface="Trebuchet MS" panose="020B0603020202020204" pitchFamily="34" charset="0"/>
            </a:endParaRPr>
          </a:p>
          <a:p>
            <a:pPr marL="0" indent="0">
              <a:buNone/>
            </a:pPr>
            <a:endParaRPr lang="fr-FR" dirty="0">
              <a:solidFill>
                <a:srgbClr val="002060"/>
              </a:solidFill>
              <a:latin typeface="Trebuchet MS" panose="020B0603020202020204" pitchFamily="34" charset="0"/>
            </a:endParaRPr>
          </a:p>
        </p:txBody>
      </p:sp>
      <p:sp>
        <p:nvSpPr>
          <p:cNvPr id="5" name="Rectangle 4">
            <a:extLst>
              <a:ext uri="{FF2B5EF4-FFF2-40B4-BE49-F238E27FC236}">
                <a16:creationId xmlns:a16="http://schemas.microsoft.com/office/drawing/2014/main" id="{EB42C4DA-0AE7-483A-8858-5018A36B319A}"/>
              </a:ext>
            </a:extLst>
          </p:cNvPr>
          <p:cNvSpPr/>
          <p:nvPr/>
        </p:nvSpPr>
        <p:spPr>
          <a:xfrm>
            <a:off x="174353" y="1828801"/>
            <a:ext cx="8534400" cy="400110"/>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endParaRPr lang="fr-BE" sz="2000" dirty="0">
              <a:latin typeface="Calibri" panose="020F0502020204030204" pitchFamily="34" charset="0"/>
              <a:cs typeface="Calibri" panose="020F0502020204030204" pitchFamily="34" charset="0"/>
            </a:endParaRPr>
          </a:p>
        </p:txBody>
      </p:sp>
      <p:pic>
        <p:nvPicPr>
          <p:cNvPr id="8" name="Image 7">
            <a:extLst>
              <a:ext uri="{FF2B5EF4-FFF2-40B4-BE49-F238E27FC236}">
                <a16:creationId xmlns:a16="http://schemas.microsoft.com/office/drawing/2014/main" id="{79EEE712-64B3-432B-ADDF-D0DAECE0A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graphicFrame>
        <p:nvGraphicFramePr>
          <p:cNvPr id="9" name="Graphique 8">
            <a:extLst>
              <a:ext uri="{FF2B5EF4-FFF2-40B4-BE49-F238E27FC236}">
                <a16:creationId xmlns:a16="http://schemas.microsoft.com/office/drawing/2014/main" id="{75DE342D-66E4-4075-B8A2-AE35015F8549}"/>
              </a:ext>
            </a:extLst>
          </p:cNvPr>
          <p:cNvGraphicFramePr>
            <a:graphicFrameLocks/>
          </p:cNvGraphicFramePr>
          <p:nvPr>
            <p:extLst>
              <p:ext uri="{D42A27DB-BD31-4B8C-83A1-F6EECF244321}">
                <p14:modId xmlns:p14="http://schemas.microsoft.com/office/powerpoint/2010/main" val="2597141628"/>
              </p:ext>
            </p:extLst>
          </p:nvPr>
        </p:nvGraphicFramePr>
        <p:xfrm>
          <a:off x="825462" y="1704975"/>
          <a:ext cx="8144185" cy="5076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054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0" y="0"/>
            <a:ext cx="9157244" cy="1813197"/>
          </a:xfrm>
          <a:prstGeom prst="rect">
            <a:avLst/>
          </a:prstGeom>
        </p:spPr>
      </p:pic>
      <p:sp>
        <p:nvSpPr>
          <p:cNvPr id="2" name="Titre 1">
            <a:extLst>
              <a:ext uri="{FF2B5EF4-FFF2-40B4-BE49-F238E27FC236}">
                <a16:creationId xmlns:a16="http://schemas.microsoft.com/office/drawing/2014/main" id="{91F8688B-06DE-4834-A9AE-ED9DAC7BC5F5}"/>
              </a:ext>
            </a:extLst>
          </p:cNvPr>
          <p:cNvSpPr>
            <a:spLocks noGrp="1"/>
          </p:cNvSpPr>
          <p:nvPr>
            <p:ph type="title"/>
          </p:nvPr>
        </p:nvSpPr>
        <p:spPr>
          <a:xfrm>
            <a:off x="218259" y="111815"/>
            <a:ext cx="8017147" cy="1025870"/>
          </a:xfrm>
        </p:spPr>
        <p:txBody>
          <a:bodyPr>
            <a:normAutofit/>
          </a:bodyPr>
          <a:lstStyle/>
          <a:p>
            <a:r>
              <a:rPr lang="fr-FR" sz="3600" dirty="0">
                <a:solidFill>
                  <a:schemeClr val="bg1"/>
                </a:solidFill>
                <a:latin typeface="Trebuchet MS" panose="020B0603020202020204" pitchFamily="34" charset="0"/>
              </a:rPr>
              <a:t>Demande</a:t>
            </a:r>
            <a:r>
              <a:rPr lang="fr-FR" sz="3600" b="1" dirty="0">
                <a:solidFill>
                  <a:schemeClr val="bg1"/>
                </a:solidFill>
                <a:latin typeface="Trebuchet MS" panose="020B0603020202020204" pitchFamily="34" charset="0"/>
              </a:rPr>
              <a:t> et offre de soins à Goma</a:t>
            </a:r>
          </a:p>
        </p:txBody>
      </p:sp>
      <p:pic>
        <p:nvPicPr>
          <p:cNvPr id="5" name="Image 4">
            <a:extLst>
              <a:ext uri="{FF2B5EF4-FFF2-40B4-BE49-F238E27FC236}">
                <a16:creationId xmlns:a16="http://schemas.microsoft.com/office/drawing/2014/main" id="{8F9A6232-8898-4635-8F63-4C6C8BA1E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sp>
        <p:nvSpPr>
          <p:cNvPr id="6" name="Rectangle : coins arrondis 5">
            <a:extLst>
              <a:ext uri="{FF2B5EF4-FFF2-40B4-BE49-F238E27FC236}">
                <a16:creationId xmlns:a16="http://schemas.microsoft.com/office/drawing/2014/main" id="{2D7004E7-229C-459E-9E2C-D22A40754CFB}"/>
              </a:ext>
            </a:extLst>
          </p:cNvPr>
          <p:cNvSpPr/>
          <p:nvPr/>
        </p:nvSpPr>
        <p:spPr>
          <a:xfrm>
            <a:off x="5686425" y="1841771"/>
            <a:ext cx="3353009" cy="2439299"/>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latin typeface="Calibri" panose="020F0502020204030204" pitchFamily="34" charset="0"/>
                <a:cs typeface="Calibri" panose="020F0502020204030204" pitchFamily="34" charset="0"/>
              </a:rPr>
              <a:t>Pléthore des pharmacies et des structures privées de soins lucratives </a:t>
            </a:r>
            <a:r>
              <a:rPr lang="fr-FR" dirty="0">
                <a:latin typeface="Calibri" panose="020F0502020204030204" pitchFamily="34" charset="0"/>
                <a:cs typeface="Calibri" panose="020F0502020204030204" pitchFamily="34" charset="0"/>
                <a:sym typeface="Wingdings" panose="05000000000000000000" pitchFamily="2" charset="2"/>
              </a:rPr>
              <a:t></a:t>
            </a:r>
            <a:r>
              <a:rPr lang="fr-FR" dirty="0">
                <a:latin typeface="Calibri" panose="020F0502020204030204" pitchFamily="34" charset="0"/>
                <a:cs typeface="Calibri" panose="020F0502020204030204" pitchFamily="34" charset="0"/>
              </a:rPr>
              <a:t>moins du tiers dispose d’un permis d’ouverture délivré par la Division provinciale de la santé (ULB-C, 2018)</a:t>
            </a:r>
          </a:p>
        </p:txBody>
      </p:sp>
      <p:sp>
        <p:nvSpPr>
          <p:cNvPr id="8" name="Rectangle : coins arrondis 7">
            <a:extLst>
              <a:ext uri="{FF2B5EF4-FFF2-40B4-BE49-F238E27FC236}">
                <a16:creationId xmlns:a16="http://schemas.microsoft.com/office/drawing/2014/main" id="{1E23861B-F6E2-4223-A9BF-6DEC8154E843}"/>
              </a:ext>
            </a:extLst>
          </p:cNvPr>
          <p:cNvSpPr/>
          <p:nvPr/>
        </p:nvSpPr>
        <p:spPr>
          <a:xfrm>
            <a:off x="359044" y="1925012"/>
            <a:ext cx="4555855" cy="2074082"/>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latin typeface="Calibri" panose="020F0502020204030204" pitchFamily="34" charset="0"/>
                <a:cs typeface="Calibri" panose="020F0502020204030204" pitchFamily="34" charset="0"/>
              </a:rPr>
              <a:t>51% des patients recourent en première intention à l’automédication </a:t>
            </a:r>
            <a:r>
              <a:rPr lang="fr-FR" dirty="0">
                <a:latin typeface="Calibri" panose="020F0502020204030204" pitchFamily="34" charset="0"/>
                <a:cs typeface="Calibri" panose="020F0502020204030204" pitchFamily="34" charset="0"/>
                <a:sym typeface="Wingdings" panose="05000000000000000000" pitchFamily="2" charset="2"/>
              </a:rPr>
              <a:t></a:t>
            </a:r>
            <a:r>
              <a:rPr lang="fr-BE" dirty="0">
                <a:latin typeface="Calibri" panose="020F0502020204030204" pitchFamily="34" charset="0"/>
                <a:cs typeface="Calibri" panose="020F0502020204030204" pitchFamily="34" charset="0"/>
              </a:rPr>
              <a:t> la dimension financière, la proximité géographique et la gravité de la maladie influencent le choix en matière de recours aux structures de santé  (</a:t>
            </a:r>
            <a:r>
              <a:rPr lang="fr-BE" dirty="0" err="1">
                <a:latin typeface="Calibri" panose="020F0502020204030204" pitchFamily="34" charset="0"/>
                <a:cs typeface="Calibri" panose="020F0502020204030204" pitchFamily="34" charset="0"/>
              </a:rPr>
              <a:t>Oleffe</a:t>
            </a:r>
            <a:r>
              <a:rPr lang="fr-BE" dirty="0">
                <a:latin typeface="Calibri" panose="020F0502020204030204" pitchFamily="34" charset="0"/>
                <a:cs typeface="Calibri" panose="020F0502020204030204" pitchFamily="34" charset="0"/>
              </a:rPr>
              <a:t>, 2018)</a:t>
            </a:r>
          </a:p>
        </p:txBody>
      </p:sp>
      <p:sp>
        <p:nvSpPr>
          <p:cNvPr id="9" name="Rectangle : coins arrondis 8">
            <a:extLst>
              <a:ext uri="{FF2B5EF4-FFF2-40B4-BE49-F238E27FC236}">
                <a16:creationId xmlns:a16="http://schemas.microsoft.com/office/drawing/2014/main" id="{F16B675A-3242-4913-9263-EB4083ADA0A3}"/>
              </a:ext>
            </a:extLst>
          </p:cNvPr>
          <p:cNvSpPr/>
          <p:nvPr/>
        </p:nvSpPr>
        <p:spPr>
          <a:xfrm>
            <a:off x="271253" y="4219575"/>
            <a:ext cx="4972271" cy="22955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latin typeface="Calibri" panose="020F0502020204030204" pitchFamily="34" charset="0"/>
                <a:cs typeface="Calibri" panose="020F0502020204030204" pitchFamily="34" charset="0"/>
              </a:rPr>
              <a:t>Autres facteurs: accueil, une prise en charge rapide, une bonne relation entre personnel soignant et usagers seront privilégiés (</a:t>
            </a:r>
            <a:r>
              <a:rPr lang="fr-FR" dirty="0" err="1">
                <a:latin typeface="Calibri" panose="020F0502020204030204" pitchFamily="34" charset="0"/>
                <a:cs typeface="Calibri" panose="020F0502020204030204" pitchFamily="34" charset="0"/>
              </a:rPr>
              <a:t>Oleffe</a:t>
            </a:r>
            <a:r>
              <a:rPr lang="fr-FR" dirty="0">
                <a:latin typeface="Calibri" panose="020F0502020204030204" pitchFamily="34" charset="0"/>
                <a:cs typeface="Calibri" panose="020F0502020204030204" pitchFamily="34" charset="0"/>
              </a:rPr>
              <a:t>, 2018) </a:t>
            </a:r>
            <a:r>
              <a:rPr lang="fr-FR" dirty="0">
                <a:latin typeface="Calibri" panose="020F0502020204030204" pitchFamily="34" charset="0"/>
                <a:cs typeface="Calibri" panose="020F0502020204030204" pitchFamily="34" charset="0"/>
                <a:sym typeface="Wingdings" panose="05000000000000000000" pitchFamily="2" charset="2"/>
              </a:rPr>
              <a:t> </a:t>
            </a:r>
            <a:r>
              <a:rPr lang="fr-FR" dirty="0">
                <a:latin typeface="Calibri" panose="020F0502020204030204" pitchFamily="34" charset="0"/>
                <a:cs typeface="Calibri" panose="020F0502020204030204" pitchFamily="34" charset="0"/>
              </a:rPr>
              <a:t>les patients vulnérables sont souvent maltraités, chassés ou délaissés. La qualité de l’accueil et de la prise en charge dépend aussi de facteurs tels que le genre, l’ethnicité, le capital social ou encore la maladie (ULB-C 2018)</a:t>
            </a:r>
          </a:p>
        </p:txBody>
      </p:sp>
      <p:sp>
        <p:nvSpPr>
          <p:cNvPr id="10" name="Rectangle : coins arrondis 9">
            <a:extLst>
              <a:ext uri="{FF2B5EF4-FFF2-40B4-BE49-F238E27FC236}">
                <a16:creationId xmlns:a16="http://schemas.microsoft.com/office/drawing/2014/main" id="{2EF7CCA8-9763-4AE1-9CA4-C23B97541E0A}"/>
              </a:ext>
            </a:extLst>
          </p:cNvPr>
          <p:cNvSpPr/>
          <p:nvPr/>
        </p:nvSpPr>
        <p:spPr>
          <a:xfrm>
            <a:off x="5953092" y="4685311"/>
            <a:ext cx="2919654" cy="136405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latin typeface="Calibri" panose="020F0502020204030204" pitchFamily="34" charset="0"/>
                <a:cs typeface="Calibri" panose="020F0502020204030204" pitchFamily="34" charset="0"/>
              </a:rPr>
              <a:t>Taux global de médicalisation du premier échelon de 31%  (structures privées)</a:t>
            </a:r>
          </a:p>
        </p:txBody>
      </p:sp>
    </p:spTree>
    <p:extLst>
      <p:ext uri="{BB962C8B-B14F-4D97-AF65-F5344CB8AC3E}">
        <p14:creationId xmlns:p14="http://schemas.microsoft.com/office/powerpoint/2010/main" val="278425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0" y="0"/>
            <a:ext cx="9157244" cy="1813197"/>
          </a:xfrm>
          <a:prstGeom prst="rect">
            <a:avLst/>
          </a:prstGeom>
        </p:spPr>
      </p:pic>
      <p:sp>
        <p:nvSpPr>
          <p:cNvPr id="2" name="Titre 1">
            <a:extLst>
              <a:ext uri="{FF2B5EF4-FFF2-40B4-BE49-F238E27FC236}">
                <a16:creationId xmlns:a16="http://schemas.microsoft.com/office/drawing/2014/main" id="{91F8688B-06DE-4834-A9AE-ED9DAC7BC5F5}"/>
              </a:ext>
            </a:extLst>
          </p:cNvPr>
          <p:cNvSpPr>
            <a:spLocks noGrp="1"/>
          </p:cNvSpPr>
          <p:nvPr>
            <p:ph type="title"/>
          </p:nvPr>
        </p:nvSpPr>
        <p:spPr>
          <a:xfrm>
            <a:off x="635272" y="273741"/>
            <a:ext cx="7886700" cy="991533"/>
          </a:xfrm>
        </p:spPr>
        <p:txBody>
          <a:bodyPr/>
          <a:lstStyle/>
          <a:p>
            <a:r>
              <a:rPr lang="fr-FR" b="1" dirty="0">
                <a:solidFill>
                  <a:schemeClr val="bg1"/>
                </a:solidFill>
                <a:latin typeface="Trebuchet MS" panose="020B0603020202020204" pitchFamily="34" charset="0"/>
              </a:rPr>
              <a:t>En résumé</a:t>
            </a:r>
          </a:p>
        </p:txBody>
      </p:sp>
      <p:sp>
        <p:nvSpPr>
          <p:cNvPr id="3" name="Espace réservé du contenu 2">
            <a:extLst>
              <a:ext uri="{FF2B5EF4-FFF2-40B4-BE49-F238E27FC236}">
                <a16:creationId xmlns:a16="http://schemas.microsoft.com/office/drawing/2014/main" id="{F63109F8-6BE7-4F30-BA49-9A134D99950B}"/>
              </a:ext>
            </a:extLst>
          </p:cNvPr>
          <p:cNvSpPr>
            <a:spLocks noGrp="1"/>
          </p:cNvSpPr>
          <p:nvPr>
            <p:ph idx="1"/>
          </p:nvPr>
        </p:nvSpPr>
        <p:spPr>
          <a:xfrm>
            <a:off x="504825" y="1968955"/>
            <a:ext cx="8515350" cy="4320030"/>
          </a:xfrm>
        </p:spPr>
        <p:txBody>
          <a:bodyPr>
            <a:normAutofit lnSpcReduction="10000"/>
          </a:bodyPr>
          <a:lstStyle/>
          <a:p>
            <a:r>
              <a:rPr lang="fr-BE" sz="2800" dirty="0">
                <a:solidFill>
                  <a:schemeClr val="tx1"/>
                </a:solidFill>
                <a:latin typeface="Calibri" panose="020F0502020204030204" pitchFamily="34" charset="0"/>
                <a:cs typeface="Calibri" panose="020F0502020204030204" pitchFamily="34" charset="0"/>
              </a:rPr>
              <a:t>Attentes de la patientèle non rencontrés par les services de santé : accessibilité financière, qualité de services</a:t>
            </a:r>
          </a:p>
          <a:p>
            <a:r>
              <a:rPr lang="fr-BE" sz="2800" dirty="0">
                <a:solidFill>
                  <a:schemeClr val="tx1"/>
                </a:solidFill>
                <a:latin typeface="Calibri" panose="020F0502020204030204" pitchFamily="34" charset="0"/>
                <a:cs typeface="Calibri" panose="020F0502020204030204" pitchFamily="34" charset="0"/>
              </a:rPr>
              <a:t>une multiplicité d’acteurs peu régulés et peu coordonnés </a:t>
            </a:r>
          </a:p>
          <a:p>
            <a:r>
              <a:rPr lang="fr-BE" sz="2800" dirty="0">
                <a:solidFill>
                  <a:schemeClr val="tx1"/>
                </a:solidFill>
                <a:latin typeface="Calibri" panose="020F0502020204030204" pitchFamily="34" charset="0"/>
                <a:cs typeface="Calibri" panose="020F0502020204030204" pitchFamily="34" charset="0"/>
              </a:rPr>
              <a:t>un déficit de compétences médicales au niveau de la première ligne des soins </a:t>
            </a:r>
          </a:p>
          <a:p>
            <a:r>
              <a:rPr lang="fr-BE" sz="2800" dirty="0">
                <a:solidFill>
                  <a:schemeClr val="tx1"/>
                </a:solidFill>
                <a:latin typeface="Calibri" panose="020F0502020204030204" pitchFamily="34" charset="0"/>
                <a:cs typeface="Calibri" panose="020F0502020204030204" pitchFamily="34" charset="0"/>
              </a:rPr>
              <a:t>un modèle de prise en charge centré sur la maladie et non sur la personne</a:t>
            </a:r>
          </a:p>
        </p:txBody>
      </p:sp>
      <p:pic>
        <p:nvPicPr>
          <p:cNvPr id="5" name="Image 4">
            <a:extLst>
              <a:ext uri="{FF2B5EF4-FFF2-40B4-BE49-F238E27FC236}">
                <a16:creationId xmlns:a16="http://schemas.microsoft.com/office/drawing/2014/main" id="{2F525F28-31C4-4200-9ABB-4DACFE87A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650" y="0"/>
            <a:ext cx="895350" cy="895350"/>
          </a:xfrm>
          <a:prstGeom prst="rect">
            <a:avLst/>
          </a:prstGeom>
        </p:spPr>
      </p:pic>
    </p:spTree>
    <p:extLst>
      <p:ext uri="{BB962C8B-B14F-4D97-AF65-F5344CB8AC3E}">
        <p14:creationId xmlns:p14="http://schemas.microsoft.com/office/powerpoint/2010/main" val="201262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BE1A84-0B37-43D8-97E1-0A0137121914}"/>
              </a:ext>
            </a:extLst>
          </p:cNvPr>
          <p:cNvPicPr>
            <a:picLocks noChangeAspect="1"/>
          </p:cNvPicPr>
          <p:nvPr/>
        </p:nvPicPr>
        <p:blipFill rotWithShape="1">
          <a:blip r:embed="rId3" cstate="screen">
            <a:lum/>
            <a:extLst>
              <a:ext uri="{28A0092B-C50C-407E-A947-70E740481C1C}">
                <a14:useLocalDpi xmlns:a14="http://schemas.microsoft.com/office/drawing/2010/main"/>
              </a:ext>
            </a:extLst>
          </a:blip>
          <a:srcRect b="47962"/>
          <a:stretch/>
        </p:blipFill>
        <p:spPr>
          <a:xfrm>
            <a:off x="0" y="0"/>
            <a:ext cx="9157244" cy="1813197"/>
          </a:xfrm>
          <a:prstGeom prst="rect">
            <a:avLst/>
          </a:prstGeom>
        </p:spPr>
      </p:pic>
      <p:sp>
        <p:nvSpPr>
          <p:cNvPr id="20" name="Titre 1">
            <a:extLst>
              <a:ext uri="{FF2B5EF4-FFF2-40B4-BE49-F238E27FC236}">
                <a16:creationId xmlns:a16="http://schemas.microsoft.com/office/drawing/2014/main" id="{F28B02F3-ED83-4325-8387-D7FC9E20528C}"/>
              </a:ext>
            </a:extLst>
          </p:cNvPr>
          <p:cNvSpPr txBox="1">
            <a:spLocks/>
          </p:cNvSpPr>
          <p:nvPr/>
        </p:nvSpPr>
        <p:spPr>
          <a:xfrm>
            <a:off x="613220" y="281926"/>
            <a:ext cx="7886700" cy="869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4400" b="1" dirty="0">
              <a:solidFill>
                <a:srgbClr val="FFC000"/>
              </a:solidFill>
              <a:latin typeface="Trebuchet MS" panose="020B0603020202020204" pitchFamily="34" charset="0"/>
            </a:endParaRPr>
          </a:p>
        </p:txBody>
      </p:sp>
      <p:sp>
        <p:nvSpPr>
          <p:cNvPr id="6" name="Espace réservé du contenu 2">
            <a:extLst>
              <a:ext uri="{FF2B5EF4-FFF2-40B4-BE49-F238E27FC236}">
                <a16:creationId xmlns:a16="http://schemas.microsoft.com/office/drawing/2014/main" id="{9B23BDA2-4FFF-4EBF-9E84-0CD7BB571E29}"/>
              </a:ext>
            </a:extLst>
          </p:cNvPr>
          <p:cNvSpPr txBox="1">
            <a:spLocks/>
          </p:cNvSpPr>
          <p:nvPr/>
        </p:nvSpPr>
        <p:spPr>
          <a:xfrm>
            <a:off x="3944744" y="1483685"/>
            <a:ext cx="4783776" cy="132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solidFill>
                <a:srgbClr val="002060"/>
              </a:solidFill>
              <a:latin typeface="Trebuchet MS" panose="020B0603020202020204" pitchFamily="34" charset="0"/>
            </a:endParaRPr>
          </a:p>
        </p:txBody>
      </p:sp>
      <p:sp>
        <p:nvSpPr>
          <p:cNvPr id="10" name="Titre 1">
            <a:extLst>
              <a:ext uri="{FF2B5EF4-FFF2-40B4-BE49-F238E27FC236}">
                <a16:creationId xmlns:a16="http://schemas.microsoft.com/office/drawing/2014/main" id="{3FF89D4E-55C2-43E2-8DE8-A82910F8CF03}"/>
              </a:ext>
            </a:extLst>
          </p:cNvPr>
          <p:cNvSpPr txBox="1">
            <a:spLocks/>
          </p:cNvSpPr>
          <p:nvPr/>
        </p:nvSpPr>
        <p:spPr>
          <a:xfrm>
            <a:off x="247651" y="273741"/>
            <a:ext cx="86582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F5FDF5"/>
                </a:solidFill>
                <a:latin typeface="Trebuchet MS" panose="020B0603020202020204" pitchFamily="34" charset="0"/>
              </a:rPr>
              <a:t>Les CSMU</a:t>
            </a:r>
          </a:p>
        </p:txBody>
      </p:sp>
      <p:pic>
        <p:nvPicPr>
          <p:cNvPr id="4" name="Image 3">
            <a:extLst>
              <a:ext uri="{FF2B5EF4-FFF2-40B4-BE49-F238E27FC236}">
                <a16:creationId xmlns:a16="http://schemas.microsoft.com/office/drawing/2014/main" id="{6DFBC575-C518-4B30-9F36-5B57A1256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6210" y="41172"/>
            <a:ext cx="895350" cy="895350"/>
          </a:xfrm>
          <a:prstGeom prst="rect">
            <a:avLst/>
          </a:prstGeom>
        </p:spPr>
      </p:pic>
      <p:pic>
        <p:nvPicPr>
          <p:cNvPr id="8" name="Espace réservé du contenu 4" descr="Centre de santé médicalisé urbain de Kyeshero">
            <a:extLst>
              <a:ext uri="{FF2B5EF4-FFF2-40B4-BE49-F238E27FC236}">
                <a16:creationId xmlns:a16="http://schemas.microsoft.com/office/drawing/2014/main" id="{8204A9D1-DEB2-4E72-9AF3-4A6EA351811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537375">
            <a:off x="3545889" y="1042459"/>
            <a:ext cx="5235597" cy="31045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 8" descr="Une image contenant bâtiment, personne, photo, posant&#10;&#10;Description générée automatiquement">
            <a:extLst>
              <a:ext uri="{FF2B5EF4-FFF2-40B4-BE49-F238E27FC236}">
                <a16:creationId xmlns:a16="http://schemas.microsoft.com/office/drawing/2014/main" id="{4181BBA5-AD6B-4D84-9BD4-1703E80AA1DD}"/>
              </a:ext>
            </a:extLst>
          </p:cNvPr>
          <p:cNvPicPr>
            <a:picLocks noChangeAspect="1"/>
          </p:cNvPicPr>
          <p:nvPr/>
        </p:nvPicPr>
        <p:blipFill rotWithShape="1">
          <a:blip r:embed="rId6">
            <a:extLst>
              <a:ext uri="{28A0092B-C50C-407E-A947-70E740481C1C}">
                <a14:useLocalDpi xmlns:a14="http://schemas.microsoft.com/office/drawing/2010/main" val="0"/>
              </a:ext>
            </a:extLst>
          </a:blip>
          <a:srcRect l="21022" t="4040" r="12729" b="3398"/>
          <a:stretch/>
        </p:blipFill>
        <p:spPr>
          <a:xfrm>
            <a:off x="546545" y="3429000"/>
            <a:ext cx="4721438" cy="3046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ZoneTexte 10">
            <a:extLst>
              <a:ext uri="{FF2B5EF4-FFF2-40B4-BE49-F238E27FC236}">
                <a16:creationId xmlns:a16="http://schemas.microsoft.com/office/drawing/2014/main" id="{D731E2FA-9782-419E-ABF5-C4A5C441CC94}"/>
              </a:ext>
            </a:extLst>
          </p:cNvPr>
          <p:cNvSpPr txBox="1"/>
          <p:nvPr/>
        </p:nvSpPr>
        <p:spPr>
          <a:xfrm>
            <a:off x="5298472" y="3346658"/>
            <a:ext cx="3430047" cy="646331"/>
          </a:xfrm>
          <a:prstGeom prst="rect">
            <a:avLst/>
          </a:prstGeom>
          <a:noFill/>
        </p:spPr>
        <p:txBody>
          <a:bodyPr wrap="square" rtlCol="0">
            <a:spAutoFit/>
          </a:bodyPr>
          <a:lstStyle/>
          <a:p>
            <a:r>
              <a:rPr lang="fr-BE" b="1" dirty="0">
                <a:latin typeface="Calibri" panose="020F0502020204030204" pitchFamily="34" charset="0"/>
                <a:cs typeface="Calibri" panose="020F0502020204030204" pitchFamily="34" charset="0"/>
              </a:rPr>
              <a:t>Centre de santé médicalisé urbain de </a:t>
            </a:r>
            <a:r>
              <a:rPr lang="fr-BE" b="1" dirty="0" err="1">
                <a:latin typeface="Calibri" panose="020F0502020204030204" pitchFamily="34" charset="0"/>
                <a:cs typeface="Calibri" panose="020F0502020204030204" pitchFamily="34" charset="0"/>
              </a:rPr>
              <a:t>Kyeshero</a:t>
            </a:r>
            <a:endParaRPr lang="fr-BE" b="1" dirty="0">
              <a:latin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964691A0-4EFE-4290-9100-08146ADF3825}"/>
              </a:ext>
            </a:extLst>
          </p:cNvPr>
          <p:cNvSpPr txBox="1"/>
          <p:nvPr/>
        </p:nvSpPr>
        <p:spPr>
          <a:xfrm>
            <a:off x="613220" y="5458288"/>
            <a:ext cx="1949005" cy="369332"/>
          </a:xfrm>
          <a:prstGeom prst="rect">
            <a:avLst/>
          </a:prstGeom>
          <a:noFill/>
        </p:spPr>
        <p:txBody>
          <a:bodyPr wrap="square" rtlCol="0">
            <a:spAutoFit/>
          </a:bodyPr>
          <a:lstStyle/>
          <a:p>
            <a:r>
              <a:rPr lang="fr-BE" b="1" dirty="0">
                <a:latin typeface="Calibri" panose="020F0502020204030204" pitchFamily="34" charset="0"/>
                <a:cs typeface="Calibri" panose="020F0502020204030204" pitchFamily="34" charset="0"/>
              </a:rPr>
              <a:t>Equipes de CSMU</a:t>
            </a:r>
          </a:p>
        </p:txBody>
      </p:sp>
    </p:spTree>
    <p:extLst>
      <p:ext uri="{BB962C8B-B14F-4D97-AF65-F5344CB8AC3E}">
        <p14:creationId xmlns:p14="http://schemas.microsoft.com/office/powerpoint/2010/main" val="1822838021"/>
      </p:ext>
    </p:extLst>
  </p:cSld>
  <p:clrMapOvr>
    <a:masterClrMapping/>
  </p:clrMapOvr>
</p:sld>
</file>

<file path=ppt/theme/theme1.xml><?xml version="1.0" encoding="utf-8"?>
<a:theme xmlns:a="http://schemas.openxmlformats.org/drawingml/2006/main" name="Vue">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Vue">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ue">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88013E44E37B48ABADF12A4C5B796F" ma:contentTypeVersion="8" ma:contentTypeDescription="Crée un document." ma:contentTypeScope="" ma:versionID="ac02f8e3c7b878b89d4f0dbd4e4b6e79">
  <xsd:schema xmlns:xsd="http://www.w3.org/2001/XMLSchema" xmlns:xs="http://www.w3.org/2001/XMLSchema" xmlns:p="http://schemas.microsoft.com/office/2006/metadata/properties" xmlns:ns3="62ac0e75-6731-4f4e-b912-cc7517d24d3f" targetNamespace="http://schemas.microsoft.com/office/2006/metadata/properties" ma:root="true" ma:fieldsID="43c11c27e6b645f3edd31e2c33f723d6" ns3:_="">
    <xsd:import namespace="62ac0e75-6731-4f4e-b912-cc7517d24d3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c0e75-6731-4f4e-b912-cc7517d24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96B6BC-C38F-4C7D-BB55-CD73542F2865}">
  <ds:schemaRefs>
    <ds:schemaRef ds:uri="http://schemas.microsoft.com/sharepoint/v3/contenttype/forms"/>
  </ds:schemaRefs>
</ds:datastoreItem>
</file>

<file path=customXml/itemProps2.xml><?xml version="1.0" encoding="utf-8"?>
<ds:datastoreItem xmlns:ds="http://schemas.openxmlformats.org/officeDocument/2006/customXml" ds:itemID="{1434D7EA-ED5F-43A7-89C5-F1DF2E3105D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2ac0e75-6731-4f4e-b912-cc7517d24d3f"/>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E3EE659-FE61-4C43-8BA9-95F5FD3A5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c0e75-6731-4f4e-b912-cc7517d24d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TM03457515[[fn=Vue]]</Template>
  <TotalTime>3172</TotalTime>
  <Words>1415</Words>
  <Application>Microsoft Office PowerPoint</Application>
  <PresentationFormat>Affichage à l'écran (4:3)</PresentationFormat>
  <Paragraphs>127</Paragraphs>
  <Slides>19</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Century Schoolbook</vt:lpstr>
      <vt:lpstr>Trebuchet MS</vt:lpstr>
      <vt:lpstr>Wingdings</vt:lpstr>
      <vt:lpstr>Wingdings 2</vt:lpstr>
      <vt:lpstr>Vue</vt:lpstr>
      <vt:lpstr>Présentation PowerPoint</vt:lpstr>
      <vt:lpstr>Table de matières </vt:lpstr>
      <vt:lpstr>Le contexte urbain en RDC</vt:lpstr>
      <vt:lpstr>Le contexte urbain en RDC</vt:lpstr>
      <vt:lpstr>La santé urbaine en RDC</vt:lpstr>
      <vt:lpstr>Demande et offre de soins à Goma</vt:lpstr>
      <vt:lpstr>Demande et offre de soins à Goma</vt:lpstr>
      <vt:lpstr>En résumé</vt:lpstr>
      <vt:lpstr>Présentation PowerPoint</vt:lpstr>
      <vt:lpstr>Présentation PowerPoint</vt:lpstr>
      <vt:lpstr>Présentation PowerPoint</vt:lpstr>
      <vt:lpstr>Présentation PowerPoint</vt:lpstr>
      <vt:lpstr>Le trajet de soins</vt:lpstr>
      <vt:lpstr>Présentation PowerPoint</vt:lpstr>
      <vt:lpstr>Présentation PowerPoint</vt:lpstr>
      <vt:lpstr>Présentation PowerPoint</vt:lpstr>
      <vt:lpstr>Défis présents et futurs</vt:lpstr>
      <vt:lpstr>Bibliographie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Simon</dc:creator>
  <cp:lastModifiedBy>Daniela ULB C° Projets Santé</cp:lastModifiedBy>
  <cp:revision>264</cp:revision>
  <cp:lastPrinted>2018-04-27T16:31:38Z</cp:lastPrinted>
  <dcterms:created xsi:type="dcterms:W3CDTF">2018-01-24T12:01:31Z</dcterms:created>
  <dcterms:modified xsi:type="dcterms:W3CDTF">2019-10-14T09:06:47Z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0x0101004288013E44E37B48ABADF12A4C5B796F</vt:lpwstr>
  </property>
</Properties>
</file>