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18"/>
  </p:notesMasterIdLst>
  <p:sldIdLst>
    <p:sldId id="256" r:id="rId2"/>
    <p:sldId id="257" r:id="rId3"/>
    <p:sldId id="258" r:id="rId4"/>
    <p:sldId id="260" r:id="rId5"/>
    <p:sldId id="267" r:id="rId6"/>
    <p:sldId id="259" r:id="rId7"/>
    <p:sldId id="271" r:id="rId8"/>
    <p:sldId id="262" r:id="rId9"/>
    <p:sldId id="263" r:id="rId10"/>
    <p:sldId id="265" r:id="rId11"/>
    <p:sldId id="273" r:id="rId12"/>
    <p:sldId id="272" r:id="rId13"/>
    <p:sldId id="277" r:id="rId14"/>
    <p:sldId id="27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5"/>
    <p:restoredTop sz="94671"/>
  </p:normalViewPr>
  <p:slideViewPr>
    <p:cSldViewPr snapToGrid="0" snapToObjects="1">
      <p:cViewPr varScale="1">
        <p:scale>
          <a:sx n="104" d="100"/>
          <a:sy n="104" d="100"/>
        </p:scale>
        <p:origin x="2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2B437-6251-1240-B246-AE9E18BE1BC2}" type="datetimeFigureOut">
              <a:rPr lang="en-US" smtClean="0"/>
              <a:t>10/16/19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52519-1F5D-8D43-BB43-11E9FF59EFA8}" type="slidenum">
              <a:rPr lang="en-US" smtClean="0"/>
              <a:t>‹#›</a:t>
            </a:fld>
            <a:endParaRPr lang="en-US"/>
          </a:p>
        </p:txBody>
      </p:sp>
    </p:spTree>
    <p:extLst>
      <p:ext uri="{BB962C8B-B14F-4D97-AF65-F5344CB8AC3E}">
        <p14:creationId xmlns:p14="http://schemas.microsoft.com/office/powerpoint/2010/main" val="12441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everyone. Thank you for coming for our session. I am going to talk today about the pilot project that we are carrying out in Delhi to understand the urban governance and its complicated nature. We hoped that we will be able to do a few interviews and present the preliminary findings here, but due to some administrative delays and approvals, the interviews could not be conducted by now, and so I will be presenting briefly the context and pre-data collection work. </a:t>
            </a:r>
          </a:p>
        </p:txBody>
      </p:sp>
      <p:sp>
        <p:nvSpPr>
          <p:cNvPr id="4" name="Slide Number Placeholder 3"/>
          <p:cNvSpPr>
            <a:spLocks noGrp="1"/>
          </p:cNvSpPr>
          <p:nvPr>
            <p:ph type="sldNum" sz="quarter" idx="10"/>
          </p:nvPr>
        </p:nvSpPr>
        <p:spPr/>
        <p:txBody>
          <a:bodyPr/>
          <a:lstStyle/>
          <a:p>
            <a:fld id="{8AC52519-1F5D-8D43-BB43-11E9FF59EFA8}" type="slidenum">
              <a:rPr lang="en-US" smtClean="0"/>
              <a:t>1</a:t>
            </a:fld>
            <a:endParaRPr lang="en-US"/>
          </a:p>
        </p:txBody>
      </p:sp>
    </p:spTree>
    <p:extLst>
      <p:ext uri="{BB962C8B-B14F-4D97-AF65-F5344CB8AC3E}">
        <p14:creationId xmlns:p14="http://schemas.microsoft.com/office/powerpoint/2010/main" val="86693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phenomenon of urbanization has been highlighted in the morning presentations in African countries </a:t>
            </a:r>
            <a:r>
              <a:rPr lang="en-US" dirty="0" smtClean="0"/>
              <a:t>As has been highlighted in the presentations earlier this morning,</a:t>
            </a:r>
            <a:r>
              <a:rPr lang="en-US" baseline="0" dirty="0" smtClean="0"/>
              <a:t> phenomenon of urbanization is </a:t>
            </a:r>
            <a:endParaRPr lang="en-US" dirty="0"/>
          </a:p>
        </p:txBody>
      </p:sp>
      <p:sp>
        <p:nvSpPr>
          <p:cNvPr id="4" name="Slide Number Placeholder 3"/>
          <p:cNvSpPr>
            <a:spLocks noGrp="1"/>
          </p:cNvSpPr>
          <p:nvPr>
            <p:ph type="sldNum" sz="quarter" idx="10"/>
          </p:nvPr>
        </p:nvSpPr>
        <p:spPr/>
        <p:txBody>
          <a:bodyPr/>
          <a:lstStyle/>
          <a:p>
            <a:fld id="{8AC52519-1F5D-8D43-BB43-11E9FF59EFA8}" type="slidenum">
              <a:rPr lang="en-US" smtClean="0"/>
              <a:t>2</a:t>
            </a:fld>
            <a:endParaRPr lang="en-US"/>
          </a:p>
        </p:txBody>
      </p:sp>
    </p:spTree>
    <p:extLst>
      <p:ext uri="{BB962C8B-B14F-4D97-AF65-F5344CB8AC3E}">
        <p14:creationId xmlns:p14="http://schemas.microsoft.com/office/powerpoint/2010/main" val="107715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Environmental concerns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C52519-1F5D-8D43-BB43-11E9FF59EFA8}" type="slidenum">
              <a:rPr lang="en-US" smtClean="0"/>
              <a:t>4</a:t>
            </a:fld>
            <a:endParaRPr lang="en-US"/>
          </a:p>
        </p:txBody>
      </p:sp>
    </p:spTree>
    <p:extLst>
      <p:ext uri="{BB962C8B-B14F-4D97-AF65-F5344CB8AC3E}">
        <p14:creationId xmlns:p14="http://schemas.microsoft.com/office/powerpoint/2010/main" val="148393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52519-1F5D-8D43-BB43-11E9FF59EFA8}" type="slidenum">
              <a:rPr lang="en-US" smtClean="0"/>
              <a:t>11</a:t>
            </a:fld>
            <a:endParaRPr lang="en-US"/>
          </a:p>
        </p:txBody>
      </p:sp>
    </p:spTree>
    <p:extLst>
      <p:ext uri="{BB962C8B-B14F-4D97-AF65-F5344CB8AC3E}">
        <p14:creationId xmlns:p14="http://schemas.microsoft.com/office/powerpoint/2010/main" val="121044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7D15A7-CC53-DB47-8983-5D7CF9B42C10}"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C58C-A4A5-B849-8B18-654D690758C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D15A7-CC53-DB47-8983-5D7CF9B42C10}"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D15A7-CC53-DB47-8983-5D7CF9B42C10}"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D15A7-CC53-DB47-8983-5D7CF9B42C10}"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D15A7-CC53-DB47-8983-5D7CF9B42C10}"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C58C-A4A5-B849-8B18-654D690758C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7D15A7-CC53-DB47-8983-5D7CF9B42C10}" type="datetimeFigureOut">
              <a:rPr lang="en-US" smtClean="0"/>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7D15A7-CC53-DB47-8983-5D7CF9B42C10}" type="datetimeFigureOut">
              <a:rPr lang="en-US" smtClean="0"/>
              <a:t>10/16/19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7D15A7-CC53-DB47-8983-5D7CF9B42C10}" type="datetimeFigureOut">
              <a:rPr lang="en-US" smtClean="0"/>
              <a:t>10/16/19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7D15A7-CC53-DB47-8983-5D7CF9B42C10}" type="datetimeFigureOut">
              <a:rPr lang="en-US" smtClean="0"/>
              <a:t>10/16/19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7D15A7-CC53-DB47-8983-5D7CF9B42C10}" type="datetimeFigureOut">
              <a:rPr lang="en-US" smtClean="0"/>
              <a:t>10/16/19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43C58C-A4A5-B849-8B18-654D690758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D15A7-CC53-DB47-8983-5D7CF9B42C10}" type="datetimeFigureOut">
              <a:rPr lang="en-US" smtClean="0"/>
              <a:t>10/16/19</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A143C58C-A4A5-B849-8B18-654D690758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57D15A7-CC53-DB47-8983-5D7CF9B42C10}" type="datetimeFigureOut">
              <a:rPr lang="en-US" smtClean="0"/>
              <a:t>10/16/19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43C58C-A4A5-B849-8B18-654D690758C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25166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eepikas@iima.ac.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kib.org.in/news/life-in-a-slum-ugly-face-of-india/" TargetMode="Externa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276" y="1547707"/>
            <a:ext cx="11091949" cy="2387600"/>
          </a:xfrm>
        </p:spPr>
        <p:txBody>
          <a:bodyPr>
            <a:normAutofit/>
          </a:bodyPr>
          <a:lstStyle/>
          <a:p>
            <a:r>
              <a:rPr lang="en-US" sz="5400" dirty="0" smtClean="0">
                <a:solidFill>
                  <a:schemeClr val="accent2">
                    <a:lumMod val="75000"/>
                  </a:schemeClr>
                </a:solidFill>
                <a:latin typeface="Abadi MT Condensed Light" charset="0"/>
                <a:ea typeface="Abadi MT Condensed Light" charset="0"/>
                <a:cs typeface="Abadi MT Condensed Light" charset="0"/>
              </a:rPr>
              <a:t>Complex Urban Governance in New Delhi </a:t>
            </a:r>
            <a:r>
              <a:rPr lang="en-US" sz="5400" dirty="0" smtClean="0">
                <a:solidFill>
                  <a:schemeClr val="accent2">
                    <a:lumMod val="75000"/>
                  </a:schemeClr>
                </a:solidFill>
                <a:latin typeface="Abadi MT Condensed Light" charset="0"/>
                <a:ea typeface="Abadi MT Condensed Light" charset="0"/>
                <a:cs typeface="Abadi MT Condensed Light" charset="0"/>
              </a:rPr>
              <a:t>Slums</a:t>
            </a:r>
            <a:endParaRPr lang="en-US" sz="5400" dirty="0">
              <a:solidFill>
                <a:schemeClr val="accent2">
                  <a:lumMod val="75000"/>
                </a:schemeClr>
              </a:solidFill>
              <a:latin typeface="Abadi MT Condensed Light" charset="0"/>
              <a:ea typeface="Abadi MT Condensed Light" charset="0"/>
              <a:cs typeface="Abadi MT Condensed Light" charset="0"/>
            </a:endParaRPr>
          </a:p>
        </p:txBody>
      </p:sp>
      <p:sp>
        <p:nvSpPr>
          <p:cNvPr id="3" name="Subtitle 2"/>
          <p:cNvSpPr>
            <a:spLocks noGrp="1"/>
          </p:cNvSpPr>
          <p:nvPr>
            <p:ph type="subTitle" idx="1"/>
          </p:nvPr>
        </p:nvSpPr>
        <p:spPr/>
        <p:txBody>
          <a:bodyPr/>
          <a:lstStyle/>
          <a:p>
            <a:r>
              <a:rPr lang="en-US" dirty="0" smtClean="0"/>
              <a:t>Be-cause Health Annual Conference: Taking the Urban Turn</a:t>
            </a:r>
          </a:p>
          <a:p>
            <a:endParaRPr lang="en-US" dirty="0"/>
          </a:p>
        </p:txBody>
      </p:sp>
      <p:sp>
        <p:nvSpPr>
          <p:cNvPr id="5" name="TextBox 4"/>
          <p:cNvSpPr txBox="1"/>
          <p:nvPr/>
        </p:nvSpPr>
        <p:spPr>
          <a:xfrm>
            <a:off x="2271124" y="5369458"/>
            <a:ext cx="8887327" cy="923330"/>
          </a:xfrm>
          <a:prstGeom prst="rect">
            <a:avLst/>
          </a:prstGeom>
          <a:noFill/>
        </p:spPr>
        <p:txBody>
          <a:bodyPr wrap="square" rtlCol="0">
            <a:spAutoFit/>
          </a:bodyPr>
          <a:lstStyle/>
          <a:p>
            <a:pPr algn="r"/>
            <a:r>
              <a:rPr lang="en-US" dirty="0" smtClean="0"/>
              <a:t>Presented by Deepika Saluja </a:t>
            </a:r>
          </a:p>
          <a:p>
            <a:pPr algn="r"/>
            <a:r>
              <a:rPr lang="en-US" dirty="0" smtClean="0"/>
              <a:t>Supported by Institute of Tropical Medicine, Antwerp (Sara Van Belle &amp; Bruno Marchal)</a:t>
            </a:r>
          </a:p>
          <a:p>
            <a:pPr algn="r"/>
            <a:r>
              <a:rPr lang="en-US" dirty="0" smtClean="0"/>
              <a:t> &amp; National Health Systems Resource Centre, Delhi (Rajani Ved)</a:t>
            </a:r>
            <a:endParaRPr lang="en-US" dirty="0"/>
          </a:p>
        </p:txBody>
      </p:sp>
    </p:spTree>
    <p:extLst>
      <p:ext uri="{BB962C8B-B14F-4D97-AF65-F5344CB8AC3E}">
        <p14:creationId xmlns:p14="http://schemas.microsoft.com/office/powerpoint/2010/main" val="190701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National Urban Health Mission (NUHM)</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5" name="Content Placeholder 4"/>
          <p:cNvSpPr>
            <a:spLocks noGrp="1"/>
          </p:cNvSpPr>
          <p:nvPr>
            <p:ph idx="1"/>
          </p:nvPr>
        </p:nvSpPr>
        <p:spPr>
          <a:xfrm>
            <a:off x="1097279" y="1845734"/>
            <a:ext cx="6530741" cy="4603192"/>
          </a:xfrm>
        </p:spPr>
        <p:txBody>
          <a:bodyPr>
            <a:normAutofit/>
          </a:bodyPr>
          <a:lstStyle/>
          <a:p>
            <a:r>
              <a:rPr lang="en-US" dirty="0" smtClean="0"/>
              <a:t>- Launched in 2013 as a sub-mission to National Health Mission </a:t>
            </a:r>
          </a:p>
          <a:p>
            <a:r>
              <a:rPr lang="en-US" dirty="0" smtClean="0"/>
              <a:t>- leveraging on the structures created under National Rural Health Mission </a:t>
            </a:r>
          </a:p>
          <a:p>
            <a:pPr algn="just"/>
            <a:r>
              <a:rPr lang="en-US" sz="1800" dirty="0" smtClean="0"/>
              <a:t>“</a:t>
            </a:r>
            <a:r>
              <a:rPr lang="en-US" sz="1800" i="1" dirty="0" smtClean="0"/>
              <a:t>NUHM aims </a:t>
            </a:r>
            <a:r>
              <a:rPr lang="en-US" sz="1800" i="1" dirty="0"/>
              <a:t>to improve the health status of the </a:t>
            </a:r>
            <a:r>
              <a:rPr lang="en-US" sz="1800" i="1" dirty="0" smtClean="0"/>
              <a:t>urban population </a:t>
            </a:r>
            <a:r>
              <a:rPr lang="en-US" sz="1800" i="1" dirty="0"/>
              <a:t>in general, but particularly of the poor and other disadvantaged sections, </a:t>
            </a:r>
            <a:r>
              <a:rPr lang="en-US" sz="1800" i="1" dirty="0" smtClean="0"/>
              <a:t>by facilitating </a:t>
            </a:r>
            <a:r>
              <a:rPr lang="en-US" sz="1800" b="1" i="1" dirty="0"/>
              <a:t>equitable access </a:t>
            </a:r>
            <a:r>
              <a:rPr lang="en-US" sz="1800" i="1" dirty="0"/>
              <a:t>to quality healthcare through a </a:t>
            </a:r>
            <a:r>
              <a:rPr lang="en-US" sz="1800" b="1" i="1" dirty="0"/>
              <a:t>revamped public health system</a:t>
            </a:r>
            <a:r>
              <a:rPr lang="en-US" sz="1800" i="1" dirty="0" smtClean="0"/>
              <a:t>, </a:t>
            </a:r>
            <a:r>
              <a:rPr lang="en-US" sz="1800" b="1" i="1" dirty="0" smtClean="0"/>
              <a:t>partnerships</a:t>
            </a:r>
            <a:r>
              <a:rPr lang="en-US" sz="1800" b="1" i="1" dirty="0"/>
              <a:t>, community based mechanism with the active involvement of the urban </a:t>
            </a:r>
            <a:r>
              <a:rPr lang="en-US" sz="1800" b="1" i="1" dirty="0" smtClean="0"/>
              <a:t>local bodies”</a:t>
            </a:r>
          </a:p>
          <a:p>
            <a:pPr algn="just"/>
            <a:r>
              <a:rPr lang="en-US" dirty="0" smtClean="0"/>
              <a:t>(NUHM Framework for implementation, 2013)</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5" y="1737360"/>
            <a:ext cx="3553059" cy="4958099"/>
          </a:xfrm>
          <a:prstGeom prst="rect">
            <a:avLst/>
          </a:prstGeom>
        </p:spPr>
      </p:pic>
    </p:spTree>
    <p:extLst>
      <p:ext uri="{BB962C8B-B14F-4D97-AF65-F5344CB8AC3E}">
        <p14:creationId xmlns:p14="http://schemas.microsoft.com/office/powerpoint/2010/main" val="1234112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t="5523"/>
          <a:stretch/>
        </p:blipFill>
        <p:spPr>
          <a:xfrm>
            <a:off x="2935706" y="1761423"/>
            <a:ext cx="6698410" cy="5120639"/>
          </a:xfrm>
        </p:spPr>
      </p:pic>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Urban Healthcare Delivery Model </a:t>
            </a:r>
            <a:endParaRPr lang="en-US" dirty="0">
              <a:solidFill>
                <a:schemeClr val="accent2">
                  <a:lumMod val="75000"/>
                </a:schemeClr>
              </a:solidFill>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61365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Thrust areas under NUHM for states </a:t>
            </a:r>
            <a:endParaRPr lang="en-US" dirty="0">
              <a:solidFill>
                <a:schemeClr val="accent2">
                  <a:lumMod val="75000"/>
                </a:schemeClr>
              </a:solidFill>
              <a:latin typeface="Abadi MT Condensed Light" charset="0"/>
              <a:ea typeface="Abadi MT Condensed Light" charset="0"/>
              <a:cs typeface="Abadi MT Condensed Light" charset="0"/>
            </a:endParaRPr>
          </a:p>
        </p:txBody>
      </p:sp>
      <p:pic>
        <p:nvPicPr>
          <p:cNvPr id="5" name="Picture 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98816" y="1737360"/>
            <a:ext cx="7455328" cy="5187325"/>
          </a:xfrm>
          <a:prstGeom prst="rect">
            <a:avLst/>
          </a:prstGeom>
        </p:spPr>
      </p:pic>
      <p:sp>
        <p:nvSpPr>
          <p:cNvPr id="6" name="TextBox 5"/>
          <p:cNvSpPr txBox="1"/>
          <p:nvPr/>
        </p:nvSpPr>
        <p:spPr>
          <a:xfrm>
            <a:off x="2398816" y="5465371"/>
            <a:ext cx="7475837" cy="523220"/>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1400">
              <a:solidFill>
                <a:schemeClr val="accent2">
                  <a:lumMod val="75000"/>
                </a:schemeClr>
              </a:solidFill>
              <a:latin typeface="Abadi MT Condensed Light" charset="0"/>
              <a:ea typeface="Abadi MT Condensed Light" charset="0"/>
              <a:cs typeface="Abadi MT Condensed Light" charset="0"/>
            </a:endParaRPr>
          </a:p>
          <a:p>
            <a:endParaRPr lang="en-US" sz="1400" dirty="0" smtClean="0">
              <a:solidFill>
                <a:schemeClr val="accent2">
                  <a:lumMod val="75000"/>
                </a:schemeClr>
              </a:solidFill>
              <a:latin typeface="Abadi MT Condensed Light" charset="0"/>
              <a:ea typeface="Abadi MT Condensed Light" charset="0"/>
              <a:cs typeface="Abadi MT Condensed Light" charset="0"/>
            </a:endParaRPr>
          </a:p>
        </p:txBody>
      </p:sp>
      <p:sp>
        <p:nvSpPr>
          <p:cNvPr id="7" name="Left Arrow 6"/>
          <p:cNvSpPr/>
          <p:nvPr/>
        </p:nvSpPr>
        <p:spPr>
          <a:xfrm>
            <a:off x="10186737" y="5598695"/>
            <a:ext cx="1620252" cy="208547"/>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010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Methodology </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p:txBody>
          <a:bodyPr/>
          <a:lstStyle/>
          <a:p>
            <a:r>
              <a:rPr lang="en-US" dirty="0" smtClean="0"/>
              <a:t>Research Objective: To understand the governance mechanisms in the policy design and implementation of NUHM</a:t>
            </a:r>
          </a:p>
          <a:p>
            <a:r>
              <a:rPr lang="en-US" dirty="0" smtClean="0"/>
              <a:t>Methodology: </a:t>
            </a:r>
          </a:p>
          <a:p>
            <a:pPr lvl="1"/>
            <a:r>
              <a:rPr lang="en-US" dirty="0" smtClean="0"/>
              <a:t>A pilot formative exploratory study to understand the ICAMO configuration (Marchal et al. 2019)</a:t>
            </a:r>
          </a:p>
          <a:p>
            <a:pPr lvl="1"/>
            <a:r>
              <a:rPr lang="en-US" dirty="0" smtClean="0"/>
              <a:t>Designing initial programme theory: to test later as part of the Realist Evaluation</a:t>
            </a:r>
          </a:p>
          <a:p>
            <a:pPr lvl="1"/>
            <a:r>
              <a:rPr lang="en-US" dirty="0" smtClean="0"/>
              <a:t>In 2 urban slums of Delhi: one in North Delhi and one in South Delhi</a:t>
            </a:r>
          </a:p>
          <a:p>
            <a:pPr lvl="1"/>
            <a:r>
              <a:rPr lang="en-US" dirty="0" smtClean="0"/>
              <a:t>Through in-depth interviews, observations and focus group discussions with key stakeholders implementing urban health policies in Delhi</a:t>
            </a:r>
          </a:p>
          <a:p>
            <a:pPr lvl="1"/>
            <a:endParaRPr lang="en-US" dirty="0" smtClean="0"/>
          </a:p>
        </p:txBody>
      </p:sp>
    </p:spTree>
    <p:extLst>
      <p:ext uri="{BB962C8B-B14F-4D97-AF65-F5344CB8AC3E}">
        <p14:creationId xmlns:p14="http://schemas.microsoft.com/office/powerpoint/2010/main" val="32513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Key Stakeholders</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p:txBody>
          <a:bodyPr/>
          <a:lstStyle/>
          <a:p>
            <a:r>
              <a:rPr lang="en-US" dirty="0" smtClean="0"/>
              <a:t>Stakeholders implementing the NUHM programme in 2 </a:t>
            </a:r>
            <a:r>
              <a:rPr lang="en-US" dirty="0" smtClean="0"/>
              <a:t>selected slum sites:</a:t>
            </a:r>
            <a:endParaRPr lang="en-US" dirty="0" smtClean="0"/>
          </a:p>
          <a:p>
            <a:r>
              <a:rPr lang="en-US" dirty="0" smtClean="0"/>
              <a:t>- Medical </a:t>
            </a:r>
            <a:r>
              <a:rPr lang="en-US" dirty="0" smtClean="0"/>
              <a:t>Representatives from U-PHCs</a:t>
            </a:r>
            <a:r>
              <a:rPr lang="en-US" dirty="0" smtClean="0"/>
              <a:t>, Dispensaries, Polyclinics, Welfare Centres etc</a:t>
            </a:r>
            <a:r>
              <a:rPr lang="en-US" dirty="0" smtClean="0"/>
              <a:t>.</a:t>
            </a:r>
            <a:endParaRPr lang="en-US" dirty="0" smtClean="0"/>
          </a:p>
          <a:p>
            <a:pPr lvl="1"/>
            <a:r>
              <a:rPr lang="en-US" dirty="0" smtClean="0"/>
              <a:t>Medical Health Officers, Public Health Managers, Community Health Workers</a:t>
            </a:r>
          </a:p>
          <a:p>
            <a:r>
              <a:rPr lang="en-US" dirty="0" smtClean="0"/>
              <a:t>- Elected </a:t>
            </a:r>
            <a:r>
              <a:rPr lang="en-US" dirty="0" smtClean="0"/>
              <a:t>Representatives: Ward </a:t>
            </a:r>
            <a:r>
              <a:rPr lang="en-US" dirty="0" smtClean="0"/>
              <a:t>Councillors, Ward Health Supervisors, </a:t>
            </a:r>
            <a:r>
              <a:rPr lang="en-US" dirty="0" smtClean="0"/>
              <a:t>Mayor</a:t>
            </a:r>
            <a:endParaRPr lang="en-US" dirty="0" smtClean="0"/>
          </a:p>
          <a:p>
            <a:r>
              <a:rPr lang="en-US" dirty="0" smtClean="0"/>
              <a:t>- Deputy Municipal Commissioner and Municipal Commissioner</a:t>
            </a:r>
          </a:p>
          <a:p>
            <a:r>
              <a:rPr lang="en-US" dirty="0" smtClean="0"/>
              <a:t>- State and National level Officials – Mission Director (NHM), Joint Secretary (MoHFW)</a:t>
            </a:r>
          </a:p>
          <a:p>
            <a:r>
              <a:rPr lang="en-US" dirty="0" smtClean="0"/>
              <a:t>- NGO representatives and other private providers working in the region </a:t>
            </a:r>
            <a:endParaRPr lang="en-US" dirty="0"/>
          </a:p>
        </p:txBody>
      </p:sp>
    </p:spTree>
    <p:extLst>
      <p:ext uri="{BB962C8B-B14F-4D97-AF65-F5344CB8AC3E}">
        <p14:creationId xmlns:p14="http://schemas.microsoft.com/office/powerpoint/2010/main" val="351958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Glimpse of Interview Guide</a:t>
            </a:r>
            <a:endParaRPr lang="en-US" dirty="0">
              <a:solidFill>
                <a:schemeClr val="accent2">
                  <a:lumMod val="75000"/>
                </a:schemeClr>
              </a:solidFill>
              <a:latin typeface="Abadi MT Condensed Light" charset="0"/>
              <a:ea typeface="Abadi MT Condensed Light" charset="0"/>
              <a:cs typeface="Abadi MT Condensed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05" y="1737360"/>
            <a:ext cx="6997700" cy="5448300"/>
          </a:xfrm>
          <a:prstGeom prst="rect">
            <a:avLst/>
          </a:prstGeom>
          <a:ln>
            <a:solidFill>
              <a:schemeClr val="tx1">
                <a:lumMod val="50000"/>
                <a:lumOff val="50000"/>
              </a:schemeClr>
            </a:solidFill>
          </a:ln>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7264" y="0"/>
            <a:ext cx="5280386" cy="6805832"/>
          </a:xfrm>
          <a:ln>
            <a:solidFill>
              <a:schemeClr val="tx1">
                <a:lumMod val="50000"/>
                <a:lumOff val="50000"/>
              </a:schemeClr>
            </a:solidFill>
          </a:ln>
        </p:spPr>
      </p:pic>
    </p:spTree>
    <p:extLst>
      <p:ext uri="{BB962C8B-B14F-4D97-AF65-F5344CB8AC3E}">
        <p14:creationId xmlns:p14="http://schemas.microsoft.com/office/powerpoint/2010/main" val="1675993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75000"/>
                  </a:schemeClr>
                </a:solidFill>
                <a:latin typeface="Abadi MT Condensed Light" charset="0"/>
                <a:ea typeface="Abadi MT Condensed Light" charset="0"/>
                <a:cs typeface="Abadi MT Condensed Light" charset="0"/>
              </a:rPr>
              <a:t>Thank you!</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a:xfrm>
            <a:off x="1097280" y="1845734"/>
            <a:ext cx="10058400" cy="721003"/>
          </a:xfrm>
        </p:spPr>
        <p:txBody>
          <a:bodyPr/>
          <a:lstStyle/>
          <a:p>
            <a:pPr algn="ctr"/>
            <a:r>
              <a:rPr lang="en-US" dirty="0" smtClean="0"/>
              <a:t>Email-id: </a:t>
            </a:r>
            <a:r>
              <a:rPr lang="en-US" dirty="0" smtClean="0">
                <a:hlinkClick r:id="rId2"/>
              </a:rPr>
              <a:t>deepikas@iima.ac.in</a:t>
            </a:r>
            <a:r>
              <a:rPr lang="en-US" dirty="0" smtClean="0"/>
              <a:t> </a:t>
            </a:r>
          </a:p>
          <a:p>
            <a:pPr algn="ctr"/>
            <a:endParaRPr lang="en-US" dirty="0"/>
          </a:p>
        </p:txBody>
      </p:sp>
    </p:spTree>
    <p:extLst>
      <p:ext uri="{BB962C8B-B14F-4D97-AF65-F5344CB8AC3E}">
        <p14:creationId xmlns:p14="http://schemas.microsoft.com/office/powerpoint/2010/main" val="198843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19900" cy="1450757"/>
          </a:xfrm>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Urbanization and its characteristics: India (</a:t>
            </a:r>
            <a:r>
              <a:rPr lang="en-US" smtClean="0">
                <a:solidFill>
                  <a:schemeClr val="accent2">
                    <a:lumMod val="75000"/>
                  </a:schemeClr>
                </a:solidFill>
                <a:latin typeface="Abadi MT Condensed Light" charset="0"/>
                <a:ea typeface="Abadi MT Condensed Light" charset="0"/>
                <a:cs typeface="Abadi MT Condensed Light" charset="0"/>
              </a:rPr>
              <a:t>New Delhi)</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p:txBody>
          <a:bodyPr>
            <a:normAutofit/>
          </a:bodyPr>
          <a:lstStyle/>
          <a:p>
            <a:r>
              <a:rPr lang="en-US" dirty="0" smtClean="0"/>
              <a:t>- Population Growth </a:t>
            </a:r>
          </a:p>
          <a:p>
            <a:pPr lvl="1"/>
            <a:r>
              <a:rPr lang="en-US" dirty="0" smtClean="0"/>
              <a:t>Urban population in India 31% (2011) </a:t>
            </a:r>
            <a:r>
              <a:rPr lang="en-US" dirty="0" smtClean="0">
                <a:sym typeface="Wingdings"/>
              </a:rPr>
              <a:t> 46% (2030)</a:t>
            </a:r>
          </a:p>
          <a:p>
            <a:pPr lvl="1"/>
            <a:r>
              <a:rPr lang="en-US" dirty="0" smtClean="0">
                <a:sym typeface="Wingdings"/>
              </a:rPr>
              <a:t>30-40% of metro city population lives in slums </a:t>
            </a:r>
          </a:p>
          <a:p>
            <a:pPr lvl="1"/>
            <a:r>
              <a:rPr lang="en-US" dirty="0" smtClean="0">
                <a:sym typeface="Wingdings"/>
              </a:rPr>
              <a:t>Delhi – home to 29 million with ~700,000 joining them each year</a:t>
            </a:r>
          </a:p>
          <a:p>
            <a:pPr lvl="1"/>
            <a:r>
              <a:rPr lang="en-US" dirty="0" smtClean="0">
                <a:sym typeface="Wingdings"/>
              </a:rPr>
              <a:t>By 2028, Delhi’s population likely to outstrip Tokyo (UN Estimates)</a:t>
            </a:r>
            <a:endParaRPr lang="en-US" dirty="0" smtClean="0"/>
          </a:p>
          <a:p>
            <a:r>
              <a:rPr lang="en-US" dirty="0" smtClean="0"/>
              <a:t>- Migration to Urban areas </a:t>
            </a:r>
          </a:p>
          <a:p>
            <a:pPr lvl="1"/>
            <a:r>
              <a:rPr lang="en-US" dirty="0"/>
              <a:t>B</a:t>
            </a:r>
            <a:r>
              <a:rPr lang="en-US" dirty="0" smtClean="0"/>
              <a:t>etter opportunities vs. exposure to new threats </a:t>
            </a:r>
          </a:p>
          <a:p>
            <a:r>
              <a:rPr lang="en-US" dirty="0" smtClean="0"/>
              <a:t>- Pressure on the Government and the existing infrastructure</a:t>
            </a:r>
            <a:endParaRPr lang="en-US" dirty="0"/>
          </a:p>
          <a:p>
            <a:r>
              <a:rPr lang="en-US" dirty="0" smtClean="0"/>
              <a:t>- Growing income inequality </a:t>
            </a:r>
          </a:p>
          <a:p>
            <a:r>
              <a:rPr lang="en-US" dirty="0" smtClean="0"/>
              <a:t>- Chronic shortage of housing </a:t>
            </a:r>
            <a:endParaRPr lang="en-US" dirty="0"/>
          </a:p>
        </p:txBody>
      </p:sp>
      <p:pic>
        <p:nvPicPr>
          <p:cNvPr id="5" name="Picture 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555043" y="1845734"/>
            <a:ext cx="4636957" cy="3984556"/>
          </a:xfrm>
          <a:prstGeom prst="rect">
            <a:avLst/>
          </a:prstGeom>
        </p:spPr>
      </p:pic>
      <p:sp>
        <p:nvSpPr>
          <p:cNvPr id="6" name="TextBox 5"/>
          <p:cNvSpPr txBox="1"/>
          <p:nvPr/>
        </p:nvSpPr>
        <p:spPr>
          <a:xfrm>
            <a:off x="8149389" y="6545179"/>
            <a:ext cx="3767791" cy="369332"/>
          </a:xfrm>
          <a:prstGeom prst="rect">
            <a:avLst/>
          </a:prstGeom>
          <a:noFill/>
        </p:spPr>
        <p:txBody>
          <a:bodyPr wrap="square" rtlCol="0">
            <a:spAutoFit/>
          </a:bodyPr>
          <a:lstStyle/>
          <a:p>
            <a:r>
              <a:rPr lang="en-US" dirty="0" smtClean="0"/>
              <a:t>Kumar et al. 2018; Lama-</a:t>
            </a:r>
            <a:r>
              <a:rPr lang="en-US" dirty="0" err="1" smtClean="0"/>
              <a:t>Rewal</a:t>
            </a:r>
            <a:r>
              <a:rPr lang="en-US" dirty="0" smtClean="0"/>
              <a:t>, 2011</a:t>
            </a:r>
            <a:endParaRPr lang="en-US" dirty="0"/>
          </a:p>
        </p:txBody>
      </p:sp>
    </p:spTree>
    <p:extLst>
      <p:ext uri="{BB962C8B-B14F-4D97-AF65-F5344CB8AC3E}">
        <p14:creationId xmlns:p14="http://schemas.microsoft.com/office/powerpoint/2010/main" val="173420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Migration and Slum inhabitations</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p:txBody>
          <a:bodyPr/>
          <a:lstStyle/>
          <a:p>
            <a:r>
              <a:rPr lang="en-US" dirty="0" smtClean="0"/>
              <a:t>- Influx of population into slum and shanty habitations (largely informal sector)</a:t>
            </a:r>
          </a:p>
          <a:p>
            <a:r>
              <a:rPr lang="en-US" dirty="0" smtClean="0"/>
              <a:t>- Environmentally </a:t>
            </a:r>
            <a:r>
              <a:rPr lang="en-US" dirty="0"/>
              <a:t>deprived urban areas </a:t>
            </a:r>
            <a:endParaRPr lang="en-US" dirty="0" smtClean="0"/>
          </a:p>
          <a:p>
            <a:pPr lvl="1"/>
            <a:r>
              <a:rPr lang="en-US" dirty="0" smtClean="0"/>
              <a:t>Generally overcrowded</a:t>
            </a:r>
          </a:p>
          <a:p>
            <a:pPr lvl="1"/>
            <a:r>
              <a:rPr lang="en-US" dirty="0" smtClean="0"/>
              <a:t>With no access to safe water and sanitation </a:t>
            </a:r>
          </a:p>
          <a:p>
            <a:pPr lvl="1"/>
            <a:r>
              <a:rPr lang="en-US" dirty="0"/>
              <a:t>U</a:t>
            </a:r>
            <a:r>
              <a:rPr lang="en-US" dirty="0" smtClean="0"/>
              <a:t>nhealthy and unhygienic living conditions </a:t>
            </a:r>
          </a:p>
          <a:p>
            <a:pPr lvl="1"/>
            <a:r>
              <a:rPr lang="en-US" dirty="0" smtClean="0"/>
              <a:t>Lack access to basic services – health, education?</a:t>
            </a:r>
          </a:p>
          <a:p>
            <a:pPr lvl="1"/>
            <a:endParaRPr lang="en-US" dirty="0"/>
          </a:p>
          <a:p>
            <a:endParaRPr lang="en-US" dirty="0"/>
          </a:p>
        </p:txBody>
      </p:sp>
      <p:pic>
        <p:nvPicPr>
          <p:cNvPr id="1032" name="Picture 8"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4235"/>
            <a:ext cx="5102335" cy="27637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47" y="2139801"/>
            <a:ext cx="4973053" cy="37318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02335" y="5809870"/>
            <a:ext cx="7771454" cy="923330"/>
          </a:xfrm>
          <a:prstGeom prst="rect">
            <a:avLst/>
          </a:prstGeom>
        </p:spPr>
        <p:txBody>
          <a:bodyPr wrap="square">
            <a:spAutoFit/>
          </a:bodyPr>
          <a:lstStyle/>
          <a:p>
            <a:r>
              <a:rPr lang="en-US" b="1" smtClean="0"/>
              <a:t>Image 1</a:t>
            </a:r>
            <a:r>
              <a:rPr lang="en-US" b="1" dirty="0" smtClean="0"/>
              <a:t>: </a:t>
            </a:r>
            <a:r>
              <a:rPr lang="en-US" b="1" dirty="0" smtClean="0">
                <a:hlinkClick r:id="rId4"/>
              </a:rPr>
              <a:t>https://kib.org.in/news/life-in-a-slum-ugly-face-of-india/</a:t>
            </a:r>
            <a:endParaRPr lang="en-US" b="1" dirty="0" smtClean="0"/>
          </a:p>
          <a:p>
            <a:r>
              <a:rPr lang="en-US" b="1" dirty="0" smtClean="0"/>
              <a:t>Image 2: Migrants displaced by flooding in Uttarakhand live in unhygienic shanties upon arriving in Delhi. Credit: Neeta Lal/IPS Flicker.com</a:t>
            </a:r>
            <a:endParaRPr lang="en-US" b="1" dirty="0"/>
          </a:p>
        </p:txBody>
      </p:sp>
    </p:spTree>
    <p:extLst>
      <p:ext uri="{BB962C8B-B14F-4D97-AF65-F5344CB8AC3E}">
        <p14:creationId xmlns:p14="http://schemas.microsoft.com/office/powerpoint/2010/main" val="1046527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Air </a:t>
            </a:r>
            <a:r>
              <a:rPr lang="en-US" dirty="0" smtClean="0">
                <a:solidFill>
                  <a:schemeClr val="accent2">
                    <a:lumMod val="75000"/>
                  </a:schemeClr>
                </a:solidFill>
                <a:latin typeface="Abadi MT Condensed Light" charset="0"/>
                <a:ea typeface="Abadi MT Condensed Light" charset="0"/>
                <a:cs typeface="Abadi MT Condensed Light" charset="0"/>
              </a:rPr>
              <a:t>Pollution: An emergency</a:t>
            </a:r>
            <a:r>
              <a:rPr lang="en-US" dirty="0">
                <a:solidFill>
                  <a:schemeClr val="accent2">
                    <a:lumMod val="75000"/>
                  </a:schemeClr>
                </a:solidFill>
                <a:latin typeface="Abadi MT Condensed Light" charset="0"/>
                <a:ea typeface="Abadi MT Condensed Light" charset="0"/>
                <a:cs typeface="Abadi MT Condensed Light" charset="0"/>
              </a:rPr>
              <a:t>?</a:t>
            </a:r>
            <a:endParaRPr lang="en-US" dirty="0">
              <a:solidFill>
                <a:schemeClr val="accent2">
                  <a:lumMod val="75000"/>
                </a:schemeClr>
              </a:solidFill>
              <a:latin typeface="Abadi MT Condensed Light" charset="0"/>
              <a:ea typeface="Abadi MT Condensed Light" charset="0"/>
              <a:cs typeface="Abadi MT Condensed Light" charset="0"/>
            </a:endParaRPr>
          </a:p>
        </p:txBody>
      </p:sp>
      <p:pic>
        <p:nvPicPr>
          <p:cNvPr id="3076" name="Picture 4" descr="https://akm-img-a-in.tosshub.com/indiatoday/images/story/201910/DELHI_SMOG_REUTERS-770x433.jpeg?gAZKhrR6Od32nL1hjRggrROwgQyScl4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7243"/>
            <a:ext cx="6661176" cy="37458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743073"/>
            <a:ext cx="5678905" cy="646331"/>
          </a:xfrm>
          <a:prstGeom prst="rect">
            <a:avLst/>
          </a:prstGeom>
          <a:noFill/>
        </p:spPr>
        <p:txBody>
          <a:bodyPr wrap="square" rtlCol="0">
            <a:spAutoFit/>
          </a:bodyPr>
          <a:lstStyle/>
          <a:p>
            <a:r>
              <a:rPr lang="en-US" dirty="0" smtClean="0"/>
              <a:t>The AQI remained above 200 in several parts of Delhi and adjoining areas on Sunday Oct 14, 2019 Source: Reuters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100" y="1868204"/>
            <a:ext cx="6184900" cy="4521200"/>
          </a:xfrm>
          <a:prstGeom prst="rect">
            <a:avLst/>
          </a:prstGeom>
        </p:spPr>
      </p:pic>
    </p:spTree>
    <p:extLst>
      <p:ext uri="{BB962C8B-B14F-4D97-AF65-F5344CB8AC3E}">
        <p14:creationId xmlns:p14="http://schemas.microsoft.com/office/powerpoint/2010/main" val="1820417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Multiple d</a:t>
            </a:r>
            <a:r>
              <a:rPr lang="en-US" dirty="0" smtClean="0">
                <a:solidFill>
                  <a:schemeClr val="accent2">
                    <a:lumMod val="75000"/>
                  </a:schemeClr>
                </a:solidFill>
                <a:latin typeface="Abadi MT Condensed Light" charset="0"/>
                <a:ea typeface="Abadi MT Condensed Light" charset="0"/>
                <a:cs typeface="Abadi MT Condensed Light" charset="0"/>
              </a:rPr>
              <a:t>isease </a:t>
            </a:r>
            <a:r>
              <a:rPr lang="en-US" dirty="0" smtClean="0">
                <a:solidFill>
                  <a:schemeClr val="accent2">
                    <a:lumMod val="75000"/>
                  </a:schemeClr>
                </a:solidFill>
                <a:latin typeface="Abadi MT Condensed Light" charset="0"/>
                <a:ea typeface="Abadi MT Condensed Light" charset="0"/>
                <a:cs typeface="Abadi MT Condensed Light" charset="0"/>
              </a:rPr>
              <a:t>threats and other problems</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p:txBody>
          <a:bodyPr/>
          <a:lstStyle/>
          <a:p>
            <a:r>
              <a:rPr lang="en-US" dirty="0" smtClean="0"/>
              <a:t>- </a:t>
            </a:r>
            <a:r>
              <a:rPr lang="en-US" u="sng" dirty="0" smtClean="0"/>
              <a:t>Increasing NCD </a:t>
            </a:r>
            <a:r>
              <a:rPr lang="en-US" u="sng" dirty="0" smtClean="0"/>
              <a:t>burden:</a:t>
            </a:r>
            <a:r>
              <a:rPr lang="en-US" dirty="0" smtClean="0"/>
              <a:t> </a:t>
            </a:r>
            <a:r>
              <a:rPr lang="en-US" dirty="0" smtClean="0"/>
              <a:t>24</a:t>
            </a:r>
            <a:r>
              <a:rPr lang="en-US" dirty="0"/>
              <a:t>% of slum </a:t>
            </a:r>
            <a:r>
              <a:rPr lang="en-US" dirty="0" smtClean="0"/>
              <a:t>dwellers suffer </a:t>
            </a:r>
            <a:r>
              <a:rPr lang="en-US" dirty="0"/>
              <a:t>from diabetes </a:t>
            </a:r>
            <a:r>
              <a:rPr lang="en-US" dirty="0" smtClean="0"/>
              <a:t>in Kolkata(WDF</a:t>
            </a:r>
            <a:r>
              <a:rPr lang="en-US" dirty="0"/>
              <a:t>, 2016</a:t>
            </a:r>
            <a:r>
              <a:rPr lang="en-US" dirty="0" smtClean="0"/>
              <a:t>)</a:t>
            </a:r>
          </a:p>
          <a:p>
            <a:r>
              <a:rPr lang="en-US" dirty="0" smtClean="0"/>
              <a:t>- </a:t>
            </a:r>
            <a:r>
              <a:rPr lang="en-US" u="sng" dirty="0" smtClean="0"/>
              <a:t>Seasonal </a:t>
            </a:r>
            <a:r>
              <a:rPr lang="en-US" u="sng" dirty="0" smtClean="0"/>
              <a:t>outbreaks: </a:t>
            </a:r>
            <a:r>
              <a:rPr lang="en-US" dirty="0" smtClean="0"/>
              <a:t>potential </a:t>
            </a:r>
            <a:r>
              <a:rPr lang="en-US" dirty="0" smtClean="0"/>
              <a:t>of turning into an epidemic in densely populated areas</a:t>
            </a:r>
          </a:p>
          <a:p>
            <a:pPr lvl="1"/>
            <a:r>
              <a:rPr lang="en-US" dirty="0" smtClean="0"/>
              <a:t>Vector-borne and </a:t>
            </a:r>
            <a:r>
              <a:rPr lang="en-US" dirty="0" smtClean="0"/>
              <a:t>water-borne diseases: </a:t>
            </a:r>
            <a:r>
              <a:rPr lang="en-US" dirty="0" smtClean="0"/>
              <a:t>malaria, chikungunya, dengue etc. </a:t>
            </a:r>
          </a:p>
          <a:p>
            <a:r>
              <a:rPr lang="en-US" dirty="0" smtClean="0"/>
              <a:t>- </a:t>
            </a:r>
            <a:r>
              <a:rPr lang="en-US" u="sng" dirty="0" smtClean="0"/>
              <a:t>Increasing </a:t>
            </a:r>
            <a:r>
              <a:rPr lang="en-US" u="sng" dirty="0"/>
              <a:t>no. of road </a:t>
            </a:r>
            <a:r>
              <a:rPr lang="en-US" u="sng" dirty="0" smtClean="0"/>
              <a:t>accidents</a:t>
            </a:r>
            <a:r>
              <a:rPr lang="en-US" dirty="0"/>
              <a:t>:</a:t>
            </a:r>
            <a:r>
              <a:rPr lang="en-US" dirty="0" smtClean="0"/>
              <a:t> </a:t>
            </a:r>
            <a:r>
              <a:rPr lang="en-US" dirty="0"/>
              <a:t>17 deaths and 55 road </a:t>
            </a:r>
            <a:r>
              <a:rPr lang="en-US" dirty="0" smtClean="0"/>
              <a:t>accidents/hour</a:t>
            </a:r>
          </a:p>
          <a:p>
            <a:r>
              <a:rPr lang="en-US" dirty="0" smtClean="0"/>
              <a:t>- </a:t>
            </a:r>
            <a:r>
              <a:rPr lang="en-US" u="sng" dirty="0" smtClean="0"/>
              <a:t>Violence, crime, drug and alcohol abuse</a:t>
            </a:r>
            <a:endParaRPr lang="en-US" dirty="0" smtClean="0"/>
          </a:p>
          <a:p>
            <a:pPr lvl="1"/>
            <a:r>
              <a:rPr lang="en-US" dirty="0" smtClean="0"/>
              <a:t>Lack of sanitation infrastructure </a:t>
            </a:r>
            <a:r>
              <a:rPr lang="en-US" dirty="0" smtClean="0"/>
              <a:t>- </a:t>
            </a:r>
            <a:r>
              <a:rPr lang="en-US" dirty="0" smtClean="0"/>
              <a:t>gender based violence (Chaplin &amp; </a:t>
            </a:r>
            <a:r>
              <a:rPr lang="en-US" dirty="0" err="1" smtClean="0"/>
              <a:t>Kalita</a:t>
            </a:r>
            <a:r>
              <a:rPr lang="en-US" dirty="0" smtClean="0"/>
              <a:t>, 2017)</a:t>
            </a:r>
          </a:p>
          <a:p>
            <a:pPr lvl="1"/>
            <a:r>
              <a:rPr lang="en-US" dirty="0" smtClean="0"/>
              <a:t>Cases of abuse and crime amongst young boys in </a:t>
            </a:r>
            <a:r>
              <a:rPr lang="en-US" dirty="0" smtClean="0"/>
              <a:t>slums: lack </a:t>
            </a:r>
            <a:r>
              <a:rPr lang="en-US" dirty="0" smtClean="0"/>
              <a:t>of education and employment (Bhattacharya, 2012)</a:t>
            </a:r>
          </a:p>
          <a:p>
            <a:pPr lvl="1"/>
            <a:endParaRPr lang="en-US" dirty="0" smtClean="0"/>
          </a:p>
          <a:p>
            <a:pPr lvl="1"/>
            <a:endParaRPr lang="en-US" dirty="0"/>
          </a:p>
          <a:p>
            <a:pPr lvl="1"/>
            <a:endParaRPr lang="en-US" dirty="0" smtClean="0"/>
          </a:p>
          <a:p>
            <a:endParaRPr lang="en-US" dirty="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772" y="4606551"/>
            <a:ext cx="8316228" cy="2249132"/>
          </a:xfrm>
          <a:prstGeom prst="rect">
            <a:avLst/>
          </a:prstGeom>
        </p:spPr>
      </p:pic>
    </p:spTree>
    <p:extLst>
      <p:ext uri="{BB962C8B-B14F-4D97-AF65-F5344CB8AC3E}">
        <p14:creationId xmlns:p14="http://schemas.microsoft.com/office/powerpoint/2010/main" val="712332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058" y="4350263"/>
            <a:ext cx="9956800" cy="2438400"/>
          </a:xfrm>
          <a:prstGeom prst="rect">
            <a:avLst/>
          </a:prstGeom>
        </p:spPr>
      </p:pic>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Inadequate Public Health Infrastructure </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a:xfrm>
            <a:off x="1097280" y="1845734"/>
            <a:ext cx="5029200" cy="4023360"/>
          </a:xfrm>
        </p:spPr>
        <p:txBody>
          <a:bodyPr/>
          <a:lstStyle/>
          <a:p>
            <a:r>
              <a:rPr lang="en-US" dirty="0" smtClean="0"/>
              <a:t>- Increased burden on public (health) infrastructure  - lack of facilities, doctors, medicines etc. </a:t>
            </a:r>
          </a:p>
          <a:p>
            <a:r>
              <a:rPr lang="en-US" dirty="0" smtClean="0"/>
              <a:t>- Large </a:t>
            </a:r>
            <a:r>
              <a:rPr lang="en-US" dirty="0"/>
              <a:t>no. of secondary and tertiary care hospitals </a:t>
            </a:r>
            <a:endParaRPr lang="en-US" dirty="0" smtClean="0"/>
          </a:p>
          <a:p>
            <a:pPr lvl="1"/>
            <a:r>
              <a:rPr lang="en-US" dirty="0" smtClean="0"/>
              <a:t>But lack of primary health infrastructure </a:t>
            </a:r>
          </a:p>
          <a:p>
            <a:pPr lvl="1"/>
            <a:r>
              <a:rPr lang="en-US" dirty="0" smtClean="0"/>
              <a:t>Pushes people towards hospitals - for their most basic health problems – overburdens the public hospitals</a:t>
            </a:r>
          </a:p>
        </p:txBody>
      </p:sp>
      <p:pic>
        <p:nvPicPr>
          <p:cNvPr id="4098" name="Picture 2" descr="http://ijlpp.com/wp-content/uploads/2019/02/helath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1737360"/>
            <a:ext cx="6221378" cy="353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693667" cy="1450757"/>
          </a:xfrm>
        </p:spPr>
        <p:txBody>
          <a:bodyPr>
            <a:normAutofit/>
          </a:bodyPr>
          <a:lstStyle/>
          <a:p>
            <a:r>
              <a:rPr lang="en-US" sz="4400" dirty="0" smtClean="0">
                <a:solidFill>
                  <a:schemeClr val="accent2">
                    <a:lumMod val="75000"/>
                  </a:schemeClr>
                </a:solidFill>
                <a:latin typeface="Abadi MT Condensed Light" charset="0"/>
                <a:ea typeface="Abadi MT Condensed Light" charset="0"/>
                <a:cs typeface="Abadi MT Condensed Light" charset="0"/>
              </a:rPr>
              <a:t>Health Inequities &amp; </a:t>
            </a:r>
            <a:r>
              <a:rPr lang="en-US" sz="4400" dirty="0" smtClean="0">
                <a:solidFill>
                  <a:schemeClr val="accent2">
                    <a:lumMod val="75000"/>
                  </a:schemeClr>
                </a:solidFill>
                <a:latin typeface="Abadi MT Condensed Light" charset="0"/>
                <a:ea typeface="Abadi MT Condensed Light" charset="0"/>
                <a:cs typeface="Abadi MT Condensed Light" charset="0"/>
              </a:rPr>
              <a:t>Governance Failure </a:t>
            </a:r>
            <a:endParaRPr lang="en-US" sz="4400"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a:xfrm>
            <a:off x="1097280" y="1833377"/>
            <a:ext cx="10058400" cy="4221434"/>
          </a:xfrm>
        </p:spPr>
        <p:txBody>
          <a:bodyPr>
            <a:normAutofit/>
          </a:bodyPr>
          <a:lstStyle/>
          <a:p>
            <a:pPr marL="91440" lvl="1" indent="-91440">
              <a:spcBef>
                <a:spcPts val="1200"/>
              </a:spcBef>
              <a:spcAft>
                <a:spcPts val="200"/>
              </a:spcAft>
              <a:buSzPct val="100000"/>
              <a:buFont typeface="Calibri" panose="020F0502020204030204" pitchFamily="34" charset="0"/>
              <a:buChar char=" "/>
            </a:pPr>
            <a:r>
              <a:rPr lang="en-US" sz="2000" dirty="0" smtClean="0"/>
              <a:t>- Health </a:t>
            </a:r>
            <a:r>
              <a:rPr lang="en-US" sz="2000" dirty="0"/>
              <a:t>threats in </a:t>
            </a:r>
            <a:r>
              <a:rPr lang="en-US" sz="2000" dirty="0" smtClean="0"/>
              <a:t>slums: </a:t>
            </a:r>
            <a:r>
              <a:rPr lang="en-US" sz="2000" dirty="0"/>
              <a:t>further compounded by </a:t>
            </a:r>
            <a:r>
              <a:rPr lang="en-US" sz="2000" b="1" dirty="0"/>
              <a:t>social exclusion, stigma </a:t>
            </a:r>
            <a:r>
              <a:rPr lang="en-US" sz="2000" dirty="0"/>
              <a:t>and</a:t>
            </a:r>
            <a:r>
              <a:rPr lang="en-US" sz="2000" b="1" dirty="0"/>
              <a:t> social injustice</a:t>
            </a:r>
            <a:r>
              <a:rPr lang="en-US" sz="2000" dirty="0"/>
              <a:t> </a:t>
            </a:r>
            <a:r>
              <a:rPr lang="en-US" sz="2000" b="1" dirty="0" smtClean="0"/>
              <a:t>most vulnerable: </a:t>
            </a:r>
            <a:r>
              <a:rPr lang="en-US" sz="2000" dirty="0" smtClean="0"/>
              <a:t>for </a:t>
            </a:r>
            <a:r>
              <a:rPr lang="en-US" sz="2000" dirty="0" err="1"/>
              <a:t>eg</a:t>
            </a:r>
            <a:r>
              <a:rPr lang="en-US" sz="2000" b="1" dirty="0"/>
              <a:t>. </a:t>
            </a:r>
            <a:r>
              <a:rPr lang="en-US" sz="2000" dirty="0"/>
              <a:t>migrant Dalit single-women </a:t>
            </a:r>
            <a:r>
              <a:rPr lang="en-US" sz="2000" dirty="0" smtClean="0"/>
              <a:t>households </a:t>
            </a:r>
            <a:endParaRPr lang="en-US" sz="2000" dirty="0"/>
          </a:p>
          <a:p>
            <a:pPr marL="0" indent="0">
              <a:buNone/>
            </a:pPr>
            <a:r>
              <a:rPr lang="en-US" dirty="0"/>
              <a:t> </a:t>
            </a:r>
            <a:r>
              <a:rPr lang="en-US" dirty="0" smtClean="0"/>
              <a:t>- Policies aggravating inequities: from </a:t>
            </a:r>
            <a:r>
              <a:rPr lang="en-US" b="1" dirty="0" smtClean="0"/>
              <a:t>slum clearance </a:t>
            </a:r>
            <a:r>
              <a:rPr lang="en-US" dirty="0" smtClean="0"/>
              <a:t>and eviction to </a:t>
            </a:r>
            <a:r>
              <a:rPr lang="en-US" b="1" dirty="0" smtClean="0"/>
              <a:t>slum upgrading</a:t>
            </a:r>
            <a:endParaRPr lang="en-US" b="1" dirty="0" smtClean="0">
              <a:solidFill>
                <a:schemeClr val="accent2">
                  <a:lumMod val="75000"/>
                </a:schemeClr>
              </a:solidFill>
            </a:endParaRPr>
          </a:p>
          <a:p>
            <a:pPr lvl="1"/>
            <a:r>
              <a:rPr lang="en-US" sz="2000" dirty="0" smtClean="0">
                <a:solidFill>
                  <a:schemeClr val="accent2">
                    <a:lumMod val="75000"/>
                  </a:schemeClr>
                </a:solidFill>
              </a:rPr>
              <a:t>Smart </a:t>
            </a:r>
            <a:r>
              <a:rPr lang="en-US" sz="2000" dirty="0">
                <a:solidFill>
                  <a:schemeClr val="accent2">
                    <a:lumMod val="75000"/>
                  </a:schemeClr>
                </a:solidFill>
              </a:rPr>
              <a:t>Cities Mission, </a:t>
            </a:r>
            <a:r>
              <a:rPr lang="en-US" sz="2000" dirty="0" smtClean="0">
                <a:solidFill>
                  <a:schemeClr val="accent2">
                    <a:lumMod val="75000"/>
                  </a:schemeClr>
                </a:solidFill>
              </a:rPr>
              <a:t>Slum-free Policy</a:t>
            </a:r>
          </a:p>
          <a:p>
            <a:pPr lvl="1"/>
            <a:endParaRPr lang="en-US" sz="1100" dirty="0" smtClean="0"/>
          </a:p>
          <a:p>
            <a:pPr lvl="1"/>
            <a:r>
              <a:rPr lang="en-US" dirty="0" smtClean="0"/>
              <a:t>Recognition </a:t>
            </a:r>
            <a:r>
              <a:rPr lang="en-US" dirty="0"/>
              <a:t>of slums as vibrant places, corollary to formal economy</a:t>
            </a:r>
          </a:p>
          <a:p>
            <a:pPr lvl="1"/>
            <a:r>
              <a:rPr lang="en-US" dirty="0" smtClean="0"/>
              <a:t>Need </a:t>
            </a:r>
            <a:r>
              <a:rPr lang="en-US" dirty="0"/>
              <a:t>to involve slum dwellers, community-based organisations &amp; local authorities in </a:t>
            </a:r>
            <a:r>
              <a:rPr lang="en-US" dirty="0" smtClean="0"/>
              <a:t>bottom-up </a:t>
            </a:r>
            <a:r>
              <a:rPr lang="en-US" dirty="0"/>
              <a:t>local governance </a:t>
            </a:r>
            <a:r>
              <a:rPr lang="en-US" dirty="0" smtClean="0"/>
              <a:t>solutions</a:t>
            </a:r>
          </a:p>
          <a:p>
            <a:pPr lvl="1"/>
            <a:r>
              <a:rPr lang="en-US" b="1" dirty="0"/>
              <a:t>Local (informal) governance practices</a:t>
            </a:r>
          </a:p>
          <a:p>
            <a:pPr lvl="1"/>
            <a:endParaRPr lang="en-US" sz="2000" dirty="0"/>
          </a:p>
          <a:p>
            <a:endParaRPr lang="en-US" sz="2200" b="1" dirty="0"/>
          </a:p>
          <a:p>
            <a:pPr marL="0" indent="0">
              <a:buNone/>
            </a:pPr>
            <a:endParaRPr lang="en-US" sz="1800" dirty="0"/>
          </a:p>
        </p:txBody>
      </p:sp>
      <p:pic>
        <p:nvPicPr>
          <p:cNvPr id="4" name="Picture 3">
            <a:extLst>
              <a:ext uri="{FF2B5EF4-FFF2-40B4-BE49-F238E27FC236}">
                <a16:creationId xmlns="" xmlns:a16="http://schemas.microsoft.com/office/drawing/2014/main" id="{C182848F-7351-A24E-9869-DA9E0CD56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86" y="5540370"/>
            <a:ext cx="1502268" cy="965744"/>
          </a:xfrm>
          <a:prstGeom prst="rect">
            <a:avLst/>
          </a:prstGeom>
        </p:spPr>
      </p:pic>
      <p:pic>
        <p:nvPicPr>
          <p:cNvPr id="5" name="Picture 4">
            <a:extLst>
              <a:ext uri="{FF2B5EF4-FFF2-40B4-BE49-F238E27FC236}">
                <a16:creationId xmlns="" xmlns:a16="http://schemas.microsoft.com/office/drawing/2014/main" id="{48B4313C-42EF-D344-9180-A6AA6CE82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618" y="4764284"/>
            <a:ext cx="2690161" cy="1741830"/>
          </a:xfrm>
          <a:prstGeom prst="rect">
            <a:avLst/>
          </a:prstGeom>
        </p:spPr>
      </p:pic>
      <p:pic>
        <p:nvPicPr>
          <p:cNvPr id="6" name="Picture 5">
            <a:extLst>
              <a:ext uri="{FF2B5EF4-FFF2-40B4-BE49-F238E27FC236}">
                <a16:creationId xmlns="" xmlns:a16="http://schemas.microsoft.com/office/drawing/2014/main" id="{1377F5D8-4647-BE45-9108-16FB11EBE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144" y="5526454"/>
            <a:ext cx="1463482" cy="972094"/>
          </a:xfrm>
          <a:prstGeom prst="rect">
            <a:avLst/>
          </a:prstGeom>
        </p:spPr>
      </p:pic>
      <p:pic>
        <p:nvPicPr>
          <p:cNvPr id="7" name="Content Placeholder 3" descr="protest.jpg">
            <a:extLst>
              <a:ext uri="{FF2B5EF4-FFF2-40B4-BE49-F238E27FC236}">
                <a16:creationId xmlns="" xmlns:a16="http://schemas.microsoft.com/office/drawing/2014/main" id="{68DD7D20-8EB5-1C4B-B3C6-E2889281E045}"/>
              </a:ext>
            </a:extLst>
          </p:cNvPr>
          <p:cNvPicPr>
            <a:picLocks noChangeAspect="1"/>
          </p:cNvPicPr>
          <p:nvPr/>
        </p:nvPicPr>
        <p:blipFill>
          <a:blip r:embed="rId5"/>
          <a:stretch>
            <a:fillRect/>
          </a:stretch>
        </p:blipFill>
        <p:spPr>
          <a:xfrm>
            <a:off x="6319314" y="5075610"/>
            <a:ext cx="2740674" cy="1415631"/>
          </a:xfrm>
          <a:prstGeom prst="rect">
            <a:avLst/>
          </a:prstGeom>
        </p:spPr>
      </p:pic>
      <p:pic>
        <p:nvPicPr>
          <p:cNvPr id="8" name="Picture 7">
            <a:extLst>
              <a:ext uri="{FF2B5EF4-FFF2-40B4-BE49-F238E27FC236}">
                <a16:creationId xmlns="" xmlns:a16="http://schemas.microsoft.com/office/drawing/2014/main" id="{6D8B7677-C4A5-1A43-82C9-E7AE93D270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4837" y="4130914"/>
            <a:ext cx="1887326" cy="2376790"/>
          </a:xfrm>
          <a:prstGeom prst="rect">
            <a:avLst/>
          </a:prstGeom>
        </p:spPr>
      </p:pic>
    </p:spTree>
    <p:extLst>
      <p:ext uri="{BB962C8B-B14F-4D97-AF65-F5344CB8AC3E}">
        <p14:creationId xmlns:p14="http://schemas.microsoft.com/office/powerpoint/2010/main" val="221314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Public Health Care Organization in Delhi </a:t>
            </a:r>
            <a:endParaRPr lang="en-US" dirty="0">
              <a:solidFill>
                <a:schemeClr val="accent2">
                  <a:lumMod val="75000"/>
                </a:schemeClr>
              </a:solidFill>
              <a:latin typeface="Abadi MT Condensed Light" charset="0"/>
              <a:ea typeface="Abadi MT Condensed Light" charset="0"/>
              <a:cs typeface="Abadi MT Condensed Light" charset="0"/>
            </a:endParaRPr>
          </a:p>
        </p:txBody>
      </p:sp>
      <p:grpSp>
        <p:nvGrpSpPr>
          <p:cNvPr id="5" name="Group 4"/>
          <p:cNvGrpSpPr/>
          <p:nvPr/>
        </p:nvGrpSpPr>
        <p:grpSpPr>
          <a:xfrm>
            <a:off x="1730832" y="2026155"/>
            <a:ext cx="8293983" cy="3893380"/>
            <a:chOff x="5505536" y="2520069"/>
            <a:chExt cx="2506962" cy="2675111"/>
          </a:xfrm>
          <a:solidFill>
            <a:schemeClr val="accent2">
              <a:lumMod val="60000"/>
              <a:lumOff val="40000"/>
            </a:schemeClr>
          </a:solidFill>
        </p:grpSpPr>
        <p:sp>
          <p:nvSpPr>
            <p:cNvPr id="10" name="Freeform 9"/>
            <p:cNvSpPr/>
            <p:nvPr/>
          </p:nvSpPr>
          <p:spPr>
            <a:xfrm>
              <a:off x="5505536" y="2520069"/>
              <a:ext cx="2506962" cy="764317"/>
            </a:xfrm>
            <a:custGeom>
              <a:avLst/>
              <a:gdLst>
                <a:gd name="connsiteX0" fmla="*/ 0 w 2506962"/>
                <a:gd name="connsiteY0" fmla="*/ 0 h 764317"/>
                <a:gd name="connsiteX1" fmla="*/ 2506962 w 2506962"/>
                <a:gd name="connsiteY1" fmla="*/ 0 h 764317"/>
                <a:gd name="connsiteX2" fmla="*/ 2506962 w 2506962"/>
                <a:gd name="connsiteY2" fmla="*/ 764317 h 764317"/>
                <a:gd name="connsiteX3" fmla="*/ 0 w 2506962"/>
                <a:gd name="connsiteY3" fmla="*/ 764317 h 764317"/>
                <a:gd name="connsiteX4" fmla="*/ 0 w 2506962"/>
                <a:gd name="connsiteY4" fmla="*/ 0 h 7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962" h="764317">
                  <a:moveTo>
                    <a:pt x="0" y="0"/>
                  </a:moveTo>
                  <a:lnTo>
                    <a:pt x="2506962" y="0"/>
                  </a:lnTo>
                  <a:lnTo>
                    <a:pt x="2506962" y="764317"/>
                  </a:lnTo>
                  <a:lnTo>
                    <a:pt x="0" y="764317"/>
                  </a:lnTo>
                  <a:lnTo>
                    <a:pt x="0" y="0"/>
                  </a:lnTo>
                  <a:close/>
                </a:path>
              </a:pathLst>
            </a:custGeom>
            <a:grpFill/>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u="sng" kern="1200" dirty="0" smtClean="0"/>
                <a:t>Central Government </a:t>
              </a:r>
            </a:p>
            <a:p>
              <a:pPr lvl="0" algn="ctr" defTabSz="1155700">
                <a:lnSpc>
                  <a:spcPct val="90000"/>
                </a:lnSpc>
                <a:spcBef>
                  <a:spcPct val="0"/>
                </a:spcBef>
                <a:spcAft>
                  <a:spcPct val="35000"/>
                </a:spcAft>
              </a:pPr>
              <a:r>
                <a:rPr lang="en-US" sz="2600" kern="1200" dirty="0" smtClean="0"/>
                <a:t>(MoHFW, AIIMS, ICMR, CGHS etc.) </a:t>
              </a:r>
              <a:endParaRPr lang="en-US" sz="2600" kern="1200" dirty="0"/>
            </a:p>
          </p:txBody>
        </p:sp>
        <p:sp>
          <p:nvSpPr>
            <p:cNvPr id="11" name="Freeform 10"/>
            <p:cNvSpPr/>
            <p:nvPr/>
          </p:nvSpPr>
          <p:spPr>
            <a:xfrm>
              <a:off x="5505536" y="3475466"/>
              <a:ext cx="2506962" cy="764317"/>
            </a:xfrm>
            <a:custGeom>
              <a:avLst/>
              <a:gdLst>
                <a:gd name="connsiteX0" fmla="*/ 0 w 2506962"/>
                <a:gd name="connsiteY0" fmla="*/ 0 h 764317"/>
                <a:gd name="connsiteX1" fmla="*/ 2506962 w 2506962"/>
                <a:gd name="connsiteY1" fmla="*/ 0 h 764317"/>
                <a:gd name="connsiteX2" fmla="*/ 2506962 w 2506962"/>
                <a:gd name="connsiteY2" fmla="*/ 764317 h 764317"/>
                <a:gd name="connsiteX3" fmla="*/ 0 w 2506962"/>
                <a:gd name="connsiteY3" fmla="*/ 764317 h 764317"/>
                <a:gd name="connsiteX4" fmla="*/ 0 w 2506962"/>
                <a:gd name="connsiteY4" fmla="*/ 0 h 7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962" h="764317">
                  <a:moveTo>
                    <a:pt x="0" y="0"/>
                  </a:moveTo>
                  <a:lnTo>
                    <a:pt x="2506962" y="0"/>
                  </a:lnTo>
                  <a:lnTo>
                    <a:pt x="2506962" y="764317"/>
                  </a:lnTo>
                  <a:lnTo>
                    <a:pt x="0" y="764317"/>
                  </a:lnTo>
                  <a:lnTo>
                    <a:pt x="0" y="0"/>
                  </a:lnTo>
                  <a:close/>
                </a:path>
              </a:pathLst>
            </a:custGeom>
            <a:grpFill/>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u="sng" kern="1200" dirty="0" smtClean="0"/>
                <a:t>National Capital Territory of Delhi </a:t>
              </a:r>
            </a:p>
            <a:p>
              <a:pPr lvl="0" algn="ctr" defTabSz="1155700">
                <a:lnSpc>
                  <a:spcPct val="90000"/>
                </a:lnSpc>
                <a:spcBef>
                  <a:spcPct val="0"/>
                </a:spcBef>
                <a:spcAft>
                  <a:spcPct val="35000"/>
                </a:spcAft>
              </a:pPr>
              <a:r>
                <a:rPr lang="en-US" sz="2600" kern="1200" dirty="0" smtClean="0"/>
                <a:t>(Dept. of Social Welfare, Health and Family Welfare) </a:t>
              </a:r>
              <a:endParaRPr lang="en-US" sz="2600" kern="1200" dirty="0"/>
            </a:p>
          </p:txBody>
        </p:sp>
        <p:sp>
          <p:nvSpPr>
            <p:cNvPr id="12" name="Freeform 11"/>
            <p:cNvSpPr/>
            <p:nvPr/>
          </p:nvSpPr>
          <p:spPr>
            <a:xfrm>
              <a:off x="5505536" y="4430863"/>
              <a:ext cx="2506962" cy="764317"/>
            </a:xfrm>
            <a:custGeom>
              <a:avLst/>
              <a:gdLst>
                <a:gd name="connsiteX0" fmla="*/ 0 w 2506962"/>
                <a:gd name="connsiteY0" fmla="*/ 0 h 764317"/>
                <a:gd name="connsiteX1" fmla="*/ 2506962 w 2506962"/>
                <a:gd name="connsiteY1" fmla="*/ 0 h 764317"/>
                <a:gd name="connsiteX2" fmla="*/ 2506962 w 2506962"/>
                <a:gd name="connsiteY2" fmla="*/ 764317 h 764317"/>
                <a:gd name="connsiteX3" fmla="*/ 0 w 2506962"/>
                <a:gd name="connsiteY3" fmla="*/ 764317 h 764317"/>
                <a:gd name="connsiteX4" fmla="*/ 0 w 2506962"/>
                <a:gd name="connsiteY4" fmla="*/ 0 h 7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962" h="764317">
                  <a:moveTo>
                    <a:pt x="0" y="0"/>
                  </a:moveTo>
                  <a:lnTo>
                    <a:pt x="2506962" y="0"/>
                  </a:lnTo>
                  <a:lnTo>
                    <a:pt x="2506962" y="764317"/>
                  </a:lnTo>
                  <a:lnTo>
                    <a:pt x="0" y="764317"/>
                  </a:lnTo>
                  <a:lnTo>
                    <a:pt x="0" y="0"/>
                  </a:lnTo>
                  <a:close/>
                </a:path>
              </a:pathLst>
            </a:custGeom>
            <a:solidFill>
              <a:schemeClr val="accent2"/>
            </a:solidFill>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u="sng" kern="1200" dirty="0" smtClean="0"/>
                <a:t>Municipal Corporation of Delhi </a:t>
              </a:r>
            </a:p>
            <a:p>
              <a:pPr lvl="0" algn="ctr" defTabSz="1155700">
                <a:lnSpc>
                  <a:spcPct val="90000"/>
                </a:lnSpc>
                <a:spcBef>
                  <a:spcPct val="0"/>
                </a:spcBef>
                <a:spcAft>
                  <a:spcPct val="35000"/>
                </a:spcAft>
              </a:pPr>
              <a:r>
                <a:rPr lang="en-US" sz="2600" kern="1200" dirty="0" smtClean="0"/>
                <a:t>(Health Dept., slum &amp; </a:t>
              </a:r>
              <a:r>
                <a:rPr lang="en-US" sz="2600" kern="1200" dirty="0" err="1" smtClean="0"/>
                <a:t>Jhuggi</a:t>
              </a:r>
              <a:r>
                <a:rPr lang="en-US" sz="2600" kern="1200" dirty="0" smtClean="0"/>
                <a:t> </a:t>
              </a:r>
              <a:r>
                <a:rPr lang="en-US" sz="2600" kern="1200" dirty="0" err="1" smtClean="0"/>
                <a:t>Jhonpari</a:t>
              </a:r>
              <a:r>
                <a:rPr lang="en-US" sz="2600" kern="1200" dirty="0" smtClean="0"/>
                <a:t> wing, ESIS) </a:t>
              </a:r>
              <a:endParaRPr lang="en-US" sz="2600" kern="1200" dirty="0"/>
            </a:p>
          </p:txBody>
        </p:sp>
      </p:grpSp>
      <p:sp>
        <p:nvSpPr>
          <p:cNvPr id="14" name="TextBox 13"/>
          <p:cNvSpPr txBox="1"/>
          <p:nvPr/>
        </p:nvSpPr>
        <p:spPr>
          <a:xfrm>
            <a:off x="10411323" y="2026155"/>
            <a:ext cx="938464" cy="3893380"/>
          </a:xfrm>
          <a:prstGeom prst="rect">
            <a:avLst/>
          </a:prstGeom>
          <a:solidFill>
            <a:schemeClr val="accent2">
              <a:lumMod val="60000"/>
              <a:lumOff val="40000"/>
            </a:schemeClr>
          </a:solidFill>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vert270" wrap="square" lIns="16510" tIns="16510" rIns="16510" bIns="16510" numCol="1" spcCol="1270" anchor="ctr" anchorCtr="0">
            <a:noAutofit/>
          </a:bodyPr>
          <a:lstStyle>
            <a:defPPr>
              <a:defRPr lang="en-US"/>
            </a:defPPr>
            <a:lvl1pPr lvl="0" algn="ctr" defTabSz="1155700">
              <a:lnSpc>
                <a:spcPct val="90000"/>
              </a:lnSpc>
              <a:spcBef>
                <a:spcPct val="0"/>
              </a:spcBef>
              <a:spcAft>
                <a:spcPct val="35000"/>
              </a:spcAft>
              <a:defRPr sz="2600" u="sng">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u="none" dirty="0" smtClean="0"/>
              <a:t>Hospitals, dispensaries, polyclinics, welfare centres</a:t>
            </a:r>
            <a:r>
              <a:rPr lang="is-IS" sz="2400" u="none" dirty="0" smtClean="0"/>
              <a:t>…</a:t>
            </a:r>
            <a:endParaRPr lang="en-US" sz="2400" u="none" dirty="0"/>
          </a:p>
        </p:txBody>
      </p:sp>
      <p:sp>
        <p:nvSpPr>
          <p:cNvPr id="15" name="TextBox 14"/>
          <p:cNvSpPr txBox="1"/>
          <p:nvPr/>
        </p:nvSpPr>
        <p:spPr>
          <a:xfrm>
            <a:off x="463613" y="3416647"/>
            <a:ext cx="938464" cy="2502887"/>
          </a:xfrm>
          <a:prstGeom prst="rect">
            <a:avLst/>
          </a:prstGeom>
          <a:solidFill>
            <a:schemeClr val="accent2">
              <a:lumMod val="60000"/>
              <a:lumOff val="40000"/>
            </a:schemeClr>
          </a:solidFill>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vert270" wrap="square" lIns="16510" tIns="16510" rIns="16510" bIns="16510" numCol="1" spcCol="1270" anchor="ctr" anchorCtr="0">
            <a:noAutofit/>
          </a:bodyPr>
          <a:lstStyle>
            <a:defPPr>
              <a:defRPr lang="en-US"/>
            </a:defPPr>
            <a:lvl1pPr lvl="0" algn="ctr" defTabSz="1155700">
              <a:lnSpc>
                <a:spcPct val="90000"/>
              </a:lnSpc>
              <a:spcBef>
                <a:spcPct val="0"/>
              </a:spcBef>
              <a:spcAft>
                <a:spcPct val="35000"/>
              </a:spcAft>
              <a:defRPr sz="2600" u="sng">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u="none" dirty="0" smtClean="0"/>
              <a:t>Elected Representatives</a:t>
            </a:r>
            <a:endParaRPr lang="en-US" sz="2400" u="none" dirty="0"/>
          </a:p>
        </p:txBody>
      </p:sp>
    </p:spTree>
    <p:extLst>
      <p:ext uri="{BB962C8B-B14F-4D97-AF65-F5344CB8AC3E}">
        <p14:creationId xmlns:p14="http://schemas.microsoft.com/office/powerpoint/2010/main" val="1863490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badi MT Condensed Light" charset="0"/>
                <a:ea typeface="Abadi MT Condensed Light" charset="0"/>
                <a:cs typeface="Abadi MT Condensed Light" charset="0"/>
              </a:rPr>
              <a:t>Complex Governance </a:t>
            </a:r>
            <a:endParaRPr lang="en-US" dirty="0">
              <a:solidFill>
                <a:schemeClr val="accent2">
                  <a:lumMod val="75000"/>
                </a:schemeClr>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p:txBody>
          <a:bodyPr>
            <a:normAutofit fontScale="92500" lnSpcReduction="10000"/>
          </a:bodyPr>
          <a:lstStyle/>
          <a:p>
            <a:r>
              <a:rPr lang="en-US" dirty="0" smtClean="0"/>
              <a:t>- Multiple hierarchies </a:t>
            </a:r>
          </a:p>
          <a:p>
            <a:pPr lvl="1"/>
            <a:r>
              <a:rPr lang="en-US" dirty="0" smtClean="0"/>
              <a:t>within the State Department, Municipal Corporation and the Elected Representatives </a:t>
            </a:r>
            <a:endParaRPr lang="en-US" dirty="0" smtClean="0"/>
          </a:p>
          <a:p>
            <a:pPr lvl="1"/>
            <a:r>
              <a:rPr lang="en-US" dirty="0" smtClean="0"/>
              <a:t>Additional departments and board to co-ordinate with (for </a:t>
            </a:r>
            <a:r>
              <a:rPr lang="en-US" dirty="0" err="1" smtClean="0"/>
              <a:t>eg</a:t>
            </a:r>
            <a:r>
              <a:rPr lang="en-US" dirty="0" smtClean="0"/>
              <a:t>. water, electricity)</a:t>
            </a:r>
            <a:endParaRPr lang="en-US" dirty="0"/>
          </a:p>
          <a:p>
            <a:r>
              <a:rPr lang="en-US" dirty="0" smtClean="0"/>
              <a:t>- Additional horizontal and diagonal relationships amongst the responsible authorities</a:t>
            </a:r>
          </a:p>
          <a:p>
            <a:r>
              <a:rPr lang="en-US" dirty="0" smtClean="0"/>
              <a:t>- Ambiguous roles and responsibilities, </a:t>
            </a:r>
            <a:r>
              <a:rPr lang="en-US" dirty="0" smtClean="0"/>
              <a:t>overlapping and duplicate mandates </a:t>
            </a:r>
            <a:endParaRPr lang="en-US" dirty="0" smtClean="0"/>
          </a:p>
          <a:p>
            <a:r>
              <a:rPr lang="en-US" dirty="0" smtClean="0"/>
              <a:t>- Complicated political economy (with multiple governments</a:t>
            </a:r>
            <a:r>
              <a:rPr lang="en-US" dirty="0" smtClean="0"/>
              <a:t>)</a:t>
            </a:r>
          </a:p>
          <a:p>
            <a:r>
              <a:rPr lang="en-US" dirty="0" smtClean="0"/>
              <a:t>- Unregulated private sector – considerable part of health care delivery</a:t>
            </a:r>
            <a:endParaRPr lang="en-US" dirty="0" smtClean="0"/>
          </a:p>
          <a:p>
            <a:endParaRPr lang="en-US" dirty="0" smtClean="0"/>
          </a:p>
          <a:p>
            <a:r>
              <a:rPr lang="en-US" dirty="0" smtClean="0"/>
              <a:t>- Unregistered slums – remain out of the purview of the governments </a:t>
            </a:r>
          </a:p>
          <a:p>
            <a:pPr lvl="1"/>
            <a:r>
              <a:rPr lang="en-US" dirty="0" smtClean="0"/>
              <a:t>Difficult tracking households, services delivered and reporting on health </a:t>
            </a:r>
            <a:r>
              <a:rPr lang="en-US" dirty="0" smtClean="0"/>
              <a:t>indicators</a:t>
            </a:r>
          </a:p>
          <a:p>
            <a:pPr lvl="1"/>
            <a:r>
              <a:rPr lang="en-US" dirty="0"/>
              <a:t>P</a:t>
            </a:r>
            <a:r>
              <a:rPr lang="en-US" dirty="0" smtClean="0"/>
              <a:t>olicy </a:t>
            </a:r>
            <a:r>
              <a:rPr lang="en-US" dirty="0"/>
              <a:t>makers and administrations at a distance from slum realities</a:t>
            </a:r>
          </a:p>
          <a:p>
            <a:pPr lvl="1"/>
            <a:endParaRPr lang="en-US" dirty="0"/>
          </a:p>
        </p:txBody>
      </p:sp>
      <p:sp>
        <p:nvSpPr>
          <p:cNvPr id="4" name="TextBox 3"/>
          <p:cNvSpPr txBox="1"/>
          <p:nvPr/>
        </p:nvSpPr>
        <p:spPr>
          <a:xfrm>
            <a:off x="7058526" y="6416842"/>
            <a:ext cx="4812632" cy="369332"/>
          </a:xfrm>
          <a:prstGeom prst="rect">
            <a:avLst/>
          </a:prstGeom>
          <a:noFill/>
        </p:spPr>
        <p:txBody>
          <a:bodyPr wrap="square" rtlCol="0">
            <a:spAutoFit/>
          </a:bodyPr>
          <a:lstStyle/>
          <a:p>
            <a:r>
              <a:rPr lang="en-US" dirty="0" smtClean="0"/>
              <a:t>Bovens et al. (2014); Koppell (2005); Saluja (2018)</a:t>
            </a:r>
            <a:endParaRPr lang="en-US" dirty="0"/>
          </a:p>
        </p:txBody>
      </p:sp>
      <p:pic>
        <p:nvPicPr>
          <p:cNvPr id="5124" name="Picture 4" descr="mage result for complex governance of Delhi"/>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7660" y="4337099"/>
            <a:ext cx="1504313" cy="16284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ge result for complex governance of Delhi"/>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45880" y="2170990"/>
            <a:ext cx="1207875" cy="15400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age result for MoHFW"/>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5579" t="25138" r="2843" b="29261"/>
          <a:stretch/>
        </p:blipFill>
        <p:spPr bwMode="auto">
          <a:xfrm>
            <a:off x="8921629" y="2870"/>
            <a:ext cx="3270371" cy="162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01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2827</TotalTime>
  <Words>1093</Words>
  <Application>Microsoft Macintosh PowerPoint</Application>
  <PresentationFormat>Widescreen</PresentationFormat>
  <Paragraphs>106</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Abadi MT Condensed Light</vt:lpstr>
      <vt:lpstr>Calibri</vt:lpstr>
      <vt:lpstr>Calibri Light</vt:lpstr>
      <vt:lpstr>Wingdings</vt:lpstr>
      <vt:lpstr>Retrospect</vt:lpstr>
      <vt:lpstr>Complex Urban Governance in New Delhi Slums</vt:lpstr>
      <vt:lpstr>Urbanization and its characteristics: India (New Delhi)</vt:lpstr>
      <vt:lpstr>Migration and Slum inhabitations</vt:lpstr>
      <vt:lpstr>Air Pollution: An emergency?</vt:lpstr>
      <vt:lpstr>Multiple disease threats and other problems</vt:lpstr>
      <vt:lpstr>Inadequate Public Health Infrastructure </vt:lpstr>
      <vt:lpstr>Health Inequities &amp; Governance Failure </vt:lpstr>
      <vt:lpstr>Public Health Care Organization in Delhi </vt:lpstr>
      <vt:lpstr>Complex Governance </vt:lpstr>
      <vt:lpstr>National Urban Health Mission (NUHM)</vt:lpstr>
      <vt:lpstr>Urban Healthcare Delivery Model </vt:lpstr>
      <vt:lpstr>Thrust areas under NUHM for states </vt:lpstr>
      <vt:lpstr>Methodology </vt:lpstr>
      <vt:lpstr>Key Stakeholders</vt:lpstr>
      <vt:lpstr>Glimpse of Interview Guide</vt:lpstr>
      <vt:lpstr>Thank you!</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44</cp:revision>
  <dcterms:created xsi:type="dcterms:W3CDTF">2019-10-14T11:29:59Z</dcterms:created>
  <dcterms:modified xsi:type="dcterms:W3CDTF">2019-10-16T10:46:39Z</dcterms:modified>
</cp:coreProperties>
</file>