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7" r:id="rId3"/>
    <p:sldId id="266" r:id="rId4"/>
    <p:sldId id="274" r:id="rId5"/>
    <p:sldId id="308" r:id="rId6"/>
    <p:sldId id="278" r:id="rId7"/>
    <p:sldId id="307" r:id="rId8"/>
    <p:sldId id="288" r:id="rId9"/>
    <p:sldId id="309" r:id="rId10"/>
    <p:sldId id="299" r:id="rId11"/>
    <p:sldId id="291" r:id="rId12"/>
    <p:sldId id="304" r:id="rId13"/>
    <p:sldId id="306" r:id="rId14"/>
    <p:sldId id="301" r:id="rId15"/>
    <p:sldId id="28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CCFFFF"/>
    <a:srgbClr val="CCFFCC"/>
    <a:srgbClr val="FAF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3" autoAdjust="0"/>
    <p:restoredTop sz="86390"/>
  </p:normalViewPr>
  <p:slideViewPr>
    <p:cSldViewPr snapToGrid="0">
      <p:cViewPr varScale="1">
        <p:scale>
          <a:sx n="70" d="100"/>
          <a:sy n="70" d="100"/>
        </p:scale>
        <p:origin x="816" y="96"/>
      </p:cViewPr>
      <p:guideLst>
        <p:guide orient="horz" pos="2160"/>
        <p:guide pos="3840"/>
      </p:guideLst>
    </p:cSldViewPr>
  </p:slideViewPr>
  <p:outlineViewPr>
    <p:cViewPr>
      <p:scale>
        <a:sx n="33" d="100"/>
        <a:sy n="33" d="100"/>
      </p:scale>
      <p:origin x="0" y="-168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F0E1A-4CB6-4217-83CA-42F90058942C}" type="datetimeFigureOut">
              <a:rPr lang="fr-FR" smtClean="0"/>
              <a:t>16/10/2019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51443-C33B-416A-A5F2-4D10B20FAD10}" type="slidenum">
              <a:rPr lang="fr-FR" smtClean="0"/>
              <a:t>‹N°›</a:t>
            </a:fld>
            <a:endParaRPr lang="fr-FR"/>
          </a:p>
        </p:txBody>
      </p:sp>
    </p:spTree>
    <p:extLst>
      <p:ext uri="{BB962C8B-B14F-4D97-AF65-F5344CB8AC3E}">
        <p14:creationId xmlns:p14="http://schemas.microsoft.com/office/powerpoint/2010/main" val="113352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a:t>
            </a:fld>
            <a:endParaRPr lang="en-GB"/>
          </a:p>
        </p:txBody>
      </p:sp>
    </p:spTree>
    <p:extLst>
      <p:ext uri="{BB962C8B-B14F-4D97-AF65-F5344CB8AC3E}">
        <p14:creationId xmlns:p14="http://schemas.microsoft.com/office/powerpoint/2010/main" val="365236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12</a:t>
            </a:fld>
            <a:endParaRPr lang="en-GB"/>
          </a:p>
        </p:txBody>
      </p:sp>
    </p:spTree>
    <p:extLst>
      <p:ext uri="{BB962C8B-B14F-4D97-AF65-F5344CB8AC3E}">
        <p14:creationId xmlns:p14="http://schemas.microsoft.com/office/powerpoint/2010/main" val="383575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13</a:t>
            </a:fld>
            <a:endParaRPr lang="en-GB"/>
          </a:p>
        </p:txBody>
      </p:sp>
    </p:spTree>
    <p:extLst>
      <p:ext uri="{BB962C8B-B14F-4D97-AF65-F5344CB8AC3E}">
        <p14:creationId xmlns:p14="http://schemas.microsoft.com/office/powerpoint/2010/main" val="226295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14</a:t>
            </a:fld>
            <a:endParaRPr lang="en-GB"/>
          </a:p>
        </p:txBody>
      </p:sp>
    </p:spTree>
    <p:extLst>
      <p:ext uri="{BB962C8B-B14F-4D97-AF65-F5344CB8AC3E}">
        <p14:creationId xmlns:p14="http://schemas.microsoft.com/office/powerpoint/2010/main" val="299974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B51443-C33B-416A-A5F2-4D10B20FAD10}" type="slidenum">
              <a:rPr lang="fr-FR" smtClean="0"/>
              <a:t>15</a:t>
            </a:fld>
            <a:endParaRPr lang="fr-FR"/>
          </a:p>
        </p:txBody>
      </p:sp>
    </p:spTree>
    <p:extLst>
      <p:ext uri="{BB962C8B-B14F-4D97-AF65-F5344CB8AC3E}">
        <p14:creationId xmlns:p14="http://schemas.microsoft.com/office/powerpoint/2010/main" val="338613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2</a:t>
            </a:fld>
            <a:endParaRPr lang="en-GB"/>
          </a:p>
        </p:txBody>
      </p:sp>
    </p:spTree>
    <p:extLst>
      <p:ext uri="{BB962C8B-B14F-4D97-AF65-F5344CB8AC3E}">
        <p14:creationId xmlns:p14="http://schemas.microsoft.com/office/powerpoint/2010/main" val="197358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3</a:t>
            </a:fld>
            <a:endParaRPr lang="en-GB"/>
          </a:p>
        </p:txBody>
      </p:sp>
    </p:spTree>
    <p:extLst>
      <p:ext uri="{BB962C8B-B14F-4D97-AF65-F5344CB8AC3E}">
        <p14:creationId xmlns:p14="http://schemas.microsoft.com/office/powerpoint/2010/main" val="401981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4</a:t>
            </a:fld>
            <a:endParaRPr lang="en-GB"/>
          </a:p>
        </p:txBody>
      </p:sp>
    </p:spTree>
    <p:extLst>
      <p:ext uri="{BB962C8B-B14F-4D97-AF65-F5344CB8AC3E}">
        <p14:creationId xmlns:p14="http://schemas.microsoft.com/office/powerpoint/2010/main" val="21459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6</a:t>
            </a:fld>
            <a:endParaRPr lang="en-GB"/>
          </a:p>
        </p:txBody>
      </p:sp>
    </p:spTree>
    <p:extLst>
      <p:ext uri="{BB962C8B-B14F-4D97-AF65-F5344CB8AC3E}">
        <p14:creationId xmlns:p14="http://schemas.microsoft.com/office/powerpoint/2010/main" val="274887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8</a:t>
            </a:fld>
            <a:endParaRPr lang="en-GB"/>
          </a:p>
        </p:txBody>
      </p:sp>
    </p:spTree>
    <p:extLst>
      <p:ext uri="{BB962C8B-B14F-4D97-AF65-F5344CB8AC3E}">
        <p14:creationId xmlns:p14="http://schemas.microsoft.com/office/powerpoint/2010/main" val="36351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9</a:t>
            </a:fld>
            <a:endParaRPr lang="en-GB"/>
          </a:p>
        </p:txBody>
      </p:sp>
    </p:spTree>
    <p:extLst>
      <p:ext uri="{BB962C8B-B14F-4D97-AF65-F5344CB8AC3E}">
        <p14:creationId xmlns:p14="http://schemas.microsoft.com/office/powerpoint/2010/main" val="324321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10</a:t>
            </a:fld>
            <a:endParaRPr lang="en-GB"/>
          </a:p>
        </p:txBody>
      </p:sp>
    </p:spTree>
    <p:extLst>
      <p:ext uri="{BB962C8B-B14F-4D97-AF65-F5344CB8AC3E}">
        <p14:creationId xmlns:p14="http://schemas.microsoft.com/office/powerpoint/2010/main" val="220311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b="0" dirty="0"/>
          </a:p>
        </p:txBody>
      </p:sp>
      <p:sp>
        <p:nvSpPr>
          <p:cNvPr id="4" name="Tijdelijke aanduiding voor dianummer 3"/>
          <p:cNvSpPr>
            <a:spLocks noGrp="1"/>
          </p:cNvSpPr>
          <p:nvPr>
            <p:ph type="sldNum" sz="quarter" idx="10"/>
          </p:nvPr>
        </p:nvSpPr>
        <p:spPr/>
        <p:txBody>
          <a:bodyPr/>
          <a:lstStyle/>
          <a:p>
            <a:fld id="{4A902B01-CDFC-434D-B0DC-BC1689EE159F}" type="slidenum">
              <a:rPr lang="en-GB" smtClean="0"/>
              <a:t>11</a:t>
            </a:fld>
            <a:endParaRPr lang="en-GB"/>
          </a:p>
        </p:txBody>
      </p:sp>
    </p:spTree>
    <p:extLst>
      <p:ext uri="{BB962C8B-B14F-4D97-AF65-F5344CB8AC3E}">
        <p14:creationId xmlns:p14="http://schemas.microsoft.com/office/powerpoint/2010/main" val="35379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CHUY KD</a:t>
            </a:r>
          </a:p>
        </p:txBody>
      </p:sp>
      <p:sp>
        <p:nvSpPr>
          <p:cNvPr id="6" name="Espace réservé du numéro de diapositive 5"/>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81680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CHUY KD</a:t>
            </a:r>
          </a:p>
        </p:txBody>
      </p:sp>
      <p:sp>
        <p:nvSpPr>
          <p:cNvPr id="6" name="Espace réservé du numéro de diapositive 5"/>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109148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CHUY KD</a:t>
            </a:r>
          </a:p>
        </p:txBody>
      </p:sp>
      <p:sp>
        <p:nvSpPr>
          <p:cNvPr id="6" name="Espace réservé du numéro de diapositive 5"/>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55290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ooter Only">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80912"/>
            <a:ext cx="12192000" cy="577088"/>
          </a:xfrm>
          <a:prstGeom prst="rect">
            <a:avLst/>
          </a:prstGeom>
        </p:spPr>
      </p:pic>
      <p:sp>
        <p:nvSpPr>
          <p:cNvPr id="5" name="Tijdelijke aanduiding voor dianummer 4"/>
          <p:cNvSpPr>
            <a:spLocks noGrp="1"/>
          </p:cNvSpPr>
          <p:nvPr>
            <p:ph type="sldNum" sz="quarter" idx="12"/>
          </p:nvPr>
        </p:nvSpPr>
        <p:spPr/>
        <p:txBody>
          <a:bodyPr/>
          <a:lstStyle/>
          <a:p>
            <a:fld id="{24A7C69F-D12A-459A-8F6E-942F141AADE2}" type="slidenum">
              <a:rPr lang="en-GB" smtClean="0"/>
              <a:t>‹N°›</a:t>
            </a:fld>
            <a:endParaRPr lang="en-GB"/>
          </a:p>
        </p:txBody>
      </p:sp>
    </p:spTree>
    <p:extLst>
      <p:ext uri="{BB962C8B-B14F-4D97-AF65-F5344CB8AC3E}">
        <p14:creationId xmlns:p14="http://schemas.microsoft.com/office/powerpoint/2010/main" val="167941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mp; Footer only">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83200"/>
            <a:ext cx="12192000" cy="577088"/>
          </a:xfrm>
          <a:prstGeom prst="rect">
            <a:avLst/>
          </a:prstGeom>
        </p:spPr>
      </p:pic>
      <p:sp>
        <p:nvSpPr>
          <p:cNvPr id="2" name="Titel 1"/>
          <p:cNvSpPr>
            <a:spLocks noGrp="1"/>
          </p:cNvSpPr>
          <p:nvPr>
            <p:ph type="title"/>
          </p:nvPr>
        </p:nvSpPr>
        <p:spPr>
          <a:xfrm>
            <a:off x="816000" y="0"/>
            <a:ext cx="11088000" cy="1248000"/>
          </a:xfrm>
        </p:spPr>
        <p:txBody>
          <a:bodyPr anchor="ctr" anchorCtr="0"/>
          <a:lstStyle/>
          <a:p>
            <a:r>
              <a:rPr lang="en-US" noProof="0"/>
              <a:t>Click to edit Master title style</a:t>
            </a:r>
            <a:endParaRPr lang="en-GB" noProof="0"/>
          </a:p>
        </p:txBody>
      </p:sp>
      <p:sp>
        <p:nvSpPr>
          <p:cNvPr id="5" name="Tijdelijke aanduiding voor dianummer 4"/>
          <p:cNvSpPr>
            <a:spLocks noGrp="1"/>
          </p:cNvSpPr>
          <p:nvPr>
            <p:ph type="sldNum" sz="quarter" idx="12"/>
          </p:nvPr>
        </p:nvSpPr>
        <p:spPr/>
        <p:txBody>
          <a:bodyPr/>
          <a:lstStyle/>
          <a:p>
            <a:fld id="{24A7C69F-D12A-459A-8F6E-942F141AADE2}" type="slidenum">
              <a:rPr lang="en-GB" smtClean="0"/>
              <a:t>‹N°›</a:t>
            </a:fld>
            <a:endParaRPr lang="en-GB"/>
          </a:p>
        </p:txBody>
      </p:sp>
      <p:sp>
        <p:nvSpPr>
          <p:cNvPr id="8" name="Tekstvak 4">
            <a:extLst>
              <a:ext uri="{FF2B5EF4-FFF2-40B4-BE49-F238E27FC236}">
                <a16:creationId xmlns="" xmlns:a16="http://schemas.microsoft.com/office/drawing/2014/main" id="{9B4FE068-9B23-854D-A565-753D320B4103}"/>
              </a:ext>
            </a:extLst>
          </p:cNvPr>
          <p:cNvSpPr txBox="1"/>
          <p:nvPr userDrawn="1"/>
        </p:nvSpPr>
        <p:spPr>
          <a:xfrm>
            <a:off x="10032438" y="6366559"/>
            <a:ext cx="1912447" cy="379656"/>
          </a:xfrm>
          <a:prstGeom prst="rect">
            <a:avLst/>
          </a:prstGeom>
          <a:noFill/>
        </p:spPr>
        <p:txBody>
          <a:bodyPr wrap="none" rtlCol="0">
            <a:spAutoFit/>
          </a:bodyPr>
          <a:lstStyle/>
          <a:p>
            <a:r>
              <a:rPr lang="nl-BE" sz="1867" dirty="0">
                <a:solidFill>
                  <a:schemeClr val="bg1"/>
                </a:solidFill>
                <a:latin typeface="+mj-lt"/>
              </a:rPr>
              <a:t>DRCongo Seminar</a:t>
            </a:r>
            <a:endParaRPr lang="fr-FR" sz="1867" dirty="0">
              <a:solidFill>
                <a:schemeClr val="bg1"/>
              </a:solidFill>
              <a:latin typeface="+mj-lt"/>
            </a:endParaRPr>
          </a:p>
        </p:txBody>
      </p:sp>
    </p:spTree>
    <p:extLst>
      <p:ext uri="{BB962C8B-B14F-4D97-AF65-F5344CB8AC3E}">
        <p14:creationId xmlns:p14="http://schemas.microsoft.com/office/powerpoint/2010/main" val="194778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CHUY KD</a:t>
            </a:r>
          </a:p>
        </p:txBody>
      </p:sp>
      <p:sp>
        <p:nvSpPr>
          <p:cNvPr id="6" name="Espace réservé du numéro de diapositive 5"/>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11710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a:t>CHUY KD</a:t>
            </a:r>
          </a:p>
        </p:txBody>
      </p:sp>
      <p:sp>
        <p:nvSpPr>
          <p:cNvPr id="6" name="Espace réservé du numéro de diapositive 5"/>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37409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CHUY KD</a:t>
            </a:r>
          </a:p>
        </p:txBody>
      </p:sp>
      <p:sp>
        <p:nvSpPr>
          <p:cNvPr id="7" name="Espace réservé du numéro de diapositive 6"/>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318068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a:t>CHUY KD</a:t>
            </a:r>
          </a:p>
        </p:txBody>
      </p:sp>
      <p:sp>
        <p:nvSpPr>
          <p:cNvPr id="9" name="Espace réservé du numéro de diapositive 8"/>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284747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CHUY KD</a:t>
            </a:r>
          </a:p>
        </p:txBody>
      </p:sp>
      <p:sp>
        <p:nvSpPr>
          <p:cNvPr id="5" name="Espace réservé du numéro de diapositive 4"/>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270708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CHUY KD</a:t>
            </a:r>
          </a:p>
        </p:txBody>
      </p:sp>
      <p:sp>
        <p:nvSpPr>
          <p:cNvPr id="4" name="Espace réservé du numéro de diapositive 3"/>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18103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CHUY KD</a:t>
            </a:r>
          </a:p>
        </p:txBody>
      </p:sp>
      <p:sp>
        <p:nvSpPr>
          <p:cNvPr id="7" name="Espace réservé du numéro de diapositive 6"/>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3843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CHUY KD</a:t>
            </a:r>
          </a:p>
        </p:txBody>
      </p:sp>
      <p:sp>
        <p:nvSpPr>
          <p:cNvPr id="7" name="Espace réservé du numéro de diapositive 6"/>
          <p:cNvSpPr>
            <a:spLocks noGrp="1"/>
          </p:cNvSpPr>
          <p:nvPr>
            <p:ph type="sldNum" sz="quarter" idx="12"/>
          </p:nvPr>
        </p:nvSpPr>
        <p:spPr/>
        <p:txBody>
          <a:bodyPr/>
          <a:lstStyle/>
          <a:p>
            <a:fld id="{5FAA885B-88B0-40C7-94E3-ABBA32B072E4}" type="slidenum">
              <a:rPr lang="fr-FR" smtClean="0"/>
              <a:t>‹N°›</a:t>
            </a:fld>
            <a:endParaRPr lang="fr-FR"/>
          </a:p>
        </p:txBody>
      </p:sp>
    </p:spTree>
    <p:extLst>
      <p:ext uri="{BB962C8B-B14F-4D97-AF65-F5344CB8AC3E}">
        <p14:creationId xmlns:p14="http://schemas.microsoft.com/office/powerpoint/2010/main" val="179472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CHUY KD</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A885B-88B0-40C7-94E3-ABBA32B072E4}" type="slidenum">
              <a:rPr lang="fr-FR" smtClean="0"/>
              <a:t>‹N°›</a:t>
            </a:fld>
            <a:endParaRPr lang="fr-FR"/>
          </a:p>
        </p:txBody>
      </p:sp>
    </p:spTree>
    <p:extLst>
      <p:ext uri="{BB962C8B-B14F-4D97-AF65-F5344CB8AC3E}">
        <p14:creationId xmlns:p14="http://schemas.microsoft.com/office/powerpoint/2010/main" val="173229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hyperlink" Target="https://www.be-causehealth.be/en/"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hyperlink" Target="https://www.be-causehealth.be/wp-content/uploads/2019/01/CBD_logo_EN_CMYK-e1547560348239.jpg"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7434" y="1252982"/>
            <a:ext cx="10355109" cy="3327042"/>
          </a:xfrm>
        </p:spPr>
        <p:txBody>
          <a:bodyPr>
            <a:normAutofit/>
          </a:bodyPr>
          <a:lstStyle/>
          <a:p>
            <a:r>
              <a:rPr lang="en-GB" sz="3200" b="1" noProof="0" dirty="0" smtClean="0">
                <a:ln/>
                <a:latin typeface="+mn-lt"/>
              </a:rPr>
              <a:t>THE ROLE OF DISTRICT HEALTH MANAGEMENT TEAMS </a:t>
            </a:r>
            <a:br>
              <a:rPr lang="en-GB" sz="3200" b="1" noProof="0" dirty="0" smtClean="0">
                <a:ln/>
                <a:latin typeface="+mn-lt"/>
              </a:rPr>
            </a:br>
            <a:r>
              <a:rPr lang="en-GB" sz="3200" b="1" noProof="0" dirty="0" smtClean="0">
                <a:ln/>
                <a:latin typeface="+mn-lt"/>
              </a:rPr>
              <a:t>IN URBAN STEWARDSHIP, </a:t>
            </a:r>
            <a:br>
              <a:rPr lang="en-GB" sz="3200" b="1" noProof="0" dirty="0" smtClean="0">
                <a:ln/>
                <a:latin typeface="+mn-lt"/>
              </a:rPr>
            </a:br>
            <a:r>
              <a:rPr lang="en-GB" sz="3200" b="1" noProof="0" dirty="0" smtClean="0">
                <a:ln/>
                <a:latin typeface="+mn-lt"/>
              </a:rPr>
              <a:t>IN LUBUMBASHI, DR CONGO </a:t>
            </a:r>
            <a:r>
              <a:rPr lang="en-GB" sz="3200" b="1" noProof="0" dirty="0" smtClean="0">
                <a:ln/>
                <a:solidFill>
                  <a:schemeClr val="accent4">
                    <a:lumMod val="75000"/>
                  </a:schemeClr>
                </a:solidFill>
                <a:latin typeface="+mn-lt"/>
              </a:rPr>
              <a:t/>
            </a:r>
            <a:br>
              <a:rPr lang="en-GB" sz="3200" b="1" noProof="0" dirty="0" smtClean="0">
                <a:ln/>
                <a:solidFill>
                  <a:schemeClr val="accent4">
                    <a:lumMod val="75000"/>
                  </a:schemeClr>
                </a:solidFill>
                <a:latin typeface="+mn-lt"/>
              </a:rPr>
            </a:br>
            <a:r>
              <a:rPr lang="en-GB" sz="3733" b="1" noProof="0" dirty="0">
                <a:ln/>
                <a:solidFill>
                  <a:srgbClr val="0070C0"/>
                </a:solidFill>
                <a:latin typeface="+mn-lt"/>
              </a:rPr>
              <a:t/>
            </a:r>
            <a:br>
              <a:rPr lang="en-GB" sz="3733" b="1" noProof="0" dirty="0">
                <a:ln/>
                <a:solidFill>
                  <a:srgbClr val="0070C0"/>
                </a:solidFill>
                <a:latin typeface="+mn-lt"/>
              </a:rPr>
            </a:br>
            <a:r>
              <a:rPr lang="en-GB" sz="3467" i="1" noProof="0" dirty="0">
                <a:solidFill>
                  <a:srgbClr val="0070C0"/>
                </a:solidFill>
              </a:rPr>
              <a:t/>
            </a:r>
            <a:br>
              <a:rPr lang="en-GB" sz="3467" i="1" noProof="0" dirty="0">
                <a:solidFill>
                  <a:srgbClr val="0070C0"/>
                </a:solidFill>
              </a:rPr>
            </a:br>
            <a:r>
              <a:rPr lang="en-GB" sz="2000" noProof="0" dirty="0" err="1"/>
              <a:t>Chuy</a:t>
            </a:r>
            <a:r>
              <a:rPr lang="en-GB" sz="2000" noProof="0" dirty="0"/>
              <a:t> KD, Criel B, Van Belle S, </a:t>
            </a:r>
            <a:r>
              <a:rPr lang="en-GB" sz="2000" noProof="0" dirty="0" err="1"/>
              <a:t>Berlhiti</a:t>
            </a:r>
            <a:r>
              <a:rPr lang="en-GB" sz="2000" noProof="0" dirty="0"/>
              <a:t> Z, </a:t>
            </a:r>
            <a:r>
              <a:rPr lang="en-GB" sz="2000" noProof="0" dirty="0" err="1"/>
              <a:t>Mwembo</a:t>
            </a:r>
            <a:r>
              <a:rPr lang="en-GB" sz="2000" noProof="0" dirty="0"/>
              <a:t> TA and Chenge MF.</a:t>
            </a:r>
            <a:br>
              <a:rPr lang="en-GB" sz="2000" noProof="0" dirty="0"/>
            </a:br>
            <a:r>
              <a:rPr lang="en-GB" sz="2000" noProof="0" dirty="0"/>
              <a:t>Brussels, 16 October 2019</a:t>
            </a:r>
            <a:br>
              <a:rPr lang="en-GB" sz="2000" noProof="0" dirty="0"/>
            </a:br>
            <a:endParaRPr lang="en-GB" sz="1600" noProof="0" dirty="0"/>
          </a:p>
        </p:txBody>
      </p:sp>
      <p:pic>
        <p:nvPicPr>
          <p:cNvPr id="5" name="Picture 3"/>
          <p:cNvPicPr>
            <a:picLocks noChangeAspect="1" noChangeArrowheads="1"/>
          </p:cNvPicPr>
          <p:nvPr/>
        </p:nvPicPr>
        <p:blipFill>
          <a:blip r:embed="rId4" cstate="print"/>
          <a:srcRect/>
          <a:stretch>
            <a:fillRect/>
          </a:stretch>
        </p:blipFill>
        <p:spPr bwMode="auto">
          <a:xfrm>
            <a:off x="0" y="0"/>
            <a:ext cx="1007435" cy="1043189"/>
          </a:xfrm>
          <a:prstGeom prst="rect">
            <a:avLst/>
          </a:prstGeom>
          <a:noFill/>
          <a:ln w="9525">
            <a:noFill/>
            <a:miter lim="800000"/>
            <a:headEnd/>
            <a:tailEnd/>
          </a:ln>
        </p:spPr>
      </p:pic>
      <p:grpSp>
        <p:nvGrpSpPr>
          <p:cNvPr id="8" name="Groupe 7"/>
          <p:cNvGrpSpPr/>
          <p:nvPr/>
        </p:nvGrpSpPr>
        <p:grpSpPr>
          <a:xfrm>
            <a:off x="11080124" y="56238"/>
            <a:ext cx="1007435" cy="986951"/>
            <a:chOff x="7731370" y="42178"/>
            <a:chExt cx="1412630" cy="1737484"/>
          </a:xfrm>
        </p:grpSpPr>
        <p:pic>
          <p:nvPicPr>
            <p:cNvPr id="7" name="Picture 4" descr="logo texté - 2 copie rongnée"/>
            <p:cNvPicPr>
              <a:picLocks noChangeAspect="1" noChangeArrowheads="1"/>
            </p:cNvPicPr>
            <p:nvPr/>
          </p:nvPicPr>
          <p:blipFill>
            <a:blip r:embed="rId5" cstate="print"/>
            <a:srcRect/>
            <a:stretch>
              <a:fillRect/>
            </a:stretch>
          </p:blipFill>
          <p:spPr bwMode="auto">
            <a:xfrm>
              <a:off x="7731370" y="411510"/>
              <a:ext cx="1412629" cy="1368152"/>
            </a:xfrm>
            <a:prstGeom prst="rect">
              <a:avLst/>
            </a:prstGeom>
            <a:noFill/>
            <a:ln w="9525" algn="in">
              <a:noFill/>
              <a:miter lim="800000"/>
              <a:headEnd/>
              <a:tailEnd/>
            </a:ln>
            <a:effectLst/>
          </p:spPr>
        </p:pic>
        <p:sp>
          <p:nvSpPr>
            <p:cNvPr id="4" name="ZoneTexte 3"/>
            <p:cNvSpPr txBox="1"/>
            <p:nvPr/>
          </p:nvSpPr>
          <p:spPr>
            <a:xfrm>
              <a:off x="7731371" y="42178"/>
              <a:ext cx="1412629" cy="503063"/>
            </a:xfrm>
            <a:prstGeom prst="rect">
              <a:avLst/>
            </a:prstGeom>
            <a:noFill/>
          </p:spPr>
          <p:txBody>
            <a:bodyPr wrap="square" rtlCol="0">
              <a:spAutoFit/>
            </a:bodyPr>
            <a:lstStyle/>
            <a:p>
              <a:pPr algn="ctr"/>
              <a:r>
                <a:rPr lang="fr-FR" sz="2133" dirty="0">
                  <a:ln w="0"/>
                  <a:solidFill>
                    <a:schemeClr val="accent1"/>
                  </a:solidFill>
                  <a:effectLst>
                    <a:outerShdw blurRad="38100" dist="25400" dir="5400000" algn="ctr" rotWithShape="0">
                      <a:srgbClr val="6E747A">
                        <a:alpha val="43000"/>
                      </a:srgbClr>
                    </a:outerShdw>
                  </a:effectLst>
                </a:rPr>
                <a:t>UNILU</a:t>
              </a:r>
            </a:p>
          </p:txBody>
        </p:sp>
      </p:grpSp>
      <p:pic>
        <p:nvPicPr>
          <p:cNvPr id="11" name="Image 10"/>
          <p:cNvPicPr/>
          <p:nvPr/>
        </p:nvPicPr>
        <p:blipFill>
          <a:blip r:embed="rId6"/>
          <a:stretch>
            <a:fillRect/>
          </a:stretch>
        </p:blipFill>
        <p:spPr>
          <a:xfrm>
            <a:off x="2987899" y="4779647"/>
            <a:ext cx="2987898" cy="1557562"/>
          </a:xfrm>
          <a:prstGeom prst="rect">
            <a:avLst/>
          </a:prstGeom>
        </p:spPr>
      </p:pic>
      <p:pic>
        <p:nvPicPr>
          <p:cNvPr id="12" name="Image 11"/>
          <p:cNvPicPr/>
          <p:nvPr/>
        </p:nvPicPr>
        <p:blipFill>
          <a:blip r:embed="rId7"/>
          <a:stretch>
            <a:fillRect/>
          </a:stretch>
        </p:blipFill>
        <p:spPr>
          <a:xfrm>
            <a:off x="9053849" y="4760328"/>
            <a:ext cx="3138152" cy="1576078"/>
          </a:xfrm>
          <a:prstGeom prst="rect">
            <a:avLst/>
          </a:prstGeom>
        </p:spPr>
      </p:pic>
      <p:pic>
        <p:nvPicPr>
          <p:cNvPr id="3" name="Image 2"/>
          <p:cNvPicPr>
            <a:picLocks noChangeAspect="1"/>
          </p:cNvPicPr>
          <p:nvPr/>
        </p:nvPicPr>
        <p:blipFill>
          <a:blip r:embed="rId8"/>
          <a:stretch>
            <a:fillRect/>
          </a:stretch>
        </p:blipFill>
        <p:spPr>
          <a:xfrm>
            <a:off x="0" y="4760328"/>
            <a:ext cx="2987899" cy="1576077"/>
          </a:xfrm>
          <a:prstGeom prst="rect">
            <a:avLst/>
          </a:prstGeom>
        </p:spPr>
      </p:pic>
      <p:pic>
        <p:nvPicPr>
          <p:cNvPr id="15" name="Image 14"/>
          <p:cNvPicPr/>
          <p:nvPr/>
        </p:nvPicPr>
        <p:blipFill>
          <a:blip r:embed="rId9"/>
          <a:stretch>
            <a:fillRect/>
          </a:stretch>
        </p:blipFill>
        <p:spPr>
          <a:xfrm>
            <a:off x="5975797" y="4779647"/>
            <a:ext cx="3078050" cy="1556758"/>
          </a:xfrm>
          <a:prstGeom prst="rect">
            <a:avLst/>
          </a:prstGeom>
        </p:spPr>
      </p:pic>
      <p:pic>
        <p:nvPicPr>
          <p:cNvPr id="16" name="Image 15" descr="https://www.be-causehealth.be/wp-content/uploads/2019/01/CBD_logo_EN_CMYK-300x69.jp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9966959" y="4049486"/>
            <a:ext cx="2225039" cy="710037"/>
          </a:xfrm>
          <a:prstGeom prst="rect">
            <a:avLst/>
          </a:prstGeom>
          <a:noFill/>
          <a:ln>
            <a:noFill/>
          </a:ln>
        </p:spPr>
      </p:pic>
      <p:pic>
        <p:nvPicPr>
          <p:cNvPr id="17" name="Image 16" descr="https://www.be-causehealth.be/wp-content/themes/roots-master/assets/img/bch-logo-200x106.png">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0" y="4059350"/>
            <a:ext cx="1632857" cy="690308"/>
          </a:xfrm>
          <a:prstGeom prst="rect">
            <a:avLst/>
          </a:prstGeom>
          <a:noFill/>
          <a:ln>
            <a:noFill/>
          </a:ln>
        </p:spPr>
      </p:pic>
      <p:pic>
        <p:nvPicPr>
          <p:cNvPr id="6" name="Image 5"/>
          <p:cNvPicPr>
            <a:picLocks noChangeAspect="1"/>
          </p:cNvPicPr>
          <p:nvPr/>
        </p:nvPicPr>
        <p:blipFill>
          <a:blip r:embed="rId14"/>
          <a:stretch>
            <a:fillRect/>
          </a:stretch>
        </p:blipFill>
        <p:spPr>
          <a:xfrm>
            <a:off x="0" y="6355724"/>
            <a:ext cx="12191998" cy="502275"/>
          </a:xfrm>
          <a:prstGeom prst="rect">
            <a:avLst/>
          </a:prstGeom>
        </p:spPr>
      </p:pic>
    </p:spTree>
    <p:custDataLst>
      <p:tags r:id="rId1"/>
    </p:custDataLst>
    <p:extLst>
      <p:ext uri="{BB962C8B-B14F-4D97-AF65-F5344CB8AC3E}">
        <p14:creationId xmlns:p14="http://schemas.microsoft.com/office/powerpoint/2010/main" val="2811370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4A7C69F-D12A-459A-8F6E-942F141AADE2}" type="slidenum">
              <a:rPr lang="en-GB" smtClean="0"/>
              <a:t>10</a:t>
            </a:fld>
            <a:endParaRPr lang="en-GB"/>
          </a:p>
        </p:txBody>
      </p:sp>
      <p:sp>
        <p:nvSpPr>
          <p:cNvPr id="53" name="Titel 1"/>
          <p:cNvSpPr txBox="1">
            <a:spLocks/>
          </p:cNvSpPr>
          <p:nvPr/>
        </p:nvSpPr>
        <p:spPr>
          <a:xfrm>
            <a:off x="3788229" y="2696589"/>
            <a:ext cx="4728754" cy="8567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smtClean="0">
                <a:solidFill>
                  <a:srgbClr val="0070C0"/>
                </a:solidFill>
                <a:latin typeface="+mn-lt"/>
              </a:rPr>
              <a:t>Challenges of </a:t>
            </a:r>
            <a:r>
              <a:rPr lang="fr-FR" sz="2400" b="1" dirty="0" err="1" smtClean="0">
                <a:solidFill>
                  <a:srgbClr val="0070C0"/>
                </a:solidFill>
                <a:latin typeface="+mn-lt"/>
              </a:rPr>
              <a:t>regulation</a:t>
            </a:r>
            <a:r>
              <a:rPr lang="fr-FR" sz="2400" b="1" dirty="0">
                <a:solidFill>
                  <a:srgbClr val="0070C0"/>
                </a:solidFill>
                <a:latin typeface="+mn-lt"/>
              </a:rPr>
              <a:t>, </a:t>
            </a:r>
            <a:r>
              <a:rPr lang="fr-FR" sz="2400" b="1" dirty="0" err="1">
                <a:solidFill>
                  <a:srgbClr val="0070C0"/>
                </a:solidFill>
                <a:latin typeface="+mn-lt"/>
              </a:rPr>
              <a:t>norms</a:t>
            </a:r>
            <a:r>
              <a:rPr lang="fr-FR" sz="2400" b="1" dirty="0">
                <a:solidFill>
                  <a:srgbClr val="0070C0"/>
                </a:solidFill>
                <a:latin typeface="+mn-lt"/>
              </a:rPr>
              <a:t>, </a:t>
            </a:r>
            <a:r>
              <a:rPr lang="fr-FR" sz="2400" b="1" dirty="0" smtClean="0">
                <a:solidFill>
                  <a:srgbClr val="0070C0"/>
                </a:solidFill>
                <a:latin typeface="+mn-lt"/>
              </a:rPr>
              <a:t>and </a:t>
            </a:r>
            <a:r>
              <a:rPr lang="fr-FR" sz="2400" b="1" dirty="0" err="1" smtClean="0">
                <a:solidFill>
                  <a:srgbClr val="0070C0"/>
                </a:solidFill>
                <a:latin typeface="+mn-lt"/>
              </a:rPr>
              <a:t>safety</a:t>
            </a:r>
            <a:r>
              <a:rPr lang="fr-FR" sz="2400" b="1" dirty="0" smtClean="0">
                <a:solidFill>
                  <a:srgbClr val="0070C0"/>
                </a:solidFill>
                <a:latin typeface="+mn-lt"/>
              </a:rPr>
              <a:t> </a:t>
            </a:r>
            <a:r>
              <a:rPr lang="fr-FR" sz="2400" b="1" dirty="0">
                <a:solidFill>
                  <a:srgbClr val="0070C0"/>
                </a:solidFill>
                <a:latin typeface="+mn-lt"/>
              </a:rPr>
              <a:t>culture </a:t>
            </a:r>
          </a:p>
          <a:p>
            <a:pPr algn="ctr"/>
            <a:r>
              <a:rPr lang="fr-FR" sz="2400" b="1" dirty="0" smtClean="0">
                <a:solidFill>
                  <a:srgbClr val="0070C0"/>
                </a:solidFill>
                <a:latin typeface="+mn-lt"/>
              </a:rPr>
              <a:t>of</a:t>
            </a:r>
            <a:r>
              <a:rPr lang="fr-FR" sz="2400" b="1" dirty="0" smtClean="0">
                <a:solidFill>
                  <a:srgbClr val="0070C0"/>
                </a:solidFill>
                <a:latin typeface="+mn-lt"/>
              </a:rPr>
              <a:t> </a:t>
            </a:r>
            <a:r>
              <a:rPr lang="fr-FR" sz="2400" b="1" dirty="0" err="1">
                <a:solidFill>
                  <a:srgbClr val="0070C0"/>
                </a:solidFill>
                <a:latin typeface="+mn-lt"/>
              </a:rPr>
              <a:t>health</a:t>
            </a:r>
            <a:r>
              <a:rPr lang="fr-FR" sz="2400" b="1" dirty="0">
                <a:solidFill>
                  <a:srgbClr val="0070C0"/>
                </a:solidFill>
                <a:latin typeface="+mn-lt"/>
              </a:rPr>
              <a:t> </a:t>
            </a:r>
            <a:r>
              <a:rPr lang="fr-FR" sz="2400" b="1" dirty="0" smtClean="0">
                <a:solidFill>
                  <a:srgbClr val="0070C0"/>
                </a:solidFill>
                <a:latin typeface="+mn-lt"/>
              </a:rPr>
              <a:t>services </a:t>
            </a:r>
            <a:r>
              <a:rPr lang="fr-FR" sz="2400" b="1" dirty="0" err="1" smtClean="0">
                <a:solidFill>
                  <a:srgbClr val="0070C0"/>
                </a:solidFill>
                <a:latin typeface="+mn-lt"/>
              </a:rPr>
              <a:t>organization</a:t>
            </a:r>
            <a:endParaRPr lang="fr-FR" sz="2400" b="1" dirty="0">
              <a:solidFill>
                <a:srgbClr val="0070C0"/>
              </a:solidFill>
              <a:latin typeface="+mn-lt"/>
            </a:endParaRPr>
          </a:p>
        </p:txBody>
      </p:sp>
      <p:sp>
        <p:nvSpPr>
          <p:cNvPr id="47" name="ZoneTexte 46"/>
          <p:cNvSpPr txBox="1"/>
          <p:nvPr/>
        </p:nvSpPr>
        <p:spPr>
          <a:xfrm>
            <a:off x="174171" y="301754"/>
            <a:ext cx="4862286" cy="1293971"/>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err="1" smtClean="0"/>
              <a:t>Regulation</a:t>
            </a:r>
            <a:r>
              <a:rPr lang="fr-FR" sz="1400" b="1" i="1" dirty="0" smtClean="0"/>
              <a:t> </a:t>
            </a:r>
            <a:endParaRPr lang="fr-FR" sz="1400" b="1" i="1" dirty="0"/>
          </a:p>
          <a:p>
            <a:pPr algn="ctr"/>
            <a:r>
              <a:rPr lang="fr-FR" sz="1400" i="1" dirty="0"/>
              <a:t>«Les agents et services de santé font n’importe quoi à la population. Les autorités </a:t>
            </a:r>
            <a:r>
              <a:rPr lang="fr-FR" sz="1400" i="1" dirty="0" smtClean="0"/>
              <a:t>sanitaires </a:t>
            </a:r>
            <a:r>
              <a:rPr lang="fr-FR" sz="1400" i="1" dirty="0"/>
              <a:t>ne savent comment et quoi contrôler, nous disant que ces formations sanitaires ont des parapluies» (STEW Leader com. 02). </a:t>
            </a:r>
          </a:p>
        </p:txBody>
      </p:sp>
      <p:sp>
        <p:nvSpPr>
          <p:cNvPr id="52" name="ZoneTexte 51"/>
          <p:cNvSpPr txBox="1"/>
          <p:nvPr/>
        </p:nvSpPr>
        <p:spPr>
          <a:xfrm>
            <a:off x="6734630" y="301754"/>
            <a:ext cx="5326743" cy="1293971"/>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D" sz="1400" b="1" i="1" dirty="0" err="1"/>
              <a:t>Safety</a:t>
            </a:r>
            <a:r>
              <a:rPr lang="fr-CD" sz="1400" b="1" i="1" dirty="0"/>
              <a:t> </a:t>
            </a:r>
            <a:r>
              <a:rPr lang="fr-CD" sz="1400" b="1" i="1" dirty="0" smtClean="0"/>
              <a:t>culture</a:t>
            </a:r>
            <a:endParaRPr lang="fr-CD" sz="1400" b="1" i="1" dirty="0"/>
          </a:p>
          <a:p>
            <a:pPr algn="ctr"/>
            <a:r>
              <a:rPr lang="fr-CD" sz="1400" i="1" dirty="0"/>
              <a:t>« Ce centre médical a été saccagé </a:t>
            </a:r>
            <a:r>
              <a:rPr lang="fr-CD" sz="1400" i="1" dirty="0" smtClean="0"/>
              <a:t>après un </a:t>
            </a:r>
            <a:r>
              <a:rPr lang="fr-CD" sz="1400" i="1" dirty="0"/>
              <a:t>décès maternel </a:t>
            </a:r>
            <a:r>
              <a:rPr lang="fr-CD" sz="1400" i="1" dirty="0" smtClean="0"/>
              <a:t>peropératoire pour </a:t>
            </a:r>
            <a:r>
              <a:rPr lang="fr-CD" sz="1400" i="1" dirty="0"/>
              <a:t>une césarienne </a:t>
            </a:r>
            <a:r>
              <a:rPr lang="fr-CD" sz="1400" i="1" dirty="0" smtClean="0"/>
              <a:t>clandestine faite </a:t>
            </a:r>
            <a:r>
              <a:rPr lang="fr-CD" sz="1400" i="1" dirty="0"/>
              <a:t>dans la salle d’accouchement, sans lumière, </a:t>
            </a:r>
            <a:r>
              <a:rPr lang="fr-CD" sz="1400" i="1" dirty="0" smtClean="0"/>
              <a:t>…. </a:t>
            </a:r>
            <a:r>
              <a:rPr lang="fr-CD" sz="1400" i="1" dirty="0"/>
              <a:t>Le pire est arrivé… L’équipe opératoire a </a:t>
            </a:r>
            <a:r>
              <a:rPr lang="fr-CD" sz="1400" i="1" dirty="0" smtClean="0"/>
              <a:t>fui</a:t>
            </a:r>
            <a:r>
              <a:rPr lang="fr-CD" sz="1400" i="1" dirty="0"/>
              <a:t> </a:t>
            </a:r>
            <a:r>
              <a:rPr lang="fr-CD" sz="1400" i="1" dirty="0" smtClean="0"/>
              <a:t>» </a:t>
            </a:r>
            <a:r>
              <a:rPr lang="fr-CD" sz="1400" i="1" dirty="0"/>
              <a:t>(STEW – Observation FOSA 05).</a:t>
            </a:r>
            <a:endParaRPr lang="fr-FR" sz="1400" dirty="0"/>
          </a:p>
        </p:txBody>
      </p:sp>
      <p:sp>
        <p:nvSpPr>
          <p:cNvPr id="54" name="ZoneTexte 53"/>
          <p:cNvSpPr txBox="1"/>
          <p:nvPr/>
        </p:nvSpPr>
        <p:spPr>
          <a:xfrm>
            <a:off x="6734630" y="4302275"/>
            <a:ext cx="5326742" cy="153233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err="1" smtClean="0"/>
              <a:t>Norms</a:t>
            </a:r>
            <a:endParaRPr lang="fr-FR" sz="1400" b="1" i="1" dirty="0"/>
          </a:p>
          <a:p>
            <a:pPr algn="ctr"/>
            <a:r>
              <a:rPr lang="fr-FR" sz="1400" i="1" dirty="0"/>
              <a:t>« Nous n’avons jamais officiellement reçu  les normes </a:t>
            </a:r>
            <a:r>
              <a:rPr lang="fr-FR" sz="1400" i="1" dirty="0" smtClean="0"/>
              <a:t>des </a:t>
            </a:r>
            <a:r>
              <a:rPr lang="fr-FR" sz="1400" i="1" dirty="0"/>
              <a:t>districts sanitaires,…ni formation, ni instruction de leur utilisation à notre niveau</a:t>
            </a:r>
            <a:r>
              <a:rPr lang="fr-FR" sz="1400" i="1" dirty="0" smtClean="0"/>
              <a:t>. Moi, je les ai eu personnellement. Comment </a:t>
            </a:r>
            <a:r>
              <a:rPr lang="fr-FR" sz="1400" i="1" dirty="0"/>
              <a:t>les utiliser sans en avoir reçu l’ordre ? » </a:t>
            </a:r>
          </a:p>
          <a:p>
            <a:pPr algn="ctr"/>
            <a:r>
              <a:rPr lang="fr-FR" sz="1400" i="1" dirty="0"/>
              <a:t>(STEW Equipe cadre 04).</a:t>
            </a:r>
            <a:endParaRPr lang="fr-FR" sz="1400" dirty="0"/>
          </a:p>
        </p:txBody>
      </p:sp>
      <p:sp>
        <p:nvSpPr>
          <p:cNvPr id="10" name="ZoneTexte 9"/>
          <p:cNvSpPr txBox="1"/>
          <p:nvPr/>
        </p:nvSpPr>
        <p:spPr>
          <a:xfrm>
            <a:off x="174171" y="4319488"/>
            <a:ext cx="4862286" cy="153233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dirty="0" err="1" smtClean="0"/>
              <a:t>Regulation</a:t>
            </a:r>
            <a:r>
              <a:rPr lang="fr-FR" sz="1400" b="1" i="1" dirty="0" smtClean="0"/>
              <a:t> </a:t>
            </a:r>
            <a:r>
              <a:rPr lang="fr-FR" sz="1400" b="1" i="1" dirty="0"/>
              <a:t>(</a:t>
            </a:r>
            <a:r>
              <a:rPr lang="fr-FR" sz="1400" b="1" i="1" dirty="0" err="1"/>
              <a:t>continued</a:t>
            </a:r>
            <a:r>
              <a:rPr lang="fr-FR" sz="1400" b="1" i="1" dirty="0"/>
              <a:t>) </a:t>
            </a:r>
          </a:p>
          <a:p>
            <a:pPr algn="just"/>
            <a:r>
              <a:rPr lang="fr-FR" sz="1400" i="1" dirty="0"/>
              <a:t>« </a:t>
            </a:r>
            <a:r>
              <a:rPr lang="fr-FR" sz="1400" i="1" dirty="0" smtClean="0"/>
              <a:t>Certains </a:t>
            </a:r>
            <a:r>
              <a:rPr lang="fr-FR" sz="1400" i="1" dirty="0"/>
              <a:t>d’entre eux appartiennent à des autorités politiques et fonctionnent avec beaucoup d’irrégularités en tant qu’intouchables. </a:t>
            </a:r>
            <a:r>
              <a:rPr lang="fr-FR" sz="1400" i="1" dirty="0" smtClean="0"/>
              <a:t>Il </a:t>
            </a:r>
            <a:r>
              <a:rPr lang="fr-FR" sz="1400" i="1" dirty="0"/>
              <a:t>n’y a ni </a:t>
            </a:r>
            <a:r>
              <a:rPr lang="fr-FR" sz="1400" i="1" dirty="0" smtClean="0"/>
              <a:t>code, mesure </a:t>
            </a:r>
            <a:r>
              <a:rPr lang="fr-FR" sz="1400" i="1" dirty="0"/>
              <a:t>ni procédure </a:t>
            </a:r>
            <a:r>
              <a:rPr lang="fr-FR" sz="1400" i="1" dirty="0" smtClean="0"/>
              <a:t>définie pour réguler les services de santé. C’est le chacun pour soi… </a:t>
            </a:r>
            <a:r>
              <a:rPr lang="fr-FR" sz="1400" i="1" dirty="0"/>
              <a:t>»  </a:t>
            </a:r>
          </a:p>
          <a:p>
            <a:pPr algn="ctr"/>
            <a:r>
              <a:rPr lang="fr-FR" sz="1400" i="1" dirty="0"/>
              <a:t>(STEW EC 09).</a:t>
            </a:r>
            <a:endParaRPr lang="fr-FR" sz="1400" dirty="0"/>
          </a:p>
        </p:txBody>
      </p:sp>
      <p:cxnSp>
        <p:nvCxnSpPr>
          <p:cNvPr id="6" name="Connecteur droit avec flèche 5"/>
          <p:cNvCxnSpPr>
            <a:stCxn id="47" idx="2"/>
            <a:endCxn id="10" idx="0"/>
          </p:cNvCxnSpPr>
          <p:nvPr/>
        </p:nvCxnSpPr>
        <p:spPr>
          <a:xfrm>
            <a:off x="2605314" y="1595725"/>
            <a:ext cx="0" cy="272376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54" idx="1"/>
            <a:endCxn id="10" idx="3"/>
          </p:cNvCxnSpPr>
          <p:nvPr/>
        </p:nvCxnSpPr>
        <p:spPr>
          <a:xfrm flipH="1">
            <a:off x="5036457" y="5068442"/>
            <a:ext cx="1698173" cy="172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52" idx="2"/>
            <a:endCxn id="54" idx="0"/>
          </p:cNvCxnSpPr>
          <p:nvPr/>
        </p:nvCxnSpPr>
        <p:spPr>
          <a:xfrm flipH="1">
            <a:off x="9398001" y="1595725"/>
            <a:ext cx="1" cy="27065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flipH="1">
            <a:off x="5036457" y="1303585"/>
            <a:ext cx="1698173" cy="269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74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fill="hold"/>
                                        <p:tgtEl>
                                          <p:spTgt spid="54"/>
                                        </p:tgtEl>
                                        <p:attrNameLst>
                                          <p:attrName>ppt_x</p:attrName>
                                        </p:attrNameLst>
                                      </p:cBhvr>
                                      <p:tavLst>
                                        <p:tav tm="0">
                                          <p:val>
                                            <p:strVal val="1+#ppt_w/2"/>
                                          </p:val>
                                        </p:tav>
                                        <p:tav tm="100000">
                                          <p:val>
                                            <p:strVal val="#ppt_x"/>
                                          </p:val>
                                        </p:tav>
                                      </p:tavLst>
                                    </p:anim>
                                    <p:anim calcmode="lin" valueType="num">
                                      <p:cBhvr additive="base">
                                        <p:cTn id="2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2" grpId="0" animBg="1"/>
      <p:bldP spid="5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6AFEBAF-1270-7843-986A-726F52BFD30C}"/>
              </a:ext>
            </a:extLst>
          </p:cNvPr>
          <p:cNvSpPr>
            <a:spLocks noGrp="1"/>
          </p:cNvSpPr>
          <p:nvPr>
            <p:ph sz="half" idx="1"/>
          </p:nvPr>
        </p:nvSpPr>
        <p:spPr>
          <a:xfrm>
            <a:off x="1004342" y="1235075"/>
            <a:ext cx="5066590" cy="2265877"/>
          </a:xfrm>
        </p:spPr>
        <p:txBody>
          <a:bodyPr>
            <a:normAutofit/>
          </a:bodyPr>
          <a:lstStyle/>
          <a:p>
            <a:pPr lvl="1">
              <a:buFont typeface="Wingdings" panose="05000000000000000000" pitchFamily="2" charset="2"/>
              <a:buChar char="ü"/>
            </a:pPr>
            <a:r>
              <a:rPr lang="en-GB" sz="2000" b="1" noProof="0" dirty="0" smtClean="0">
                <a:ea typeface="Calibri"/>
                <a:cs typeface="Times New Roman"/>
              </a:rPr>
              <a:t>In DRC</a:t>
            </a:r>
            <a:r>
              <a:rPr lang="en-GB" sz="2000" noProof="0" dirty="0" smtClean="0">
                <a:ea typeface="Calibri"/>
                <a:cs typeface="Times New Roman"/>
              </a:rPr>
              <a:t>: Efforts </a:t>
            </a:r>
            <a:r>
              <a:rPr lang="en-GB" sz="2000" noProof="0" dirty="0">
                <a:ea typeface="Calibri"/>
                <a:cs typeface="Times New Roman"/>
              </a:rPr>
              <a:t>for </a:t>
            </a:r>
            <a:r>
              <a:rPr lang="en-GB" sz="2000" noProof="0" dirty="0" smtClean="0">
                <a:ea typeface="Calibri"/>
                <a:cs typeface="Times New Roman"/>
              </a:rPr>
              <a:t>HSS and </a:t>
            </a:r>
            <a:r>
              <a:rPr lang="en-GB" sz="2000" dirty="0" smtClean="0">
                <a:ea typeface="Calibri"/>
                <a:cs typeface="Times New Roman"/>
              </a:rPr>
              <a:t>reforms</a:t>
            </a:r>
            <a:endParaRPr lang="en-GB" sz="2000" b="1" dirty="0" smtClean="0">
              <a:ea typeface="Calibri"/>
              <a:cs typeface="Times New Roman"/>
            </a:endParaRPr>
          </a:p>
          <a:p>
            <a:pPr lvl="2"/>
            <a:r>
              <a:rPr lang="en-GB" dirty="0" smtClean="0">
                <a:ea typeface="Calibri"/>
                <a:cs typeface="Times New Roman"/>
              </a:rPr>
              <a:t>D</a:t>
            </a:r>
            <a:r>
              <a:rPr lang="en-GB" noProof="0" dirty="0" err="1" smtClean="0">
                <a:ea typeface="Calibri"/>
                <a:cs typeface="Times New Roman"/>
              </a:rPr>
              <a:t>ecentralisation</a:t>
            </a:r>
            <a:r>
              <a:rPr lang="en-GB" noProof="0" dirty="0" smtClean="0">
                <a:ea typeface="Calibri"/>
                <a:cs typeface="Times New Roman"/>
              </a:rPr>
              <a:t> </a:t>
            </a:r>
          </a:p>
          <a:p>
            <a:pPr lvl="2"/>
            <a:r>
              <a:rPr lang="en-GB" sz="2000" noProof="0" dirty="0" smtClean="0">
                <a:ea typeface="Calibri"/>
                <a:cs typeface="Times New Roman"/>
              </a:rPr>
              <a:t>Intermediate level structures</a:t>
            </a:r>
            <a:endParaRPr lang="en-GB" sz="2000" noProof="0" dirty="0">
              <a:ea typeface="Calibri"/>
              <a:cs typeface="Times New Roman"/>
            </a:endParaRPr>
          </a:p>
          <a:p>
            <a:pPr marL="914400" lvl="2" indent="0">
              <a:buNone/>
            </a:pPr>
            <a:r>
              <a:rPr lang="en-GB" noProof="0" dirty="0" smtClean="0">
                <a:ea typeface="Calibri"/>
                <a:cs typeface="Times New Roman"/>
              </a:rPr>
              <a:t>(’Division </a:t>
            </a:r>
            <a:r>
              <a:rPr lang="en-GB" noProof="0" dirty="0" err="1">
                <a:ea typeface="Calibri"/>
                <a:cs typeface="Times New Roman"/>
              </a:rPr>
              <a:t>provinciale</a:t>
            </a:r>
            <a:r>
              <a:rPr lang="en-GB" noProof="0" dirty="0">
                <a:ea typeface="Calibri"/>
                <a:cs typeface="Times New Roman"/>
              </a:rPr>
              <a:t>’: </a:t>
            </a:r>
            <a:r>
              <a:rPr lang="en-GB" noProof="0" dirty="0" smtClean="0">
                <a:ea typeface="Calibri"/>
                <a:cs typeface="Times New Roman"/>
              </a:rPr>
              <a:t>administration; </a:t>
            </a:r>
            <a:endParaRPr lang="en-GB" noProof="0" dirty="0">
              <a:ea typeface="Calibri"/>
              <a:cs typeface="Times New Roman"/>
            </a:endParaRPr>
          </a:p>
          <a:p>
            <a:pPr marL="914400" lvl="2" indent="0">
              <a:buNone/>
            </a:pPr>
            <a:r>
              <a:rPr lang="en-GB" noProof="0" dirty="0">
                <a:ea typeface="Calibri"/>
                <a:cs typeface="Times New Roman"/>
              </a:rPr>
              <a:t>‘Inspection </a:t>
            </a:r>
            <a:r>
              <a:rPr lang="en-GB" noProof="0" dirty="0" smtClean="0">
                <a:ea typeface="Calibri"/>
                <a:cs typeface="Times New Roman"/>
              </a:rPr>
              <a:t>provincial’ for control;</a:t>
            </a:r>
            <a:endParaRPr lang="en-GB" noProof="0" dirty="0">
              <a:ea typeface="Calibri"/>
              <a:cs typeface="Times New Roman"/>
            </a:endParaRPr>
          </a:p>
          <a:p>
            <a:pPr marL="914400" lvl="2" indent="0">
              <a:buNone/>
            </a:pPr>
            <a:r>
              <a:rPr lang="en-GB" noProof="0" dirty="0">
                <a:ea typeface="Calibri"/>
                <a:cs typeface="Times New Roman"/>
              </a:rPr>
              <a:t>Provincial Ministry of </a:t>
            </a:r>
            <a:r>
              <a:rPr lang="en-GB" noProof="0" dirty="0" smtClean="0">
                <a:ea typeface="Calibri"/>
                <a:cs typeface="Times New Roman"/>
              </a:rPr>
              <a:t>Health for </a:t>
            </a:r>
            <a:r>
              <a:rPr lang="en-GB" noProof="0" dirty="0">
                <a:ea typeface="Calibri"/>
                <a:cs typeface="Times New Roman"/>
              </a:rPr>
              <a:t>policy</a:t>
            </a:r>
          </a:p>
          <a:p>
            <a:pPr lvl="1"/>
            <a:endParaRPr lang="en-GB" sz="2000" noProof="0" dirty="0">
              <a:ea typeface="Calibri"/>
              <a:cs typeface="Times New Roman"/>
            </a:endParaRPr>
          </a:p>
          <a:p>
            <a:pPr lvl="1"/>
            <a:endParaRPr lang="en-GB" noProof="0" dirty="0">
              <a:ea typeface="Calibri"/>
              <a:cs typeface="Times New Roman"/>
            </a:endParaRPr>
          </a:p>
          <a:p>
            <a:endParaRPr lang="en-GB" noProof="0" dirty="0"/>
          </a:p>
        </p:txBody>
      </p:sp>
      <p:sp>
        <p:nvSpPr>
          <p:cNvPr id="5" name="Content Placeholder 4">
            <a:extLst>
              <a:ext uri="{FF2B5EF4-FFF2-40B4-BE49-F238E27FC236}">
                <a16:creationId xmlns="" xmlns:a16="http://schemas.microsoft.com/office/drawing/2014/main" id="{1C3EC57E-465B-6848-BB9B-30A917F784C7}"/>
              </a:ext>
            </a:extLst>
          </p:cNvPr>
          <p:cNvSpPr>
            <a:spLocks noGrp="1"/>
          </p:cNvSpPr>
          <p:nvPr>
            <p:ph sz="half" idx="2"/>
          </p:nvPr>
        </p:nvSpPr>
        <p:spPr>
          <a:xfrm>
            <a:off x="7480092" y="1235074"/>
            <a:ext cx="3873708" cy="2265878"/>
          </a:xfrm>
        </p:spPr>
        <p:txBody>
          <a:bodyPr>
            <a:normAutofit/>
          </a:bodyPr>
          <a:lstStyle/>
          <a:p>
            <a:r>
              <a:rPr lang="en-GB" sz="2200" noProof="0" dirty="0">
                <a:cs typeface="Times New Roman"/>
              </a:rPr>
              <a:t>In </a:t>
            </a:r>
            <a:r>
              <a:rPr lang="en-GB" sz="2200" b="1" noProof="0" dirty="0">
                <a:cs typeface="Times New Roman"/>
              </a:rPr>
              <a:t>Lubumbashi</a:t>
            </a:r>
            <a:r>
              <a:rPr lang="en-GB" sz="2200" noProof="0" dirty="0">
                <a:cs typeface="Times New Roman"/>
              </a:rPr>
              <a:t>: roles of intermediate level</a:t>
            </a:r>
          </a:p>
          <a:p>
            <a:pPr lvl="1"/>
            <a:r>
              <a:rPr lang="en-GB" sz="2200" noProof="0" dirty="0">
                <a:cs typeface="Times New Roman"/>
              </a:rPr>
              <a:t>Logistic support</a:t>
            </a:r>
          </a:p>
          <a:p>
            <a:pPr lvl="1"/>
            <a:r>
              <a:rPr lang="en-GB" sz="2200" noProof="0" dirty="0">
                <a:cs typeface="Times New Roman"/>
              </a:rPr>
              <a:t>Technical support</a:t>
            </a:r>
          </a:p>
          <a:p>
            <a:pPr lvl="1"/>
            <a:r>
              <a:rPr lang="en-GB" sz="2200" noProof="0" dirty="0">
                <a:cs typeface="Times New Roman"/>
              </a:rPr>
              <a:t>Social support</a:t>
            </a:r>
          </a:p>
          <a:p>
            <a:pPr lvl="1"/>
            <a:r>
              <a:rPr lang="en-GB" sz="2200" noProof="0" dirty="0">
                <a:cs typeface="Times New Roman"/>
              </a:rPr>
              <a:t>Motivational support</a:t>
            </a:r>
          </a:p>
          <a:p>
            <a:pPr lvl="1"/>
            <a:endParaRPr lang="en-GB" noProof="0" dirty="0"/>
          </a:p>
        </p:txBody>
      </p:sp>
      <p:sp>
        <p:nvSpPr>
          <p:cNvPr id="2" name="Espace réservé du numéro de diapositive 1"/>
          <p:cNvSpPr>
            <a:spLocks noGrp="1"/>
          </p:cNvSpPr>
          <p:nvPr>
            <p:ph type="sldNum" sz="quarter" idx="12"/>
          </p:nvPr>
        </p:nvSpPr>
        <p:spPr/>
        <p:txBody>
          <a:bodyPr/>
          <a:lstStyle/>
          <a:p>
            <a:fld id="{24A7C69F-D12A-459A-8F6E-942F141AADE2}" type="slidenum">
              <a:rPr lang="en-GB" smtClean="0"/>
              <a:t>11</a:t>
            </a:fld>
            <a:endParaRPr lang="en-GB"/>
          </a:p>
        </p:txBody>
      </p:sp>
      <p:sp>
        <p:nvSpPr>
          <p:cNvPr id="53" name="Titel 1"/>
          <p:cNvSpPr txBox="1">
            <a:spLocks/>
          </p:cNvSpPr>
          <p:nvPr/>
        </p:nvSpPr>
        <p:spPr>
          <a:xfrm>
            <a:off x="527382" y="196378"/>
            <a:ext cx="11087100" cy="58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smtClean="0">
                <a:solidFill>
                  <a:srgbClr val="0070C0"/>
                </a:solidFill>
                <a:latin typeface="+mn-lt"/>
              </a:rPr>
              <a:t>ROLE OF INTERMEDIATE LEVEL IN ENSURING STEWARDSHIP</a:t>
            </a:r>
            <a:endParaRPr lang="fr-FR" sz="2400" b="1" dirty="0">
              <a:solidFill>
                <a:srgbClr val="0070C0"/>
              </a:solidFill>
              <a:latin typeface="+mn-lt"/>
            </a:endParaRPr>
          </a:p>
        </p:txBody>
      </p:sp>
      <p:pic>
        <p:nvPicPr>
          <p:cNvPr id="3" name="Image 2"/>
          <p:cNvPicPr>
            <a:picLocks noChangeAspect="1"/>
          </p:cNvPicPr>
          <p:nvPr/>
        </p:nvPicPr>
        <p:blipFill>
          <a:blip r:embed="rId3"/>
          <a:stretch>
            <a:fillRect/>
          </a:stretch>
        </p:blipFill>
        <p:spPr>
          <a:xfrm>
            <a:off x="7480092" y="3956688"/>
            <a:ext cx="3873708" cy="1860550"/>
          </a:xfrm>
          <a:prstGeom prst="rect">
            <a:avLst/>
          </a:prstGeom>
        </p:spPr>
      </p:pic>
      <p:pic>
        <p:nvPicPr>
          <p:cNvPr id="6" name="Image 5"/>
          <p:cNvPicPr>
            <a:picLocks noChangeAspect="1"/>
          </p:cNvPicPr>
          <p:nvPr/>
        </p:nvPicPr>
        <p:blipFill>
          <a:blip r:embed="rId4"/>
          <a:stretch>
            <a:fillRect/>
          </a:stretch>
        </p:blipFill>
        <p:spPr>
          <a:xfrm>
            <a:off x="2000250" y="3956688"/>
            <a:ext cx="4070682" cy="1860550"/>
          </a:xfrm>
          <a:prstGeom prst="rect">
            <a:avLst/>
          </a:prstGeom>
        </p:spPr>
      </p:pic>
    </p:spTree>
    <p:extLst>
      <p:ext uri="{BB962C8B-B14F-4D97-AF65-F5344CB8AC3E}">
        <p14:creationId xmlns:p14="http://schemas.microsoft.com/office/powerpoint/2010/main" val="417841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80453" y="71965"/>
            <a:ext cx="9289143" cy="461665"/>
          </a:xfrm>
          <a:prstGeom prst="rect">
            <a:avLst/>
          </a:prstGeom>
          <a:noFill/>
        </p:spPr>
        <p:txBody>
          <a:bodyPr wrap="square" rtlCol="0">
            <a:spAutoFit/>
          </a:bodyPr>
          <a:lstStyle/>
          <a:p>
            <a:pPr algn="ctr"/>
            <a:r>
              <a:rPr lang="fr-FR" sz="2400" b="1" dirty="0">
                <a:solidFill>
                  <a:srgbClr val="0070C0"/>
                </a:solidFill>
              </a:rPr>
              <a:t>Profiles </a:t>
            </a:r>
            <a:r>
              <a:rPr lang="fr-FR" sz="2400" b="1" dirty="0" err="1">
                <a:solidFill>
                  <a:srgbClr val="0070C0"/>
                </a:solidFill>
              </a:rPr>
              <a:t>diversity</a:t>
            </a:r>
            <a:r>
              <a:rPr lang="fr-FR" sz="2400" b="1" dirty="0">
                <a:solidFill>
                  <a:srgbClr val="0070C0"/>
                </a:solidFill>
              </a:rPr>
              <a:t> of support to DHMT in </a:t>
            </a:r>
            <a:r>
              <a:rPr lang="fr-FR" sz="2400" b="1">
                <a:solidFill>
                  <a:srgbClr val="0070C0"/>
                </a:solidFill>
              </a:rPr>
              <a:t>Lubumbashi city </a:t>
            </a:r>
            <a:endParaRPr lang="fr-FR" sz="2400" b="1" dirty="0">
              <a:solidFill>
                <a:srgbClr val="0070C0"/>
              </a:solidFill>
            </a:endParaRPr>
          </a:p>
        </p:txBody>
      </p:sp>
      <p:sp>
        <p:nvSpPr>
          <p:cNvPr id="2" name="Espace réservé du numéro de diapositive 1"/>
          <p:cNvSpPr>
            <a:spLocks noGrp="1"/>
          </p:cNvSpPr>
          <p:nvPr>
            <p:ph type="sldNum" sz="quarter" idx="12"/>
          </p:nvPr>
        </p:nvSpPr>
        <p:spPr/>
        <p:txBody>
          <a:bodyPr/>
          <a:lstStyle/>
          <a:p>
            <a:fld id="{24A7C69F-D12A-459A-8F6E-942F141AADE2}" type="slidenum">
              <a:rPr lang="en-GB" smtClean="0"/>
              <a:t>12</a:t>
            </a:fld>
            <a:endParaRPr lang="en-GB"/>
          </a:p>
        </p:txBody>
      </p:sp>
      <p:sp>
        <p:nvSpPr>
          <p:cNvPr id="6" name="ZoneTexte 5"/>
          <p:cNvSpPr txBox="1"/>
          <p:nvPr/>
        </p:nvSpPr>
        <p:spPr>
          <a:xfrm>
            <a:off x="114311" y="756867"/>
            <a:ext cx="5846708" cy="1477328"/>
          </a:xfrm>
          <a:prstGeom prst="rect">
            <a:avLst/>
          </a:prstGeom>
          <a:noFill/>
        </p:spPr>
        <p:txBody>
          <a:bodyPr wrap="square" rtlCol="0">
            <a:spAutoFit/>
          </a:bodyPr>
          <a:lstStyle/>
          <a:p>
            <a:pPr algn="ctr"/>
            <a:r>
              <a:rPr lang="fr-FR" sz="2000" b="1" i="1" dirty="0" err="1">
                <a:solidFill>
                  <a:srgbClr val="FFC000"/>
                </a:solidFill>
              </a:rPr>
              <a:t>Logistic</a:t>
            </a:r>
            <a:r>
              <a:rPr lang="fr-FR" sz="2000" b="1" i="1" dirty="0">
                <a:solidFill>
                  <a:srgbClr val="FFC000"/>
                </a:solidFill>
              </a:rPr>
              <a:t> support</a:t>
            </a:r>
          </a:p>
          <a:p>
            <a:pPr algn="ctr"/>
            <a:r>
              <a:rPr lang="fr-FR" sz="1400" i="1" dirty="0"/>
              <a:t>« … </a:t>
            </a:r>
            <a:r>
              <a:rPr lang="fr-FR" sz="1400" i="1" dirty="0" smtClean="0"/>
              <a:t>Il vient </a:t>
            </a:r>
            <a:r>
              <a:rPr lang="fr-FR" sz="1400" i="1" dirty="0"/>
              <a:t>des partenaires, </a:t>
            </a:r>
            <a:r>
              <a:rPr lang="fr-FR" sz="1400" i="1" dirty="0" smtClean="0"/>
              <a:t>qui </a:t>
            </a:r>
            <a:r>
              <a:rPr lang="fr-FR" sz="1400" i="1" dirty="0" err="1" smtClean="0"/>
              <a:t>prenent</a:t>
            </a:r>
            <a:r>
              <a:rPr lang="fr-FR" sz="1400" i="1" dirty="0" smtClean="0"/>
              <a:t> ainsi les </a:t>
            </a:r>
            <a:r>
              <a:rPr lang="fr-FR" sz="1400" i="1" dirty="0"/>
              <a:t>Equipes-cadres en otage… </a:t>
            </a:r>
          </a:p>
          <a:p>
            <a:pPr algn="ctr"/>
            <a:r>
              <a:rPr lang="fr-FR" sz="1400" i="1" dirty="0" smtClean="0"/>
              <a:t>… il est </a:t>
            </a:r>
            <a:r>
              <a:rPr lang="fr-FR" sz="1400" i="1" dirty="0"/>
              <a:t>insuffisant, irrégulier, et moins structuré ou systématisé. </a:t>
            </a:r>
          </a:p>
          <a:p>
            <a:pPr algn="ctr"/>
            <a:r>
              <a:rPr lang="fr-FR" sz="1400" i="1" dirty="0"/>
              <a:t>La DPS nous rassasie des promesses jamais réalisée </a:t>
            </a:r>
          </a:p>
          <a:p>
            <a:pPr algn="ctr"/>
            <a:r>
              <a:rPr lang="fr-FR" sz="1400" i="1" dirty="0"/>
              <a:t>Le Médecin Chef s’accapare de tout apport logistique de la zone » </a:t>
            </a:r>
          </a:p>
          <a:p>
            <a:pPr algn="ctr"/>
            <a:r>
              <a:rPr lang="fr-FR" sz="1400" i="1" dirty="0"/>
              <a:t>(FG-NISSEC 01)</a:t>
            </a:r>
          </a:p>
        </p:txBody>
      </p:sp>
      <p:sp>
        <p:nvSpPr>
          <p:cNvPr id="7" name="ZoneTexte 6"/>
          <p:cNvSpPr txBox="1"/>
          <p:nvPr/>
        </p:nvSpPr>
        <p:spPr>
          <a:xfrm>
            <a:off x="6341679" y="777321"/>
            <a:ext cx="5721532" cy="1456874"/>
          </a:xfrm>
          <a:prstGeom prst="rect">
            <a:avLst/>
          </a:prstGeom>
          <a:noFill/>
        </p:spPr>
        <p:txBody>
          <a:bodyPr wrap="square" rtlCol="0">
            <a:spAutoFit/>
          </a:bodyPr>
          <a:lstStyle/>
          <a:p>
            <a:pPr algn="ctr"/>
            <a:r>
              <a:rPr lang="fr-FR" sz="1867" b="1" i="1" dirty="0" err="1">
                <a:solidFill>
                  <a:srgbClr val="FFC000"/>
                </a:solidFill>
              </a:rPr>
              <a:t>Technical</a:t>
            </a:r>
            <a:r>
              <a:rPr lang="fr-FR" sz="1867" b="1" i="1" dirty="0">
                <a:solidFill>
                  <a:srgbClr val="FFC000"/>
                </a:solidFill>
              </a:rPr>
              <a:t> support</a:t>
            </a:r>
          </a:p>
          <a:p>
            <a:pPr algn="ctr"/>
            <a:r>
              <a:rPr lang="fr-FR" sz="1400" i="1" dirty="0"/>
              <a:t>«.. Il est faible, voire inexistant. </a:t>
            </a:r>
            <a:endParaRPr lang="fr-FR" sz="1400" i="1" dirty="0" smtClean="0"/>
          </a:p>
          <a:p>
            <a:pPr algn="ctr"/>
            <a:r>
              <a:rPr lang="fr-FR" sz="1400" i="1" dirty="0" smtClean="0"/>
              <a:t>La </a:t>
            </a:r>
            <a:r>
              <a:rPr lang="fr-FR" sz="1400" i="1" dirty="0"/>
              <a:t>DPS assure des formations et supervisions de l’Equipe-Cadre pour les activités des partenaires et des programmes financés. L’encadreur provincial vient pour le </a:t>
            </a:r>
            <a:r>
              <a:rPr lang="fr-FR" sz="1400" i="1" dirty="0" smtClean="0"/>
              <a:t>coaching. Il n’</a:t>
            </a:r>
            <a:r>
              <a:rPr lang="fr-FR" sz="1400" i="1" dirty="0"/>
              <a:t> </a:t>
            </a:r>
            <a:r>
              <a:rPr lang="fr-FR" sz="1400" i="1" dirty="0" smtClean="0"/>
              <a:t>a </a:t>
            </a:r>
            <a:r>
              <a:rPr lang="fr-FR" sz="1400" i="1" dirty="0"/>
              <a:t>pas </a:t>
            </a:r>
            <a:r>
              <a:rPr lang="fr-FR" sz="1400" i="1" dirty="0" smtClean="0"/>
              <a:t>des termes de référence pour ses visites </a:t>
            </a:r>
            <a:r>
              <a:rPr lang="fr-FR" sz="1400" i="1" dirty="0"/>
              <a:t>» </a:t>
            </a:r>
          </a:p>
          <a:p>
            <a:pPr algn="ctr"/>
            <a:r>
              <a:rPr lang="fr-FR" sz="1400" i="1" dirty="0"/>
              <a:t>(FG-NISSEC 02)</a:t>
            </a:r>
          </a:p>
        </p:txBody>
      </p:sp>
      <p:sp>
        <p:nvSpPr>
          <p:cNvPr id="8" name="ZoneTexte 7"/>
          <p:cNvSpPr txBox="1"/>
          <p:nvPr/>
        </p:nvSpPr>
        <p:spPr>
          <a:xfrm>
            <a:off x="114310" y="4109736"/>
            <a:ext cx="5846708" cy="1456874"/>
          </a:xfrm>
          <a:prstGeom prst="rect">
            <a:avLst/>
          </a:prstGeom>
          <a:noFill/>
        </p:spPr>
        <p:txBody>
          <a:bodyPr wrap="square" rtlCol="0">
            <a:spAutoFit/>
          </a:bodyPr>
          <a:lstStyle/>
          <a:p>
            <a:pPr algn="ctr"/>
            <a:r>
              <a:rPr lang="fr-FR" sz="1867" b="1" i="1" dirty="0">
                <a:solidFill>
                  <a:srgbClr val="FFC000"/>
                </a:solidFill>
              </a:rPr>
              <a:t>Social support</a:t>
            </a:r>
          </a:p>
          <a:p>
            <a:pPr algn="ctr"/>
            <a:r>
              <a:rPr lang="fr-FR" sz="1400" i="1" dirty="0"/>
              <a:t>« L’ECD n’ont pas de statut </a:t>
            </a:r>
            <a:r>
              <a:rPr lang="fr-FR" sz="1400" i="1" dirty="0" smtClean="0"/>
              <a:t>juridiques. Les </a:t>
            </a:r>
            <a:r>
              <a:rPr lang="fr-FR" sz="1400" i="1" dirty="0"/>
              <a:t>structures </a:t>
            </a:r>
            <a:r>
              <a:rPr lang="fr-FR" sz="1400" i="1" dirty="0" smtClean="0"/>
              <a:t>sanitaires privées résistent à nos instructions sur la qualité </a:t>
            </a:r>
            <a:r>
              <a:rPr lang="fr-FR" sz="1400" i="1" dirty="0"/>
              <a:t>des </a:t>
            </a:r>
            <a:r>
              <a:rPr lang="fr-FR" sz="1400" i="1" dirty="0" smtClean="0"/>
              <a:t>services et des soins</a:t>
            </a:r>
            <a:r>
              <a:rPr lang="fr-FR" sz="1400" i="1" dirty="0"/>
              <a:t>. </a:t>
            </a:r>
          </a:p>
          <a:p>
            <a:pPr algn="ctr"/>
            <a:r>
              <a:rPr lang="fr-FR" sz="1400" i="1" dirty="0" smtClean="0"/>
              <a:t>Les </a:t>
            </a:r>
            <a:r>
              <a:rPr lang="fr-FR" sz="1400" i="1" dirty="0"/>
              <a:t>arrangements n’existent </a:t>
            </a:r>
            <a:r>
              <a:rPr lang="fr-FR" sz="1400" i="1" dirty="0" smtClean="0"/>
              <a:t>presque pas. Et même s’ils existent, c’est au profit du </a:t>
            </a:r>
            <a:r>
              <a:rPr lang="fr-FR" sz="1400" i="1" dirty="0"/>
              <a:t>médecin chef </a:t>
            </a:r>
            <a:r>
              <a:rPr lang="fr-FR" sz="1400" i="1" dirty="0" smtClean="0"/>
              <a:t>de zone » </a:t>
            </a:r>
            <a:endParaRPr lang="fr-FR" sz="1400" i="1" dirty="0"/>
          </a:p>
          <a:p>
            <a:pPr algn="ctr"/>
            <a:r>
              <a:rPr lang="fr-FR" sz="1400" i="1" dirty="0"/>
              <a:t>(FG-NISSEC 03).</a:t>
            </a:r>
          </a:p>
        </p:txBody>
      </p:sp>
      <p:sp>
        <p:nvSpPr>
          <p:cNvPr id="9" name="ZoneTexte 8"/>
          <p:cNvSpPr txBox="1"/>
          <p:nvPr/>
        </p:nvSpPr>
        <p:spPr>
          <a:xfrm>
            <a:off x="6305004" y="4209515"/>
            <a:ext cx="5845291" cy="1456874"/>
          </a:xfrm>
          <a:prstGeom prst="rect">
            <a:avLst/>
          </a:prstGeom>
          <a:noFill/>
        </p:spPr>
        <p:txBody>
          <a:bodyPr wrap="square" rtlCol="0">
            <a:spAutoFit/>
          </a:bodyPr>
          <a:lstStyle/>
          <a:p>
            <a:pPr algn="ctr"/>
            <a:r>
              <a:rPr lang="fr-FR" sz="1867" b="1" i="1" dirty="0" err="1">
                <a:solidFill>
                  <a:srgbClr val="FFC000"/>
                </a:solidFill>
              </a:rPr>
              <a:t>Motivational</a:t>
            </a:r>
            <a:r>
              <a:rPr lang="fr-FR" sz="1867" b="1" i="1" dirty="0">
                <a:solidFill>
                  <a:srgbClr val="FFC000"/>
                </a:solidFill>
              </a:rPr>
              <a:t> support</a:t>
            </a:r>
          </a:p>
          <a:p>
            <a:pPr algn="ctr"/>
            <a:r>
              <a:rPr lang="fr-FR" sz="1400" i="1" dirty="0"/>
              <a:t>« La DPS </a:t>
            </a:r>
            <a:r>
              <a:rPr lang="fr-FR" sz="1400" i="1" dirty="0" smtClean="0"/>
              <a:t>demande à ce qu’il y ait des réunions de l’équipe-cadre et avec les autres acteurs. Il n’y a pas </a:t>
            </a:r>
            <a:r>
              <a:rPr lang="fr-FR" sz="1400" i="1" dirty="0"/>
              <a:t>de motivation </a:t>
            </a:r>
            <a:r>
              <a:rPr lang="fr-FR" sz="1400" i="1" dirty="0" smtClean="0"/>
              <a:t>pour ça.  Il n’y a même pas des </a:t>
            </a:r>
            <a:r>
              <a:rPr lang="fr-FR" sz="1400" i="1" dirty="0"/>
              <a:t>frais de </a:t>
            </a:r>
            <a:r>
              <a:rPr lang="fr-FR" sz="1400" i="1" dirty="0" smtClean="0"/>
              <a:t>fonctionnement </a:t>
            </a:r>
            <a:r>
              <a:rPr lang="fr-FR" sz="1400" i="1" dirty="0"/>
              <a:t>ni prime de </a:t>
            </a:r>
            <a:r>
              <a:rPr lang="fr-FR" sz="1400" i="1" dirty="0" smtClean="0"/>
              <a:t>fonction des membres de l’équipe-cadre. </a:t>
            </a:r>
            <a:endParaRPr lang="fr-FR" sz="1400" i="1" dirty="0"/>
          </a:p>
          <a:p>
            <a:pPr algn="ctr"/>
            <a:r>
              <a:rPr lang="fr-FR" sz="1400" i="1" dirty="0"/>
              <a:t>Les conditions de travail sont </a:t>
            </a:r>
            <a:r>
              <a:rPr lang="fr-FR" sz="1400" i="1" dirty="0" smtClean="0"/>
              <a:t>déplorables.»</a:t>
            </a:r>
            <a:endParaRPr lang="fr-FR" sz="1400" i="1" dirty="0"/>
          </a:p>
          <a:p>
            <a:pPr algn="ctr"/>
            <a:r>
              <a:rPr lang="fr-FR" sz="1400" i="1" dirty="0"/>
              <a:t> (FG-NISSEC 04)</a:t>
            </a:r>
          </a:p>
        </p:txBody>
      </p:sp>
      <p:sp>
        <p:nvSpPr>
          <p:cNvPr id="3" name="Explosion 1 2"/>
          <p:cNvSpPr/>
          <p:nvPr/>
        </p:nvSpPr>
        <p:spPr>
          <a:xfrm>
            <a:off x="3517175" y="2629033"/>
            <a:ext cx="4887686" cy="1416973"/>
          </a:xfrm>
          <a:prstGeom prst="irregularSeal1">
            <a:avLst/>
          </a:prstGeom>
          <a:solidFill>
            <a:srgbClr val="FFFF99"/>
          </a:solid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dirty="0" err="1"/>
              <a:t>Lack</a:t>
            </a:r>
            <a:r>
              <a:rPr lang="fr-FR" dirty="0"/>
              <a:t> of </a:t>
            </a:r>
            <a:r>
              <a:rPr lang="fr-FR" dirty="0" err="1"/>
              <a:t>IHSL’s</a:t>
            </a:r>
            <a:r>
              <a:rPr lang="fr-FR" dirty="0"/>
              <a:t> support</a:t>
            </a:r>
          </a:p>
        </p:txBody>
      </p:sp>
    </p:spTree>
    <p:extLst>
      <p:ext uri="{BB962C8B-B14F-4D97-AF65-F5344CB8AC3E}">
        <p14:creationId xmlns:p14="http://schemas.microsoft.com/office/powerpoint/2010/main" val="38015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el 1"/>
          <p:cNvSpPr txBox="1">
            <a:spLocks/>
          </p:cNvSpPr>
          <p:nvPr/>
        </p:nvSpPr>
        <p:spPr>
          <a:xfrm>
            <a:off x="527382" y="80266"/>
            <a:ext cx="11087100" cy="58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solidFill>
                  <a:srgbClr val="0070C0"/>
                </a:solidFill>
                <a:latin typeface="+mn-lt"/>
              </a:rPr>
              <a:t>FINAL REFLECTIONS</a:t>
            </a:r>
          </a:p>
        </p:txBody>
      </p:sp>
      <p:sp>
        <p:nvSpPr>
          <p:cNvPr id="13" name="Rectangle 12"/>
          <p:cNvSpPr/>
          <p:nvPr/>
        </p:nvSpPr>
        <p:spPr>
          <a:xfrm>
            <a:off x="3497349" y="705694"/>
            <a:ext cx="4781007" cy="7628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solidFill>
                  <a:schemeClr val="accent2"/>
                </a:solidFill>
              </a:rPr>
              <a:t>Levers</a:t>
            </a:r>
            <a:r>
              <a:rPr lang="fr-FR" sz="1600" dirty="0"/>
              <a:t>  </a:t>
            </a:r>
          </a:p>
          <a:p>
            <a:pPr algn="ctr"/>
            <a:r>
              <a:rPr lang="fr-FR" sz="1600" dirty="0" err="1"/>
              <a:t>Integrating</a:t>
            </a:r>
            <a:r>
              <a:rPr lang="fr-FR" sz="1600" dirty="0"/>
              <a:t> </a:t>
            </a:r>
            <a:r>
              <a:rPr lang="fr-FR" sz="1600" dirty="0" err="1"/>
              <a:t>small</a:t>
            </a:r>
            <a:r>
              <a:rPr lang="fr-FR" sz="1600" dirty="0"/>
              <a:t> </a:t>
            </a:r>
            <a:r>
              <a:rPr lang="fr-FR" sz="1600" dirty="0" err="1"/>
              <a:t>scale</a:t>
            </a:r>
            <a:r>
              <a:rPr lang="fr-FR" sz="1600" dirty="0"/>
              <a:t> interventions + Fine-</a:t>
            </a:r>
            <a:r>
              <a:rPr lang="fr-FR" sz="1600" dirty="0" err="1"/>
              <a:t>tuning</a:t>
            </a:r>
            <a:r>
              <a:rPr lang="fr-FR" sz="1600" dirty="0"/>
              <a:t> </a:t>
            </a:r>
            <a:r>
              <a:rPr lang="fr-FR" sz="1600" dirty="0" err="1"/>
              <a:t>it</a:t>
            </a:r>
            <a:r>
              <a:rPr lang="fr-FR" sz="1600" dirty="0"/>
              <a:t>. </a:t>
            </a:r>
          </a:p>
          <a:p>
            <a:pPr algn="ctr"/>
            <a:r>
              <a:rPr lang="fr-FR" sz="1600" dirty="0" err="1"/>
              <a:t>Optimizing</a:t>
            </a:r>
            <a:r>
              <a:rPr lang="fr-FR" sz="1600" dirty="0"/>
              <a:t> self-</a:t>
            </a:r>
            <a:r>
              <a:rPr lang="fr-FR" sz="1600" dirty="0" err="1"/>
              <a:t>organization</a:t>
            </a:r>
            <a:endParaRPr lang="fr-FR" sz="1600" dirty="0"/>
          </a:p>
        </p:txBody>
      </p:sp>
      <p:sp>
        <p:nvSpPr>
          <p:cNvPr id="17" name="Rectangle 16"/>
          <p:cNvSpPr/>
          <p:nvPr/>
        </p:nvSpPr>
        <p:spPr>
          <a:xfrm>
            <a:off x="4316939" y="1826598"/>
            <a:ext cx="3777479" cy="1210172"/>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srgbClr val="0070C0"/>
                </a:solidFill>
              </a:rPr>
              <a:t>Vision and System </a:t>
            </a:r>
          </a:p>
          <a:p>
            <a:r>
              <a:rPr lang="fr-FR" sz="1400" dirty="0" smtClean="0"/>
              <a:t>-    </a:t>
            </a:r>
            <a:r>
              <a:rPr lang="fr-FR" sz="1400" dirty="0" err="1" smtClean="0"/>
              <a:t>Committement</a:t>
            </a:r>
            <a:r>
              <a:rPr lang="fr-FR" sz="1400" dirty="0"/>
              <a:t>: PHC, DHS, Urban </a:t>
            </a:r>
            <a:r>
              <a:rPr lang="fr-FR" sz="1400" dirty="0" err="1"/>
              <a:t>health</a:t>
            </a:r>
            <a:endParaRPr lang="fr-FR" sz="1400" dirty="0"/>
          </a:p>
          <a:p>
            <a:pPr marL="171450" indent="-171450">
              <a:buFontTx/>
              <a:buChar char="-"/>
            </a:pPr>
            <a:r>
              <a:rPr lang="fr-FR" sz="1400" dirty="0" err="1"/>
              <a:t>Political</a:t>
            </a:r>
            <a:r>
              <a:rPr lang="fr-FR" sz="1400" dirty="0"/>
              <a:t> </a:t>
            </a:r>
            <a:r>
              <a:rPr lang="fr-FR" sz="1400" dirty="0" smtClean="0"/>
              <a:t>- </a:t>
            </a:r>
            <a:r>
              <a:rPr lang="fr-FR" sz="1400" dirty="0" err="1"/>
              <a:t>intermediate</a:t>
            </a:r>
            <a:r>
              <a:rPr lang="fr-FR" sz="1400" dirty="0"/>
              <a:t> HSL </a:t>
            </a:r>
            <a:r>
              <a:rPr lang="fr-FR" sz="1400" b="1" dirty="0"/>
              <a:t>support</a:t>
            </a:r>
            <a:r>
              <a:rPr lang="fr-FR" sz="1400" dirty="0"/>
              <a:t> to DHS</a:t>
            </a:r>
          </a:p>
          <a:p>
            <a:pPr marL="171450" indent="-171450">
              <a:buFontTx/>
              <a:buChar char="-"/>
            </a:pPr>
            <a:r>
              <a:rPr lang="fr-FR" sz="1400" b="1" dirty="0"/>
              <a:t>Managers, Teams, Professional, </a:t>
            </a:r>
            <a:r>
              <a:rPr lang="fr-FR" sz="1400" b="1" dirty="0" err="1"/>
              <a:t>Players</a:t>
            </a:r>
            <a:r>
              <a:rPr lang="fr-FR" sz="1400" b="1" dirty="0" smtClean="0"/>
              <a:t>= </a:t>
            </a:r>
            <a:r>
              <a:rPr lang="fr-FR" sz="1400" b="1" dirty="0"/>
              <a:t>DHS </a:t>
            </a:r>
          </a:p>
          <a:p>
            <a:pPr marL="171450" indent="-171450" algn="just">
              <a:buFontTx/>
              <a:buChar char="-"/>
            </a:pPr>
            <a:r>
              <a:rPr lang="fr-FR" sz="1400" b="1" dirty="0"/>
              <a:t>Stewardship introduction </a:t>
            </a:r>
            <a:r>
              <a:rPr lang="fr-FR" sz="1400" dirty="0"/>
              <a:t>and practices =&gt; HSS</a:t>
            </a:r>
          </a:p>
        </p:txBody>
      </p:sp>
      <p:sp>
        <p:nvSpPr>
          <p:cNvPr id="12" name="Rectangle 11"/>
          <p:cNvSpPr/>
          <p:nvPr/>
        </p:nvSpPr>
        <p:spPr>
          <a:xfrm>
            <a:off x="257613" y="1826598"/>
            <a:ext cx="3821087" cy="121017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srgbClr val="0070C0"/>
                </a:solidFill>
              </a:rPr>
              <a:t>Inputs</a:t>
            </a:r>
          </a:p>
          <a:p>
            <a:pPr marL="171450" indent="-171450">
              <a:buFontTx/>
              <a:buChar char="-"/>
            </a:pPr>
            <a:r>
              <a:rPr lang="fr-FR" sz="1400" dirty="0" err="1"/>
              <a:t>Political,arrangements</a:t>
            </a:r>
            <a:r>
              <a:rPr lang="fr-FR" sz="1400" dirty="0"/>
              <a:t>, </a:t>
            </a:r>
            <a:r>
              <a:rPr lang="fr-FR" sz="1400" dirty="0" err="1"/>
              <a:t>laws</a:t>
            </a:r>
            <a:r>
              <a:rPr lang="fr-FR" sz="1400" dirty="0"/>
              <a:t>, </a:t>
            </a:r>
            <a:r>
              <a:rPr lang="fr-FR" sz="1400" dirty="0" err="1"/>
              <a:t>financing</a:t>
            </a:r>
            <a:endParaRPr lang="fr-FR" sz="1400" dirty="0"/>
          </a:p>
          <a:p>
            <a:pPr marL="171450" indent="-171450">
              <a:buFontTx/>
              <a:buChar char="-"/>
            </a:pPr>
            <a:r>
              <a:rPr lang="fr-FR" sz="1400" dirty="0" err="1"/>
              <a:t>Skills</a:t>
            </a:r>
            <a:r>
              <a:rPr lang="fr-FR" sz="1400" dirty="0"/>
              <a:t>: </a:t>
            </a:r>
            <a:r>
              <a:rPr lang="fr-FR" sz="1400" dirty="0" err="1"/>
              <a:t>selection</a:t>
            </a:r>
            <a:r>
              <a:rPr lang="fr-FR" sz="1400" dirty="0"/>
              <a:t>, training, recognition </a:t>
            </a:r>
          </a:p>
          <a:p>
            <a:pPr marL="171450" indent="-171450">
              <a:buFontTx/>
              <a:buChar char="-"/>
            </a:pPr>
            <a:r>
              <a:rPr lang="fr-FR" sz="1400" dirty="0"/>
              <a:t>Coach, </a:t>
            </a:r>
            <a:r>
              <a:rPr lang="fr-FR" sz="1400" dirty="0" err="1"/>
              <a:t>logistical</a:t>
            </a:r>
            <a:r>
              <a:rPr lang="fr-FR" sz="1400" dirty="0"/>
              <a:t>, influence, </a:t>
            </a:r>
            <a:r>
              <a:rPr lang="fr-FR" sz="1400" dirty="0" err="1"/>
              <a:t>regulation</a:t>
            </a:r>
            <a:r>
              <a:rPr lang="fr-FR" sz="1400" dirty="0"/>
              <a:t> </a:t>
            </a:r>
          </a:p>
          <a:p>
            <a:pPr marL="171450" indent="-171450">
              <a:buFontTx/>
              <a:buChar char="-"/>
            </a:pPr>
            <a:r>
              <a:rPr lang="fr-FR" sz="1400" dirty="0"/>
              <a:t>Team building, monitoring, motivation</a:t>
            </a:r>
          </a:p>
        </p:txBody>
      </p:sp>
      <p:sp>
        <p:nvSpPr>
          <p:cNvPr id="14" name="Rectangle 13"/>
          <p:cNvSpPr/>
          <p:nvPr/>
        </p:nvSpPr>
        <p:spPr>
          <a:xfrm>
            <a:off x="8278356" y="1826598"/>
            <a:ext cx="3797530" cy="121017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err="1" smtClean="0">
                <a:solidFill>
                  <a:srgbClr val="0070C0"/>
                </a:solidFill>
              </a:rPr>
              <a:t>Outcomes</a:t>
            </a:r>
            <a:endParaRPr lang="fr-FR" sz="1400" b="1" dirty="0" smtClean="0">
              <a:solidFill>
                <a:srgbClr val="0070C0"/>
              </a:solidFill>
            </a:endParaRPr>
          </a:p>
          <a:p>
            <a:pPr algn="ctr"/>
            <a:endParaRPr lang="fr-FR" sz="1400" b="1" dirty="0">
              <a:solidFill>
                <a:schemeClr val="accent4">
                  <a:lumMod val="75000"/>
                </a:schemeClr>
              </a:solidFill>
            </a:endParaRPr>
          </a:p>
          <a:p>
            <a:pPr algn="ctr"/>
            <a:r>
              <a:rPr lang="fr-FR" sz="1400" dirty="0" err="1" smtClean="0"/>
              <a:t>Legitimacy</a:t>
            </a:r>
            <a:r>
              <a:rPr lang="fr-FR" sz="1400" dirty="0" smtClean="0"/>
              <a:t> and Trust</a:t>
            </a:r>
            <a:endParaRPr lang="fr-FR" sz="1400" dirty="0"/>
          </a:p>
          <a:p>
            <a:pPr algn="ctr"/>
            <a:r>
              <a:rPr lang="fr-FR" sz="1400" dirty="0" err="1" smtClean="0"/>
              <a:t>Well-being</a:t>
            </a:r>
            <a:r>
              <a:rPr lang="fr-FR" sz="1400" dirty="0" smtClean="0"/>
              <a:t> and </a:t>
            </a:r>
            <a:r>
              <a:rPr lang="fr-FR" sz="1400" dirty="0" err="1" smtClean="0"/>
              <a:t>Welfare</a:t>
            </a:r>
            <a:endParaRPr lang="fr-FR" sz="1400" dirty="0"/>
          </a:p>
        </p:txBody>
      </p:sp>
      <p:sp>
        <p:nvSpPr>
          <p:cNvPr id="19" name="Rectangle 18"/>
          <p:cNvSpPr/>
          <p:nvPr/>
        </p:nvSpPr>
        <p:spPr>
          <a:xfrm>
            <a:off x="8272921" y="4191135"/>
            <a:ext cx="3802965" cy="130128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srgbClr val="0070C0"/>
                </a:solidFill>
              </a:rPr>
              <a:t>Outputs</a:t>
            </a:r>
          </a:p>
          <a:p>
            <a:pPr marL="171450" indent="-171450">
              <a:buFontTx/>
              <a:buChar char="-"/>
            </a:pPr>
            <a:r>
              <a:rPr lang="fr-FR" sz="1400" dirty="0" smtClean="0"/>
              <a:t>Health </a:t>
            </a:r>
            <a:r>
              <a:rPr lang="fr-FR" sz="1400" dirty="0" err="1" smtClean="0"/>
              <a:t>coverage</a:t>
            </a:r>
            <a:r>
              <a:rPr lang="fr-FR" sz="1400" dirty="0" smtClean="0"/>
              <a:t>, </a:t>
            </a:r>
            <a:r>
              <a:rPr lang="fr-FR" sz="1400" dirty="0" err="1" smtClean="0"/>
              <a:t>Equity</a:t>
            </a:r>
            <a:r>
              <a:rPr lang="fr-FR" sz="1400" dirty="0"/>
              <a:t>, </a:t>
            </a:r>
            <a:r>
              <a:rPr lang="fr-FR" sz="1400" dirty="0" smtClean="0"/>
              <a:t>satisfaction</a:t>
            </a:r>
            <a:r>
              <a:rPr lang="fr-FR" sz="1400" dirty="0"/>
              <a:t>, </a:t>
            </a:r>
            <a:r>
              <a:rPr lang="fr-FR" sz="1400" dirty="0" smtClean="0"/>
              <a:t>protection </a:t>
            </a:r>
            <a:endParaRPr lang="fr-FR" sz="1400" dirty="0"/>
          </a:p>
          <a:p>
            <a:pPr marL="171450" indent="-171450">
              <a:buFontTx/>
              <a:buChar char="-"/>
            </a:pPr>
            <a:r>
              <a:rPr lang="fr-FR" sz="1400" dirty="0" err="1"/>
              <a:t>Community</a:t>
            </a:r>
            <a:r>
              <a:rPr lang="fr-FR" sz="1400" dirty="0"/>
              <a:t>/</a:t>
            </a:r>
            <a:r>
              <a:rPr lang="fr-FR" sz="1400" dirty="0" err="1"/>
              <a:t>poor</a:t>
            </a:r>
            <a:r>
              <a:rPr lang="fr-FR" sz="1400" dirty="0"/>
              <a:t> </a:t>
            </a:r>
            <a:r>
              <a:rPr lang="fr-FR" sz="1400" dirty="0" smtClean="0"/>
              <a:t>participation,  </a:t>
            </a:r>
            <a:r>
              <a:rPr lang="fr-FR" sz="1400" dirty="0" err="1"/>
              <a:t>using</a:t>
            </a:r>
            <a:r>
              <a:rPr lang="fr-FR" sz="1400" dirty="0"/>
              <a:t> </a:t>
            </a:r>
          </a:p>
          <a:p>
            <a:pPr marL="171450" indent="-171450">
              <a:buFontTx/>
              <a:buChar char="-"/>
            </a:pPr>
            <a:r>
              <a:rPr lang="fr-FR" sz="1400" dirty="0" err="1" smtClean="0"/>
              <a:t>Coverage</a:t>
            </a:r>
            <a:r>
              <a:rPr lang="fr-FR" sz="1400" dirty="0" smtClean="0"/>
              <a:t>, </a:t>
            </a:r>
            <a:r>
              <a:rPr lang="fr-FR" sz="1400" dirty="0" err="1" smtClean="0"/>
              <a:t>Quality</a:t>
            </a:r>
            <a:r>
              <a:rPr lang="fr-FR" sz="1400" dirty="0"/>
              <a:t>, </a:t>
            </a:r>
            <a:r>
              <a:rPr lang="fr-FR" sz="1400" dirty="0" smtClean="0"/>
              <a:t>relevance and efficience</a:t>
            </a:r>
            <a:endParaRPr lang="fr-FR" sz="1400" dirty="0"/>
          </a:p>
          <a:p>
            <a:pPr marL="171450" indent="-171450">
              <a:buFontTx/>
              <a:buChar char="-"/>
            </a:pPr>
            <a:r>
              <a:rPr lang="fr-FR" sz="1400" dirty="0" err="1" smtClean="0"/>
              <a:t>Accountability</a:t>
            </a:r>
            <a:r>
              <a:rPr lang="fr-FR" sz="1400" dirty="0" smtClean="0"/>
              <a:t> and </a:t>
            </a:r>
            <a:r>
              <a:rPr lang="fr-FR" sz="1400" dirty="0" err="1" smtClean="0"/>
              <a:t>taking</a:t>
            </a:r>
            <a:r>
              <a:rPr lang="fr-FR" sz="1400" dirty="0" smtClean="0"/>
              <a:t> </a:t>
            </a:r>
            <a:r>
              <a:rPr lang="fr-FR" sz="1400" dirty="0" err="1" smtClean="0"/>
              <a:t>beyond</a:t>
            </a:r>
            <a:r>
              <a:rPr lang="fr-FR" sz="1400" dirty="0" smtClean="0"/>
              <a:t> </a:t>
            </a:r>
            <a:r>
              <a:rPr lang="fr-FR" sz="1400" dirty="0" err="1" smtClean="0"/>
              <a:t>health</a:t>
            </a:r>
            <a:r>
              <a:rPr lang="fr-FR" sz="1400" dirty="0" smtClean="0"/>
              <a:t> </a:t>
            </a:r>
            <a:r>
              <a:rPr lang="fr-FR" sz="1400" dirty="0" err="1" smtClean="0"/>
              <a:t>sector</a:t>
            </a:r>
            <a:endParaRPr lang="fr-FR" sz="1400" dirty="0"/>
          </a:p>
        </p:txBody>
      </p:sp>
      <p:sp>
        <p:nvSpPr>
          <p:cNvPr id="21" name="Rectangle 20"/>
          <p:cNvSpPr/>
          <p:nvPr/>
        </p:nvSpPr>
        <p:spPr>
          <a:xfrm>
            <a:off x="173617" y="4191135"/>
            <a:ext cx="3905084" cy="130128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err="1">
                <a:solidFill>
                  <a:srgbClr val="0070C0"/>
                </a:solidFill>
              </a:rPr>
              <a:t>Process</a:t>
            </a:r>
            <a:r>
              <a:rPr lang="fr-FR" sz="1400" b="1" dirty="0">
                <a:solidFill>
                  <a:srgbClr val="0070C0"/>
                </a:solidFill>
              </a:rPr>
              <a:t> </a:t>
            </a:r>
          </a:p>
          <a:p>
            <a:pPr marL="171450" indent="-171450">
              <a:buFontTx/>
              <a:buChar char="-"/>
            </a:pPr>
            <a:r>
              <a:rPr lang="fr-FR" sz="1400" dirty="0"/>
              <a:t>DHMT in </a:t>
            </a:r>
            <a:r>
              <a:rPr lang="fr-FR" sz="1400" dirty="0" err="1"/>
              <a:t>emerging</a:t>
            </a:r>
            <a:r>
              <a:rPr lang="fr-FR" sz="1400" dirty="0"/>
              <a:t> change, </a:t>
            </a:r>
            <a:r>
              <a:rPr lang="fr-FR" sz="1400" dirty="0" smtClean="0"/>
              <a:t>action-</a:t>
            </a:r>
            <a:r>
              <a:rPr lang="fr-FR" sz="1400" dirty="0" err="1" smtClean="0"/>
              <a:t>research</a:t>
            </a:r>
            <a:r>
              <a:rPr lang="fr-FR" sz="1400" dirty="0" smtClean="0"/>
              <a:t>,…</a:t>
            </a:r>
          </a:p>
          <a:p>
            <a:pPr marL="171450" indent="-171450">
              <a:buFontTx/>
              <a:buChar char="-"/>
            </a:pPr>
            <a:r>
              <a:rPr lang="fr-FR" sz="1400" dirty="0" err="1" smtClean="0"/>
              <a:t>Intersectoral</a:t>
            </a:r>
            <a:r>
              <a:rPr lang="fr-FR" sz="1400" dirty="0" smtClean="0"/>
              <a:t> and </a:t>
            </a:r>
            <a:r>
              <a:rPr lang="fr-FR" sz="1400" dirty="0" err="1" smtClean="0"/>
              <a:t>multilevel</a:t>
            </a:r>
            <a:r>
              <a:rPr lang="fr-FR" sz="1400" dirty="0" smtClean="0"/>
              <a:t> implication</a:t>
            </a:r>
          </a:p>
          <a:p>
            <a:pPr marL="171450" indent="-171450">
              <a:buFontTx/>
              <a:buChar char="-"/>
            </a:pPr>
            <a:r>
              <a:rPr lang="fr-FR" sz="1400" dirty="0" smtClean="0"/>
              <a:t>Bodies </a:t>
            </a:r>
            <a:r>
              <a:rPr lang="fr-FR" sz="1400" dirty="0"/>
              <a:t>networking + </a:t>
            </a:r>
            <a:r>
              <a:rPr lang="fr-FR" sz="1400" dirty="0" err="1"/>
              <a:t>credible</a:t>
            </a:r>
            <a:r>
              <a:rPr lang="fr-FR" sz="1400" dirty="0"/>
              <a:t> </a:t>
            </a:r>
            <a:r>
              <a:rPr lang="fr-FR" sz="1400" dirty="0" err="1"/>
              <a:t>decision</a:t>
            </a:r>
            <a:r>
              <a:rPr lang="fr-FR" sz="1400" dirty="0"/>
              <a:t> </a:t>
            </a:r>
            <a:r>
              <a:rPr lang="fr-FR" sz="1400" dirty="0" err="1"/>
              <a:t>making</a:t>
            </a:r>
            <a:r>
              <a:rPr lang="fr-FR" sz="1400" dirty="0"/>
              <a:t>,</a:t>
            </a:r>
          </a:p>
          <a:p>
            <a:pPr marL="171450" indent="-171450">
              <a:buFontTx/>
              <a:buChar char="-"/>
            </a:pPr>
            <a:r>
              <a:rPr lang="fr-FR" sz="1400" dirty="0" smtClean="0"/>
              <a:t>Arrangements, </a:t>
            </a:r>
            <a:r>
              <a:rPr lang="fr-FR" sz="1400" dirty="0" err="1"/>
              <a:t>domestic</a:t>
            </a:r>
            <a:r>
              <a:rPr lang="fr-FR" sz="1400" dirty="0"/>
              <a:t>  </a:t>
            </a:r>
            <a:r>
              <a:rPr lang="fr-FR" sz="1400" dirty="0" err="1" smtClean="0"/>
              <a:t>resources</a:t>
            </a:r>
            <a:r>
              <a:rPr lang="fr-FR" sz="1400" dirty="0" smtClean="0"/>
              <a:t>, </a:t>
            </a:r>
            <a:r>
              <a:rPr lang="fr-FR" sz="1400" dirty="0" err="1" smtClean="0"/>
              <a:t>financing</a:t>
            </a:r>
            <a:endParaRPr lang="fr-FR" sz="1400" dirty="0"/>
          </a:p>
        </p:txBody>
      </p:sp>
      <p:sp>
        <p:nvSpPr>
          <p:cNvPr id="22" name="Rectangle 21"/>
          <p:cNvSpPr/>
          <p:nvPr/>
        </p:nvSpPr>
        <p:spPr>
          <a:xfrm>
            <a:off x="4257208" y="5048464"/>
            <a:ext cx="3837210" cy="1190415"/>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err="1">
                <a:solidFill>
                  <a:srgbClr val="0070C0"/>
                </a:solidFill>
              </a:rPr>
              <a:t>Results</a:t>
            </a:r>
            <a:r>
              <a:rPr lang="fr-FR" sz="1400" b="1" dirty="0">
                <a:solidFill>
                  <a:srgbClr val="0070C0"/>
                </a:solidFill>
              </a:rPr>
              <a:t> </a:t>
            </a:r>
          </a:p>
          <a:p>
            <a:pPr marL="171450" indent="-171450" algn="ctr">
              <a:buFontTx/>
              <a:buChar char="-"/>
            </a:pPr>
            <a:r>
              <a:rPr lang="fr-FR" sz="1400" dirty="0"/>
              <a:t>DHMT: interface position, HSS, </a:t>
            </a:r>
            <a:r>
              <a:rPr lang="fr-FR" sz="1400" dirty="0" err="1"/>
              <a:t>Urban</a:t>
            </a:r>
            <a:r>
              <a:rPr lang="fr-FR" sz="1400" dirty="0"/>
              <a:t> </a:t>
            </a:r>
            <a:r>
              <a:rPr lang="fr-FR" sz="1400" dirty="0" err="1" smtClean="0"/>
              <a:t>turn</a:t>
            </a:r>
            <a:r>
              <a:rPr lang="fr-FR" sz="1400" dirty="0" smtClean="0"/>
              <a:t>.</a:t>
            </a:r>
            <a:endParaRPr lang="fr-FR" sz="1400" dirty="0"/>
          </a:p>
          <a:p>
            <a:pPr marL="171450" indent="-171450" algn="ctr">
              <a:buFontTx/>
              <a:buChar char="-"/>
            </a:pPr>
            <a:r>
              <a:rPr lang="fr-FR" sz="1400" dirty="0" err="1" smtClean="0"/>
              <a:t>knowledge</a:t>
            </a:r>
            <a:r>
              <a:rPr lang="fr-FR" sz="1400" dirty="0"/>
              <a:t>, care, </a:t>
            </a:r>
            <a:r>
              <a:rPr lang="fr-FR" sz="1400" dirty="0" err="1"/>
              <a:t>agency</a:t>
            </a:r>
            <a:r>
              <a:rPr lang="fr-FR" sz="1400" dirty="0"/>
              <a:t>, </a:t>
            </a:r>
            <a:r>
              <a:rPr lang="fr-FR" sz="1400" dirty="0" err="1" smtClean="0"/>
              <a:t>ethics</a:t>
            </a:r>
            <a:r>
              <a:rPr lang="fr-FR" sz="1400" dirty="0" smtClean="0"/>
              <a:t>…</a:t>
            </a:r>
            <a:endParaRPr lang="fr-FR" sz="1400" dirty="0"/>
          </a:p>
          <a:p>
            <a:pPr marL="171450" indent="-171450" algn="ctr">
              <a:buFontTx/>
              <a:buChar char="-"/>
            </a:pPr>
            <a:r>
              <a:rPr lang="fr-FR" sz="1400" dirty="0" err="1"/>
              <a:t>Appreciate</a:t>
            </a:r>
            <a:r>
              <a:rPr lang="fr-FR" sz="1400" dirty="0"/>
              <a:t>, </a:t>
            </a:r>
            <a:r>
              <a:rPr lang="fr-FR" sz="1400" dirty="0" err="1"/>
              <a:t>advocate</a:t>
            </a:r>
            <a:r>
              <a:rPr lang="fr-FR" sz="1400" dirty="0"/>
              <a:t>, </a:t>
            </a:r>
            <a:r>
              <a:rPr lang="fr-FR" sz="1400" dirty="0" err="1"/>
              <a:t>counsel</a:t>
            </a:r>
            <a:r>
              <a:rPr lang="fr-FR" sz="1400" dirty="0"/>
              <a:t>, train, </a:t>
            </a:r>
            <a:r>
              <a:rPr lang="fr-FR" sz="1400" dirty="0" err="1"/>
              <a:t>regulate</a:t>
            </a:r>
            <a:r>
              <a:rPr lang="fr-FR" sz="1400" dirty="0"/>
              <a:t>,  </a:t>
            </a:r>
          </a:p>
          <a:p>
            <a:pPr marL="171450" indent="-171450" algn="ctr">
              <a:buFontTx/>
              <a:buChar char="-"/>
            </a:pPr>
            <a:r>
              <a:rPr lang="fr-FR" sz="1400" dirty="0"/>
              <a:t>Identifie, </a:t>
            </a:r>
            <a:r>
              <a:rPr lang="fr-FR" sz="1400" dirty="0" err="1"/>
              <a:t>inform</a:t>
            </a:r>
            <a:r>
              <a:rPr lang="fr-FR" sz="1400" dirty="0"/>
              <a:t>, </a:t>
            </a:r>
            <a:r>
              <a:rPr lang="fr-FR" sz="1400" dirty="0" err="1"/>
              <a:t>consult</a:t>
            </a:r>
            <a:r>
              <a:rPr lang="fr-FR" sz="1400" dirty="0"/>
              <a:t>, </a:t>
            </a:r>
            <a:r>
              <a:rPr lang="fr-FR" sz="1400" dirty="0" err="1"/>
              <a:t>imply</a:t>
            </a:r>
            <a:r>
              <a:rPr lang="fr-FR" sz="1400" dirty="0"/>
              <a:t>, </a:t>
            </a:r>
            <a:r>
              <a:rPr lang="fr-FR" sz="1400" dirty="0" err="1"/>
              <a:t>coproduce</a:t>
            </a:r>
            <a:endParaRPr lang="fr-FR" sz="1400" dirty="0"/>
          </a:p>
        </p:txBody>
      </p:sp>
      <p:sp>
        <p:nvSpPr>
          <p:cNvPr id="47" name="Double flèche horizontale 46"/>
          <p:cNvSpPr/>
          <p:nvPr/>
        </p:nvSpPr>
        <p:spPr>
          <a:xfrm rot="5400000">
            <a:off x="1541434" y="3527338"/>
            <a:ext cx="1154367" cy="173236"/>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Double flèche horizontale 48"/>
          <p:cNvSpPr/>
          <p:nvPr/>
        </p:nvSpPr>
        <p:spPr>
          <a:xfrm rot="10800000">
            <a:off x="4078706" y="5289858"/>
            <a:ext cx="178502" cy="202559"/>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Double flèche horizontale 49"/>
          <p:cNvSpPr/>
          <p:nvPr/>
        </p:nvSpPr>
        <p:spPr>
          <a:xfrm rot="5400000">
            <a:off x="9573722" y="3430936"/>
            <a:ext cx="1080705" cy="292377"/>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Double flèche horizontale 50"/>
          <p:cNvSpPr/>
          <p:nvPr/>
        </p:nvSpPr>
        <p:spPr>
          <a:xfrm rot="10800000">
            <a:off x="8106115" y="5289858"/>
            <a:ext cx="155108" cy="239710"/>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Double flèche horizontale 51"/>
          <p:cNvSpPr/>
          <p:nvPr/>
        </p:nvSpPr>
        <p:spPr>
          <a:xfrm rot="10800000">
            <a:off x="4078699" y="2344272"/>
            <a:ext cx="238239" cy="223001"/>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Double flèche horizontale 53"/>
          <p:cNvSpPr/>
          <p:nvPr/>
        </p:nvSpPr>
        <p:spPr>
          <a:xfrm rot="10800000">
            <a:off x="8094417" y="2344270"/>
            <a:ext cx="183939" cy="185852"/>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4436859" y="3281380"/>
            <a:ext cx="3539244" cy="1480339"/>
            <a:chOff x="4316939" y="3491240"/>
            <a:chExt cx="3539244" cy="1480339"/>
          </a:xfrm>
        </p:grpSpPr>
        <p:grpSp>
          <p:nvGrpSpPr>
            <p:cNvPr id="59" name="Groupe 58"/>
            <p:cNvGrpSpPr/>
            <p:nvPr/>
          </p:nvGrpSpPr>
          <p:grpSpPr>
            <a:xfrm>
              <a:off x="4316939" y="3491240"/>
              <a:ext cx="3539244" cy="1480339"/>
              <a:chOff x="4316939" y="3506230"/>
              <a:chExt cx="3539244" cy="1480339"/>
            </a:xfrm>
          </p:grpSpPr>
          <p:grpSp>
            <p:nvGrpSpPr>
              <p:cNvPr id="48" name="Groupe 47"/>
              <p:cNvGrpSpPr/>
              <p:nvPr/>
            </p:nvGrpSpPr>
            <p:grpSpPr>
              <a:xfrm>
                <a:off x="4316939" y="3506230"/>
                <a:ext cx="3539244" cy="1457232"/>
                <a:chOff x="4316939" y="3506230"/>
                <a:chExt cx="3539244" cy="1457232"/>
              </a:xfrm>
            </p:grpSpPr>
            <p:sp>
              <p:nvSpPr>
                <p:cNvPr id="45" name="Rectangle 44"/>
                <p:cNvSpPr/>
                <p:nvPr/>
              </p:nvSpPr>
              <p:spPr>
                <a:xfrm>
                  <a:off x="6463141" y="3506230"/>
                  <a:ext cx="1393042" cy="1250482"/>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err="1">
                      <a:solidFill>
                        <a:srgbClr val="0070C0"/>
                      </a:solidFill>
                    </a:rPr>
                    <a:t>Complexity</a:t>
                  </a:r>
                  <a:endParaRPr lang="fr-FR" sz="1400" b="1" dirty="0">
                    <a:solidFill>
                      <a:srgbClr val="0070C0"/>
                    </a:solidFill>
                  </a:endParaRPr>
                </a:p>
                <a:p>
                  <a:pPr algn="ctr"/>
                  <a:r>
                    <a:rPr lang="fr-FR" sz="1400" dirty="0">
                      <a:solidFill>
                        <a:schemeClr val="tx1"/>
                      </a:solidFill>
                    </a:rPr>
                    <a:t>Fine-</a:t>
                  </a:r>
                  <a:r>
                    <a:rPr lang="fr-FR" sz="1400" dirty="0" err="1">
                      <a:solidFill>
                        <a:schemeClr val="tx1"/>
                      </a:solidFill>
                    </a:rPr>
                    <a:t>tuning</a:t>
                  </a:r>
                  <a:endParaRPr lang="fr-FR" sz="1400" dirty="0">
                    <a:solidFill>
                      <a:schemeClr val="tx1"/>
                    </a:solidFill>
                  </a:endParaRPr>
                </a:p>
                <a:p>
                  <a:pPr algn="ctr"/>
                  <a:r>
                    <a:rPr lang="fr-FR" sz="1400" dirty="0">
                      <a:solidFill>
                        <a:schemeClr val="tx1"/>
                      </a:solidFill>
                    </a:rPr>
                    <a:t>Small-</a:t>
                  </a:r>
                  <a:r>
                    <a:rPr lang="fr-FR" sz="1400" dirty="0" err="1">
                      <a:solidFill>
                        <a:schemeClr val="tx1"/>
                      </a:solidFill>
                    </a:rPr>
                    <a:t>scale</a:t>
                  </a:r>
                  <a:endParaRPr lang="fr-FR" sz="1400" dirty="0">
                    <a:solidFill>
                      <a:schemeClr val="tx1"/>
                    </a:solidFill>
                  </a:endParaRPr>
                </a:p>
                <a:p>
                  <a:pPr algn="ctr"/>
                  <a:r>
                    <a:rPr lang="fr-FR" sz="1400" dirty="0" err="1">
                      <a:solidFill>
                        <a:schemeClr val="tx1"/>
                      </a:solidFill>
                    </a:rPr>
                    <a:t>Selection</a:t>
                  </a:r>
                  <a:endParaRPr lang="fr-FR" sz="1400" dirty="0">
                    <a:solidFill>
                      <a:schemeClr val="tx1"/>
                    </a:solidFill>
                  </a:endParaRPr>
                </a:p>
                <a:p>
                  <a:pPr algn="ctr"/>
                  <a:r>
                    <a:rPr lang="fr-FR" sz="1400" dirty="0">
                      <a:solidFill>
                        <a:schemeClr val="tx1"/>
                      </a:solidFill>
                    </a:rPr>
                    <a:t>Solutions</a:t>
                  </a:r>
                </a:p>
                <a:p>
                  <a:pPr algn="ctr"/>
                  <a:r>
                    <a:rPr lang="fr-FR" sz="1400" dirty="0" err="1">
                      <a:solidFill>
                        <a:schemeClr val="tx1"/>
                      </a:solidFill>
                    </a:rPr>
                    <a:t>Viewpoints</a:t>
                  </a:r>
                  <a:endParaRPr lang="fr-FR" sz="1400" dirty="0">
                    <a:solidFill>
                      <a:schemeClr val="tx1"/>
                    </a:solidFill>
                  </a:endParaRPr>
                </a:p>
              </p:txBody>
            </p:sp>
            <p:sp>
              <p:nvSpPr>
                <p:cNvPr id="46" name="Rectangle 45"/>
                <p:cNvSpPr/>
                <p:nvPr/>
              </p:nvSpPr>
              <p:spPr>
                <a:xfrm>
                  <a:off x="4316939" y="3511695"/>
                  <a:ext cx="1393042" cy="1250482"/>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srgbClr val="0070C0"/>
                      </a:solidFill>
                    </a:rPr>
                    <a:t>Change</a:t>
                  </a:r>
                </a:p>
                <a:p>
                  <a:pPr algn="ctr"/>
                  <a:r>
                    <a:rPr lang="fr-FR" sz="1400" dirty="0" err="1">
                      <a:solidFill>
                        <a:schemeClr val="tx1"/>
                      </a:solidFill>
                    </a:rPr>
                    <a:t>Governance</a:t>
                  </a:r>
                  <a:endParaRPr lang="fr-FR" sz="1400" dirty="0">
                    <a:solidFill>
                      <a:schemeClr val="tx1"/>
                    </a:solidFill>
                  </a:endParaRPr>
                </a:p>
                <a:p>
                  <a:pPr algn="ctr"/>
                  <a:r>
                    <a:rPr lang="fr-FR" sz="1400" dirty="0" err="1">
                      <a:solidFill>
                        <a:schemeClr val="tx1"/>
                      </a:solidFill>
                    </a:rPr>
                    <a:t>Systems</a:t>
                  </a:r>
                  <a:endParaRPr lang="fr-FR" sz="1400" dirty="0">
                    <a:solidFill>
                      <a:schemeClr val="tx1"/>
                    </a:solidFill>
                  </a:endParaRPr>
                </a:p>
                <a:p>
                  <a:pPr algn="ctr"/>
                  <a:r>
                    <a:rPr lang="fr-FR" sz="1400" dirty="0" err="1">
                      <a:solidFill>
                        <a:schemeClr val="tx1"/>
                      </a:solidFill>
                    </a:rPr>
                    <a:t>Problems</a:t>
                  </a:r>
                  <a:endParaRPr lang="fr-FR" sz="1400" dirty="0">
                    <a:solidFill>
                      <a:schemeClr val="tx1"/>
                    </a:solidFill>
                  </a:endParaRPr>
                </a:p>
                <a:p>
                  <a:pPr algn="ctr"/>
                  <a:r>
                    <a:rPr lang="fr-FR" sz="1400" dirty="0" err="1">
                      <a:solidFill>
                        <a:schemeClr val="tx1"/>
                      </a:solidFill>
                    </a:rPr>
                    <a:t>Determinant</a:t>
                  </a:r>
                  <a:endParaRPr lang="fr-FR" sz="1400" dirty="0">
                    <a:solidFill>
                      <a:schemeClr val="tx1"/>
                    </a:solidFill>
                  </a:endParaRPr>
                </a:p>
                <a:p>
                  <a:pPr algn="ctr"/>
                  <a:r>
                    <a:rPr lang="fr-FR" sz="1400" dirty="0" err="1">
                      <a:solidFill>
                        <a:schemeClr val="tx1"/>
                      </a:solidFill>
                    </a:rPr>
                    <a:t>Urban</a:t>
                  </a:r>
                  <a:r>
                    <a:rPr lang="fr-FR" sz="1400" dirty="0">
                      <a:solidFill>
                        <a:schemeClr val="tx1"/>
                      </a:solidFill>
                    </a:rPr>
                    <a:t> </a:t>
                  </a:r>
                  <a:r>
                    <a:rPr lang="fr-FR" sz="1400" dirty="0" err="1">
                      <a:solidFill>
                        <a:schemeClr val="tx1"/>
                      </a:solidFill>
                    </a:rPr>
                    <a:t>devpt</a:t>
                  </a:r>
                  <a:endParaRPr lang="fr-FR" sz="1400" dirty="0">
                    <a:solidFill>
                      <a:schemeClr val="tx1"/>
                    </a:solidFill>
                  </a:endParaRPr>
                </a:p>
              </p:txBody>
            </p:sp>
            <p:sp>
              <p:nvSpPr>
                <p:cNvPr id="55" name="Rectangle 54"/>
                <p:cNvSpPr/>
                <p:nvPr/>
              </p:nvSpPr>
              <p:spPr>
                <a:xfrm>
                  <a:off x="4556055" y="4818607"/>
                  <a:ext cx="919732" cy="144855"/>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err="1">
                      <a:solidFill>
                        <a:schemeClr val="accent2"/>
                      </a:solidFill>
                    </a:rPr>
                    <a:t>Knowledge</a:t>
                  </a:r>
                  <a:endParaRPr lang="fr-FR" sz="1200" b="1" dirty="0">
                    <a:solidFill>
                      <a:schemeClr val="accent2"/>
                    </a:solidFill>
                  </a:endParaRPr>
                </a:p>
              </p:txBody>
            </p:sp>
          </p:grpSp>
          <p:sp>
            <p:nvSpPr>
              <p:cNvPr id="57" name="Rectangle 56"/>
              <p:cNvSpPr/>
              <p:nvPr/>
            </p:nvSpPr>
            <p:spPr>
              <a:xfrm>
                <a:off x="6732961" y="4841714"/>
                <a:ext cx="919732" cy="144855"/>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solidFill>
                      <a:schemeClr val="accent2"/>
                    </a:solidFill>
                  </a:rPr>
                  <a:t>Practice</a:t>
                </a:r>
              </a:p>
            </p:txBody>
          </p:sp>
        </p:grpSp>
        <p:sp>
          <p:nvSpPr>
            <p:cNvPr id="35" name="Double flèche horizontale 49">
              <a:extLst>
                <a:ext uri="{FF2B5EF4-FFF2-40B4-BE49-F238E27FC236}">
                  <a16:creationId xmlns="" xmlns:a16="http://schemas.microsoft.com/office/drawing/2014/main" id="{E9809F52-D13C-C34D-9352-F09E2398DDDD}"/>
                </a:ext>
              </a:extLst>
            </p:cNvPr>
            <p:cNvSpPr/>
            <p:nvPr/>
          </p:nvSpPr>
          <p:spPr>
            <a:xfrm>
              <a:off x="5709981" y="4109012"/>
              <a:ext cx="753160" cy="82123"/>
            </a:xfrm>
            <a:prstGeom prst="lef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704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80">
                                          <p:stCondLst>
                                            <p:cond delay="0"/>
                                          </p:stCondLst>
                                        </p:cTn>
                                        <p:tgtEl>
                                          <p:spTgt spid="47"/>
                                        </p:tgtEl>
                                      </p:cBhvr>
                                    </p:animEffect>
                                    <p:anim calcmode="lin" valueType="num">
                                      <p:cBhvr>
                                        <p:cTn id="31"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6" dur="26">
                                          <p:stCondLst>
                                            <p:cond delay="650"/>
                                          </p:stCondLst>
                                        </p:cTn>
                                        <p:tgtEl>
                                          <p:spTgt spid="47"/>
                                        </p:tgtEl>
                                      </p:cBhvr>
                                      <p:to x="100000" y="60000"/>
                                    </p:animScale>
                                    <p:animScale>
                                      <p:cBhvr>
                                        <p:cTn id="37" dur="166" decel="50000">
                                          <p:stCondLst>
                                            <p:cond delay="676"/>
                                          </p:stCondLst>
                                        </p:cTn>
                                        <p:tgtEl>
                                          <p:spTgt spid="47"/>
                                        </p:tgtEl>
                                      </p:cBhvr>
                                      <p:to x="100000" y="100000"/>
                                    </p:animScale>
                                    <p:animScale>
                                      <p:cBhvr>
                                        <p:cTn id="38" dur="26">
                                          <p:stCondLst>
                                            <p:cond delay="1312"/>
                                          </p:stCondLst>
                                        </p:cTn>
                                        <p:tgtEl>
                                          <p:spTgt spid="47"/>
                                        </p:tgtEl>
                                      </p:cBhvr>
                                      <p:to x="100000" y="80000"/>
                                    </p:animScale>
                                    <p:animScale>
                                      <p:cBhvr>
                                        <p:cTn id="39" dur="166" decel="50000">
                                          <p:stCondLst>
                                            <p:cond delay="1338"/>
                                          </p:stCondLst>
                                        </p:cTn>
                                        <p:tgtEl>
                                          <p:spTgt spid="47"/>
                                        </p:tgtEl>
                                      </p:cBhvr>
                                      <p:to x="100000" y="100000"/>
                                    </p:animScale>
                                    <p:animScale>
                                      <p:cBhvr>
                                        <p:cTn id="40" dur="26">
                                          <p:stCondLst>
                                            <p:cond delay="1642"/>
                                          </p:stCondLst>
                                        </p:cTn>
                                        <p:tgtEl>
                                          <p:spTgt spid="47"/>
                                        </p:tgtEl>
                                      </p:cBhvr>
                                      <p:to x="100000" y="90000"/>
                                    </p:animScale>
                                    <p:animScale>
                                      <p:cBhvr>
                                        <p:cTn id="41" dur="166" decel="50000">
                                          <p:stCondLst>
                                            <p:cond delay="1668"/>
                                          </p:stCondLst>
                                        </p:cTn>
                                        <p:tgtEl>
                                          <p:spTgt spid="47"/>
                                        </p:tgtEl>
                                      </p:cBhvr>
                                      <p:to x="100000" y="100000"/>
                                    </p:animScale>
                                    <p:animScale>
                                      <p:cBhvr>
                                        <p:cTn id="42" dur="26">
                                          <p:stCondLst>
                                            <p:cond delay="1808"/>
                                          </p:stCondLst>
                                        </p:cTn>
                                        <p:tgtEl>
                                          <p:spTgt spid="47"/>
                                        </p:tgtEl>
                                      </p:cBhvr>
                                      <p:to x="100000" y="95000"/>
                                    </p:animScale>
                                    <p:animScale>
                                      <p:cBhvr>
                                        <p:cTn id="43" dur="166" decel="50000">
                                          <p:stCondLst>
                                            <p:cond delay="1834"/>
                                          </p:stCondLst>
                                        </p:cTn>
                                        <p:tgtEl>
                                          <p:spTgt spid="47"/>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down)">
                                      <p:cBhvr>
                                        <p:cTn id="62" dur="580">
                                          <p:stCondLst>
                                            <p:cond delay="0"/>
                                          </p:stCondLst>
                                        </p:cTn>
                                        <p:tgtEl>
                                          <p:spTgt spid="49"/>
                                        </p:tgtEl>
                                      </p:cBhvr>
                                    </p:animEffect>
                                    <p:anim calcmode="lin" valueType="num">
                                      <p:cBhvr>
                                        <p:cTn id="6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8" dur="26">
                                          <p:stCondLst>
                                            <p:cond delay="650"/>
                                          </p:stCondLst>
                                        </p:cTn>
                                        <p:tgtEl>
                                          <p:spTgt spid="49"/>
                                        </p:tgtEl>
                                      </p:cBhvr>
                                      <p:to x="100000" y="60000"/>
                                    </p:animScale>
                                    <p:animScale>
                                      <p:cBhvr>
                                        <p:cTn id="69" dur="166" decel="50000">
                                          <p:stCondLst>
                                            <p:cond delay="676"/>
                                          </p:stCondLst>
                                        </p:cTn>
                                        <p:tgtEl>
                                          <p:spTgt spid="49"/>
                                        </p:tgtEl>
                                      </p:cBhvr>
                                      <p:to x="100000" y="100000"/>
                                    </p:animScale>
                                    <p:animScale>
                                      <p:cBhvr>
                                        <p:cTn id="70" dur="26">
                                          <p:stCondLst>
                                            <p:cond delay="1312"/>
                                          </p:stCondLst>
                                        </p:cTn>
                                        <p:tgtEl>
                                          <p:spTgt spid="49"/>
                                        </p:tgtEl>
                                      </p:cBhvr>
                                      <p:to x="100000" y="80000"/>
                                    </p:animScale>
                                    <p:animScale>
                                      <p:cBhvr>
                                        <p:cTn id="71" dur="166" decel="50000">
                                          <p:stCondLst>
                                            <p:cond delay="1338"/>
                                          </p:stCondLst>
                                        </p:cTn>
                                        <p:tgtEl>
                                          <p:spTgt spid="49"/>
                                        </p:tgtEl>
                                      </p:cBhvr>
                                      <p:to x="100000" y="100000"/>
                                    </p:animScale>
                                    <p:animScale>
                                      <p:cBhvr>
                                        <p:cTn id="72" dur="26">
                                          <p:stCondLst>
                                            <p:cond delay="1642"/>
                                          </p:stCondLst>
                                        </p:cTn>
                                        <p:tgtEl>
                                          <p:spTgt spid="49"/>
                                        </p:tgtEl>
                                      </p:cBhvr>
                                      <p:to x="100000" y="90000"/>
                                    </p:animScale>
                                    <p:animScale>
                                      <p:cBhvr>
                                        <p:cTn id="73" dur="166" decel="50000">
                                          <p:stCondLst>
                                            <p:cond delay="1668"/>
                                          </p:stCondLst>
                                        </p:cTn>
                                        <p:tgtEl>
                                          <p:spTgt spid="49"/>
                                        </p:tgtEl>
                                      </p:cBhvr>
                                      <p:to x="100000" y="100000"/>
                                    </p:animScale>
                                    <p:animScale>
                                      <p:cBhvr>
                                        <p:cTn id="74" dur="26">
                                          <p:stCondLst>
                                            <p:cond delay="1808"/>
                                          </p:stCondLst>
                                        </p:cTn>
                                        <p:tgtEl>
                                          <p:spTgt spid="49"/>
                                        </p:tgtEl>
                                      </p:cBhvr>
                                      <p:to x="100000" y="95000"/>
                                    </p:animScale>
                                    <p:animScale>
                                      <p:cBhvr>
                                        <p:cTn id="75" dur="166" decel="50000">
                                          <p:stCondLst>
                                            <p:cond delay="1834"/>
                                          </p:stCondLst>
                                        </p:cTn>
                                        <p:tgtEl>
                                          <p:spTgt spid="49"/>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80">
                                          <p:stCondLst>
                                            <p:cond delay="0"/>
                                          </p:stCondLst>
                                        </p:cTn>
                                        <p:tgtEl>
                                          <p:spTgt spid="22"/>
                                        </p:tgtEl>
                                      </p:cBhvr>
                                    </p:animEffect>
                                    <p:anim calcmode="lin" valueType="num">
                                      <p:cBhvr>
                                        <p:cTn id="7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4" dur="26">
                                          <p:stCondLst>
                                            <p:cond delay="650"/>
                                          </p:stCondLst>
                                        </p:cTn>
                                        <p:tgtEl>
                                          <p:spTgt spid="22"/>
                                        </p:tgtEl>
                                      </p:cBhvr>
                                      <p:to x="100000" y="60000"/>
                                    </p:animScale>
                                    <p:animScale>
                                      <p:cBhvr>
                                        <p:cTn id="85" dur="166" decel="50000">
                                          <p:stCondLst>
                                            <p:cond delay="676"/>
                                          </p:stCondLst>
                                        </p:cTn>
                                        <p:tgtEl>
                                          <p:spTgt spid="22"/>
                                        </p:tgtEl>
                                      </p:cBhvr>
                                      <p:to x="100000" y="100000"/>
                                    </p:animScale>
                                    <p:animScale>
                                      <p:cBhvr>
                                        <p:cTn id="86" dur="26">
                                          <p:stCondLst>
                                            <p:cond delay="1312"/>
                                          </p:stCondLst>
                                        </p:cTn>
                                        <p:tgtEl>
                                          <p:spTgt spid="22"/>
                                        </p:tgtEl>
                                      </p:cBhvr>
                                      <p:to x="100000" y="80000"/>
                                    </p:animScale>
                                    <p:animScale>
                                      <p:cBhvr>
                                        <p:cTn id="87" dur="166" decel="50000">
                                          <p:stCondLst>
                                            <p:cond delay="1338"/>
                                          </p:stCondLst>
                                        </p:cTn>
                                        <p:tgtEl>
                                          <p:spTgt spid="22"/>
                                        </p:tgtEl>
                                      </p:cBhvr>
                                      <p:to x="100000" y="100000"/>
                                    </p:animScale>
                                    <p:animScale>
                                      <p:cBhvr>
                                        <p:cTn id="88" dur="26">
                                          <p:stCondLst>
                                            <p:cond delay="1642"/>
                                          </p:stCondLst>
                                        </p:cTn>
                                        <p:tgtEl>
                                          <p:spTgt spid="22"/>
                                        </p:tgtEl>
                                      </p:cBhvr>
                                      <p:to x="100000" y="90000"/>
                                    </p:animScale>
                                    <p:animScale>
                                      <p:cBhvr>
                                        <p:cTn id="89" dur="166" decel="50000">
                                          <p:stCondLst>
                                            <p:cond delay="1668"/>
                                          </p:stCondLst>
                                        </p:cTn>
                                        <p:tgtEl>
                                          <p:spTgt spid="22"/>
                                        </p:tgtEl>
                                      </p:cBhvr>
                                      <p:to x="100000" y="100000"/>
                                    </p:animScale>
                                    <p:animScale>
                                      <p:cBhvr>
                                        <p:cTn id="90" dur="26">
                                          <p:stCondLst>
                                            <p:cond delay="1808"/>
                                          </p:stCondLst>
                                        </p:cTn>
                                        <p:tgtEl>
                                          <p:spTgt spid="22"/>
                                        </p:tgtEl>
                                      </p:cBhvr>
                                      <p:to x="100000" y="95000"/>
                                    </p:animScale>
                                    <p:animScale>
                                      <p:cBhvr>
                                        <p:cTn id="91" dur="166" decel="50000">
                                          <p:stCondLst>
                                            <p:cond delay="1834"/>
                                          </p:stCondLst>
                                        </p:cTn>
                                        <p:tgtEl>
                                          <p:spTgt spid="22"/>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down)">
                                      <p:cBhvr>
                                        <p:cTn id="94" dur="580">
                                          <p:stCondLst>
                                            <p:cond delay="0"/>
                                          </p:stCondLst>
                                        </p:cTn>
                                        <p:tgtEl>
                                          <p:spTgt spid="51"/>
                                        </p:tgtEl>
                                      </p:cBhvr>
                                    </p:animEffect>
                                    <p:anim calcmode="lin" valueType="num">
                                      <p:cBhvr>
                                        <p:cTn id="95"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0" dur="26">
                                          <p:stCondLst>
                                            <p:cond delay="650"/>
                                          </p:stCondLst>
                                        </p:cTn>
                                        <p:tgtEl>
                                          <p:spTgt spid="51"/>
                                        </p:tgtEl>
                                      </p:cBhvr>
                                      <p:to x="100000" y="60000"/>
                                    </p:animScale>
                                    <p:animScale>
                                      <p:cBhvr>
                                        <p:cTn id="101" dur="166" decel="50000">
                                          <p:stCondLst>
                                            <p:cond delay="676"/>
                                          </p:stCondLst>
                                        </p:cTn>
                                        <p:tgtEl>
                                          <p:spTgt spid="51"/>
                                        </p:tgtEl>
                                      </p:cBhvr>
                                      <p:to x="100000" y="100000"/>
                                    </p:animScale>
                                    <p:animScale>
                                      <p:cBhvr>
                                        <p:cTn id="102" dur="26">
                                          <p:stCondLst>
                                            <p:cond delay="1312"/>
                                          </p:stCondLst>
                                        </p:cTn>
                                        <p:tgtEl>
                                          <p:spTgt spid="51"/>
                                        </p:tgtEl>
                                      </p:cBhvr>
                                      <p:to x="100000" y="80000"/>
                                    </p:animScale>
                                    <p:animScale>
                                      <p:cBhvr>
                                        <p:cTn id="103" dur="166" decel="50000">
                                          <p:stCondLst>
                                            <p:cond delay="1338"/>
                                          </p:stCondLst>
                                        </p:cTn>
                                        <p:tgtEl>
                                          <p:spTgt spid="51"/>
                                        </p:tgtEl>
                                      </p:cBhvr>
                                      <p:to x="100000" y="100000"/>
                                    </p:animScale>
                                    <p:animScale>
                                      <p:cBhvr>
                                        <p:cTn id="104" dur="26">
                                          <p:stCondLst>
                                            <p:cond delay="1642"/>
                                          </p:stCondLst>
                                        </p:cTn>
                                        <p:tgtEl>
                                          <p:spTgt spid="51"/>
                                        </p:tgtEl>
                                      </p:cBhvr>
                                      <p:to x="100000" y="90000"/>
                                    </p:animScale>
                                    <p:animScale>
                                      <p:cBhvr>
                                        <p:cTn id="105" dur="166" decel="50000">
                                          <p:stCondLst>
                                            <p:cond delay="1668"/>
                                          </p:stCondLst>
                                        </p:cTn>
                                        <p:tgtEl>
                                          <p:spTgt spid="51"/>
                                        </p:tgtEl>
                                      </p:cBhvr>
                                      <p:to x="100000" y="100000"/>
                                    </p:animScale>
                                    <p:animScale>
                                      <p:cBhvr>
                                        <p:cTn id="106" dur="26">
                                          <p:stCondLst>
                                            <p:cond delay="1808"/>
                                          </p:stCondLst>
                                        </p:cTn>
                                        <p:tgtEl>
                                          <p:spTgt spid="51"/>
                                        </p:tgtEl>
                                      </p:cBhvr>
                                      <p:to x="100000" y="95000"/>
                                    </p:animScale>
                                    <p:animScale>
                                      <p:cBhvr>
                                        <p:cTn id="107" dur="166" decel="50000">
                                          <p:stCondLst>
                                            <p:cond delay="1834"/>
                                          </p:stCondLst>
                                        </p:cTn>
                                        <p:tgtEl>
                                          <p:spTgt spid="51"/>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80">
                                          <p:stCondLst>
                                            <p:cond delay="0"/>
                                          </p:stCondLst>
                                        </p:cTn>
                                        <p:tgtEl>
                                          <p:spTgt spid="19"/>
                                        </p:tgtEl>
                                      </p:cBhvr>
                                    </p:animEffect>
                                    <p:anim calcmode="lin" valueType="num">
                                      <p:cBhvr>
                                        <p:cTn id="11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6" dur="26">
                                          <p:stCondLst>
                                            <p:cond delay="650"/>
                                          </p:stCondLst>
                                        </p:cTn>
                                        <p:tgtEl>
                                          <p:spTgt spid="19"/>
                                        </p:tgtEl>
                                      </p:cBhvr>
                                      <p:to x="100000" y="60000"/>
                                    </p:animScale>
                                    <p:animScale>
                                      <p:cBhvr>
                                        <p:cTn id="117" dur="166" decel="50000">
                                          <p:stCondLst>
                                            <p:cond delay="676"/>
                                          </p:stCondLst>
                                        </p:cTn>
                                        <p:tgtEl>
                                          <p:spTgt spid="19"/>
                                        </p:tgtEl>
                                      </p:cBhvr>
                                      <p:to x="100000" y="100000"/>
                                    </p:animScale>
                                    <p:animScale>
                                      <p:cBhvr>
                                        <p:cTn id="118" dur="26">
                                          <p:stCondLst>
                                            <p:cond delay="1312"/>
                                          </p:stCondLst>
                                        </p:cTn>
                                        <p:tgtEl>
                                          <p:spTgt spid="19"/>
                                        </p:tgtEl>
                                      </p:cBhvr>
                                      <p:to x="100000" y="80000"/>
                                    </p:animScale>
                                    <p:animScale>
                                      <p:cBhvr>
                                        <p:cTn id="119" dur="166" decel="50000">
                                          <p:stCondLst>
                                            <p:cond delay="1338"/>
                                          </p:stCondLst>
                                        </p:cTn>
                                        <p:tgtEl>
                                          <p:spTgt spid="19"/>
                                        </p:tgtEl>
                                      </p:cBhvr>
                                      <p:to x="100000" y="100000"/>
                                    </p:animScale>
                                    <p:animScale>
                                      <p:cBhvr>
                                        <p:cTn id="120" dur="26">
                                          <p:stCondLst>
                                            <p:cond delay="1642"/>
                                          </p:stCondLst>
                                        </p:cTn>
                                        <p:tgtEl>
                                          <p:spTgt spid="19"/>
                                        </p:tgtEl>
                                      </p:cBhvr>
                                      <p:to x="100000" y="90000"/>
                                    </p:animScale>
                                    <p:animScale>
                                      <p:cBhvr>
                                        <p:cTn id="121" dur="166" decel="50000">
                                          <p:stCondLst>
                                            <p:cond delay="1668"/>
                                          </p:stCondLst>
                                        </p:cTn>
                                        <p:tgtEl>
                                          <p:spTgt spid="19"/>
                                        </p:tgtEl>
                                      </p:cBhvr>
                                      <p:to x="100000" y="100000"/>
                                    </p:animScale>
                                    <p:animScale>
                                      <p:cBhvr>
                                        <p:cTn id="122" dur="26">
                                          <p:stCondLst>
                                            <p:cond delay="1808"/>
                                          </p:stCondLst>
                                        </p:cTn>
                                        <p:tgtEl>
                                          <p:spTgt spid="19"/>
                                        </p:tgtEl>
                                      </p:cBhvr>
                                      <p:to x="100000" y="95000"/>
                                    </p:animScale>
                                    <p:animScale>
                                      <p:cBhvr>
                                        <p:cTn id="123" dur="166" decel="50000">
                                          <p:stCondLst>
                                            <p:cond delay="1834"/>
                                          </p:stCondLst>
                                        </p:cTn>
                                        <p:tgtEl>
                                          <p:spTgt spid="19"/>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wipe(down)">
                                      <p:cBhvr>
                                        <p:cTn id="126" dur="580">
                                          <p:stCondLst>
                                            <p:cond delay="0"/>
                                          </p:stCondLst>
                                        </p:cTn>
                                        <p:tgtEl>
                                          <p:spTgt spid="50"/>
                                        </p:tgtEl>
                                      </p:cBhvr>
                                    </p:animEffect>
                                    <p:anim calcmode="lin" valueType="num">
                                      <p:cBhvr>
                                        <p:cTn id="127"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2" dur="26">
                                          <p:stCondLst>
                                            <p:cond delay="650"/>
                                          </p:stCondLst>
                                        </p:cTn>
                                        <p:tgtEl>
                                          <p:spTgt spid="50"/>
                                        </p:tgtEl>
                                      </p:cBhvr>
                                      <p:to x="100000" y="60000"/>
                                    </p:animScale>
                                    <p:animScale>
                                      <p:cBhvr>
                                        <p:cTn id="133" dur="166" decel="50000">
                                          <p:stCondLst>
                                            <p:cond delay="676"/>
                                          </p:stCondLst>
                                        </p:cTn>
                                        <p:tgtEl>
                                          <p:spTgt spid="50"/>
                                        </p:tgtEl>
                                      </p:cBhvr>
                                      <p:to x="100000" y="100000"/>
                                    </p:animScale>
                                    <p:animScale>
                                      <p:cBhvr>
                                        <p:cTn id="134" dur="26">
                                          <p:stCondLst>
                                            <p:cond delay="1312"/>
                                          </p:stCondLst>
                                        </p:cTn>
                                        <p:tgtEl>
                                          <p:spTgt spid="50"/>
                                        </p:tgtEl>
                                      </p:cBhvr>
                                      <p:to x="100000" y="80000"/>
                                    </p:animScale>
                                    <p:animScale>
                                      <p:cBhvr>
                                        <p:cTn id="135" dur="166" decel="50000">
                                          <p:stCondLst>
                                            <p:cond delay="1338"/>
                                          </p:stCondLst>
                                        </p:cTn>
                                        <p:tgtEl>
                                          <p:spTgt spid="50"/>
                                        </p:tgtEl>
                                      </p:cBhvr>
                                      <p:to x="100000" y="100000"/>
                                    </p:animScale>
                                    <p:animScale>
                                      <p:cBhvr>
                                        <p:cTn id="136" dur="26">
                                          <p:stCondLst>
                                            <p:cond delay="1642"/>
                                          </p:stCondLst>
                                        </p:cTn>
                                        <p:tgtEl>
                                          <p:spTgt spid="50"/>
                                        </p:tgtEl>
                                      </p:cBhvr>
                                      <p:to x="100000" y="90000"/>
                                    </p:animScale>
                                    <p:animScale>
                                      <p:cBhvr>
                                        <p:cTn id="137" dur="166" decel="50000">
                                          <p:stCondLst>
                                            <p:cond delay="1668"/>
                                          </p:stCondLst>
                                        </p:cTn>
                                        <p:tgtEl>
                                          <p:spTgt spid="50"/>
                                        </p:tgtEl>
                                      </p:cBhvr>
                                      <p:to x="100000" y="100000"/>
                                    </p:animScale>
                                    <p:animScale>
                                      <p:cBhvr>
                                        <p:cTn id="138" dur="26">
                                          <p:stCondLst>
                                            <p:cond delay="1808"/>
                                          </p:stCondLst>
                                        </p:cTn>
                                        <p:tgtEl>
                                          <p:spTgt spid="50"/>
                                        </p:tgtEl>
                                      </p:cBhvr>
                                      <p:to x="100000" y="95000"/>
                                    </p:animScale>
                                    <p:animScale>
                                      <p:cBhvr>
                                        <p:cTn id="139" dur="166" decel="50000">
                                          <p:stCondLst>
                                            <p:cond delay="1834"/>
                                          </p:stCondLst>
                                        </p:cTn>
                                        <p:tgtEl>
                                          <p:spTgt spid="50"/>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wipe(down)">
                                      <p:cBhvr>
                                        <p:cTn id="142" dur="580">
                                          <p:stCondLst>
                                            <p:cond delay="0"/>
                                          </p:stCondLst>
                                        </p:cTn>
                                        <p:tgtEl>
                                          <p:spTgt spid="14"/>
                                        </p:tgtEl>
                                      </p:cBhvr>
                                    </p:animEffect>
                                    <p:anim calcmode="lin" valueType="num">
                                      <p:cBhvr>
                                        <p:cTn id="1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8" dur="26">
                                          <p:stCondLst>
                                            <p:cond delay="650"/>
                                          </p:stCondLst>
                                        </p:cTn>
                                        <p:tgtEl>
                                          <p:spTgt spid="14"/>
                                        </p:tgtEl>
                                      </p:cBhvr>
                                      <p:to x="100000" y="60000"/>
                                    </p:animScale>
                                    <p:animScale>
                                      <p:cBhvr>
                                        <p:cTn id="149" dur="166" decel="50000">
                                          <p:stCondLst>
                                            <p:cond delay="676"/>
                                          </p:stCondLst>
                                        </p:cTn>
                                        <p:tgtEl>
                                          <p:spTgt spid="14"/>
                                        </p:tgtEl>
                                      </p:cBhvr>
                                      <p:to x="100000" y="100000"/>
                                    </p:animScale>
                                    <p:animScale>
                                      <p:cBhvr>
                                        <p:cTn id="150" dur="26">
                                          <p:stCondLst>
                                            <p:cond delay="1312"/>
                                          </p:stCondLst>
                                        </p:cTn>
                                        <p:tgtEl>
                                          <p:spTgt spid="14"/>
                                        </p:tgtEl>
                                      </p:cBhvr>
                                      <p:to x="100000" y="80000"/>
                                    </p:animScale>
                                    <p:animScale>
                                      <p:cBhvr>
                                        <p:cTn id="151" dur="166" decel="50000">
                                          <p:stCondLst>
                                            <p:cond delay="1338"/>
                                          </p:stCondLst>
                                        </p:cTn>
                                        <p:tgtEl>
                                          <p:spTgt spid="14"/>
                                        </p:tgtEl>
                                      </p:cBhvr>
                                      <p:to x="100000" y="100000"/>
                                    </p:animScale>
                                    <p:animScale>
                                      <p:cBhvr>
                                        <p:cTn id="152" dur="26">
                                          <p:stCondLst>
                                            <p:cond delay="1642"/>
                                          </p:stCondLst>
                                        </p:cTn>
                                        <p:tgtEl>
                                          <p:spTgt spid="14"/>
                                        </p:tgtEl>
                                      </p:cBhvr>
                                      <p:to x="100000" y="90000"/>
                                    </p:animScale>
                                    <p:animScale>
                                      <p:cBhvr>
                                        <p:cTn id="153" dur="166" decel="50000">
                                          <p:stCondLst>
                                            <p:cond delay="1668"/>
                                          </p:stCondLst>
                                        </p:cTn>
                                        <p:tgtEl>
                                          <p:spTgt spid="14"/>
                                        </p:tgtEl>
                                      </p:cBhvr>
                                      <p:to x="100000" y="100000"/>
                                    </p:animScale>
                                    <p:animScale>
                                      <p:cBhvr>
                                        <p:cTn id="154" dur="26">
                                          <p:stCondLst>
                                            <p:cond delay="1808"/>
                                          </p:stCondLst>
                                        </p:cTn>
                                        <p:tgtEl>
                                          <p:spTgt spid="14"/>
                                        </p:tgtEl>
                                      </p:cBhvr>
                                      <p:to x="100000" y="95000"/>
                                    </p:animScale>
                                    <p:animScale>
                                      <p:cBhvr>
                                        <p:cTn id="155" dur="166" decel="50000">
                                          <p:stCondLst>
                                            <p:cond delay="1834"/>
                                          </p:stCondLst>
                                        </p:cTn>
                                        <p:tgtEl>
                                          <p:spTgt spid="14"/>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47" presetClass="entr" presetSubtype="0" fill="hold" grpId="0" nodeType="clickEffect">
                                  <p:stCondLst>
                                    <p:cond delay="0"/>
                                  </p:stCondLst>
                                  <p:childTnLst>
                                    <p:set>
                                      <p:cBhvr>
                                        <p:cTn id="159" dur="1" fill="hold">
                                          <p:stCondLst>
                                            <p:cond delay="0"/>
                                          </p:stCondLst>
                                        </p:cTn>
                                        <p:tgtEl>
                                          <p:spTgt spid="17"/>
                                        </p:tgtEl>
                                        <p:attrNameLst>
                                          <p:attrName>style.visibility</p:attrName>
                                        </p:attrNameLst>
                                      </p:cBhvr>
                                      <p:to>
                                        <p:strVal val="visible"/>
                                      </p:to>
                                    </p:set>
                                    <p:animEffect transition="in" filter="fade">
                                      <p:cBhvr>
                                        <p:cTn id="160" dur="1000"/>
                                        <p:tgtEl>
                                          <p:spTgt spid="17"/>
                                        </p:tgtEl>
                                      </p:cBhvr>
                                    </p:animEffect>
                                    <p:anim calcmode="lin" valueType="num">
                                      <p:cBhvr>
                                        <p:cTn id="161" dur="1000" fill="hold"/>
                                        <p:tgtEl>
                                          <p:spTgt spid="17"/>
                                        </p:tgtEl>
                                        <p:attrNameLst>
                                          <p:attrName>ppt_x</p:attrName>
                                        </p:attrNameLst>
                                      </p:cBhvr>
                                      <p:tavLst>
                                        <p:tav tm="0">
                                          <p:val>
                                            <p:strVal val="#ppt_x"/>
                                          </p:val>
                                        </p:tav>
                                        <p:tav tm="100000">
                                          <p:val>
                                            <p:strVal val="#ppt_x"/>
                                          </p:val>
                                        </p:tav>
                                      </p:tavLst>
                                    </p:anim>
                                    <p:anim calcmode="lin" valueType="num">
                                      <p:cBhvr>
                                        <p:cTn id="162" dur="1000" fill="hold"/>
                                        <p:tgtEl>
                                          <p:spTgt spid="17"/>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fade">
                                      <p:cBhvr>
                                        <p:cTn id="170" dur="1000"/>
                                        <p:tgtEl>
                                          <p:spTgt spid="52"/>
                                        </p:tgtEl>
                                      </p:cBhvr>
                                    </p:animEffect>
                                    <p:anim calcmode="lin" valueType="num">
                                      <p:cBhvr>
                                        <p:cTn id="171" dur="1000" fill="hold"/>
                                        <p:tgtEl>
                                          <p:spTgt spid="52"/>
                                        </p:tgtEl>
                                        <p:attrNameLst>
                                          <p:attrName>ppt_x</p:attrName>
                                        </p:attrNameLst>
                                      </p:cBhvr>
                                      <p:tavLst>
                                        <p:tav tm="0">
                                          <p:val>
                                            <p:strVal val="#ppt_x"/>
                                          </p:val>
                                        </p:tav>
                                        <p:tav tm="100000">
                                          <p:val>
                                            <p:strVal val="#ppt_x"/>
                                          </p:val>
                                        </p:tav>
                                      </p:tavLst>
                                    </p:anim>
                                    <p:anim calcmode="lin" valueType="num">
                                      <p:cBhvr>
                                        <p:cTn id="17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31" presetClass="entr" presetSubtype="0" fill="hold" nodeType="clickEffect">
                                  <p:stCondLst>
                                    <p:cond delay="0"/>
                                  </p:stCondLst>
                                  <p:childTnLst>
                                    <p:set>
                                      <p:cBhvr>
                                        <p:cTn id="176" dur="1" fill="hold">
                                          <p:stCondLst>
                                            <p:cond delay="0"/>
                                          </p:stCondLst>
                                        </p:cTn>
                                        <p:tgtEl>
                                          <p:spTgt spid="2"/>
                                        </p:tgtEl>
                                        <p:attrNameLst>
                                          <p:attrName>style.visibility</p:attrName>
                                        </p:attrNameLst>
                                      </p:cBhvr>
                                      <p:to>
                                        <p:strVal val="visible"/>
                                      </p:to>
                                    </p:set>
                                    <p:anim calcmode="lin" valueType="num">
                                      <p:cBhvr>
                                        <p:cTn id="177" dur="1000" fill="hold"/>
                                        <p:tgtEl>
                                          <p:spTgt spid="2"/>
                                        </p:tgtEl>
                                        <p:attrNameLst>
                                          <p:attrName>ppt_w</p:attrName>
                                        </p:attrNameLst>
                                      </p:cBhvr>
                                      <p:tavLst>
                                        <p:tav tm="0">
                                          <p:val>
                                            <p:fltVal val="0"/>
                                          </p:val>
                                        </p:tav>
                                        <p:tav tm="100000">
                                          <p:val>
                                            <p:strVal val="#ppt_w"/>
                                          </p:val>
                                        </p:tav>
                                      </p:tavLst>
                                    </p:anim>
                                    <p:anim calcmode="lin" valueType="num">
                                      <p:cBhvr>
                                        <p:cTn id="178" dur="1000" fill="hold"/>
                                        <p:tgtEl>
                                          <p:spTgt spid="2"/>
                                        </p:tgtEl>
                                        <p:attrNameLst>
                                          <p:attrName>ppt_h</p:attrName>
                                        </p:attrNameLst>
                                      </p:cBhvr>
                                      <p:tavLst>
                                        <p:tav tm="0">
                                          <p:val>
                                            <p:fltVal val="0"/>
                                          </p:val>
                                        </p:tav>
                                        <p:tav tm="100000">
                                          <p:val>
                                            <p:strVal val="#ppt_h"/>
                                          </p:val>
                                        </p:tav>
                                      </p:tavLst>
                                    </p:anim>
                                    <p:anim calcmode="lin" valueType="num">
                                      <p:cBhvr>
                                        <p:cTn id="179" dur="1000" fill="hold"/>
                                        <p:tgtEl>
                                          <p:spTgt spid="2"/>
                                        </p:tgtEl>
                                        <p:attrNameLst>
                                          <p:attrName>style.rotation</p:attrName>
                                        </p:attrNameLst>
                                      </p:cBhvr>
                                      <p:tavLst>
                                        <p:tav tm="0">
                                          <p:val>
                                            <p:fltVal val="90"/>
                                          </p:val>
                                        </p:tav>
                                        <p:tav tm="100000">
                                          <p:val>
                                            <p:fltVal val="0"/>
                                          </p:val>
                                        </p:tav>
                                      </p:tavLst>
                                    </p:anim>
                                    <p:animEffect transition="in" filter="fade">
                                      <p:cBhvr>
                                        <p:cTn id="18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2" grpId="0" animBg="1"/>
      <p:bldP spid="14" grpId="0" animBg="1"/>
      <p:bldP spid="19" grpId="0" animBg="1"/>
      <p:bldP spid="21" grpId="0" animBg="1"/>
      <p:bldP spid="22" grpId="0" animBg="1"/>
      <p:bldP spid="47" grpId="0" animBg="1"/>
      <p:bldP spid="49" grpId="0" animBg="1"/>
      <p:bldP spid="50" grpId="0" animBg="1"/>
      <p:bldP spid="51" grpId="0" animBg="1"/>
      <p:bldP spid="52"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4A7C69F-D12A-459A-8F6E-942F141AADE2}" type="slidenum">
              <a:rPr lang="en-GB" smtClean="0"/>
              <a:t>14</a:t>
            </a:fld>
            <a:endParaRPr lang="en-GB"/>
          </a:p>
        </p:txBody>
      </p:sp>
      <p:sp>
        <p:nvSpPr>
          <p:cNvPr id="53" name="Titel 1"/>
          <p:cNvSpPr txBox="1">
            <a:spLocks/>
          </p:cNvSpPr>
          <p:nvPr/>
        </p:nvSpPr>
        <p:spPr>
          <a:xfrm>
            <a:off x="527382" y="196378"/>
            <a:ext cx="11087100" cy="58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solidFill>
                  <a:srgbClr val="0070C0"/>
                </a:solidFill>
                <a:latin typeface="+mn-lt"/>
              </a:rPr>
              <a:t>TO CONCLUDE </a:t>
            </a:r>
          </a:p>
        </p:txBody>
      </p:sp>
      <p:sp>
        <p:nvSpPr>
          <p:cNvPr id="11" name="Rectangle 10"/>
          <p:cNvSpPr/>
          <p:nvPr/>
        </p:nvSpPr>
        <p:spPr>
          <a:xfrm>
            <a:off x="1872218" y="4475704"/>
            <a:ext cx="8314508" cy="11037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dirty="0"/>
          </a:p>
        </p:txBody>
      </p:sp>
      <p:pic>
        <p:nvPicPr>
          <p:cNvPr id="13" name="Shape 700"/>
          <p:cNvPicPr preferRelativeResize="0"/>
          <p:nvPr/>
        </p:nvPicPr>
        <p:blipFill>
          <a:blip r:embed="rId3">
            <a:alphaModFix/>
          </a:blip>
          <a:stretch>
            <a:fillRect/>
          </a:stretch>
        </p:blipFill>
        <p:spPr>
          <a:xfrm>
            <a:off x="209008" y="143693"/>
            <a:ext cx="1988575" cy="2263071"/>
          </a:xfrm>
          <a:prstGeom prst="rect">
            <a:avLst/>
          </a:prstGeom>
          <a:noFill/>
          <a:ln>
            <a:noFill/>
          </a:ln>
        </p:spPr>
      </p:pic>
      <p:sp>
        <p:nvSpPr>
          <p:cNvPr id="14" name="Rectangle 13"/>
          <p:cNvSpPr/>
          <p:nvPr/>
        </p:nvSpPr>
        <p:spPr>
          <a:xfrm>
            <a:off x="1420555" y="1698654"/>
            <a:ext cx="9300754" cy="30436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Major </a:t>
            </a:r>
            <a:r>
              <a:rPr lang="fr-FR" b="1" dirty="0" err="1"/>
              <a:t>stewardship</a:t>
            </a:r>
            <a:r>
              <a:rPr lang="fr-FR" b="1" dirty="0"/>
              <a:t> challenges </a:t>
            </a:r>
            <a:r>
              <a:rPr lang="fr-FR" dirty="0"/>
              <a:t>in </a:t>
            </a:r>
            <a:r>
              <a:rPr lang="fr-FR" dirty="0" err="1"/>
              <a:t>Lubumbashi’s</a:t>
            </a:r>
            <a:r>
              <a:rPr lang="fr-FR" dirty="0"/>
              <a:t> </a:t>
            </a:r>
            <a:r>
              <a:rPr lang="fr-FR" b="1" dirty="0" err="1"/>
              <a:t>health</a:t>
            </a:r>
            <a:r>
              <a:rPr lang="fr-FR" b="1" dirty="0"/>
              <a:t> system</a:t>
            </a:r>
          </a:p>
          <a:p>
            <a:pPr algn="ctr"/>
            <a:endParaRPr lang="fr-FR" dirty="0"/>
          </a:p>
          <a:p>
            <a:pPr algn="ctr"/>
            <a:r>
              <a:rPr lang="fr-FR" dirty="0"/>
              <a:t>No </a:t>
            </a:r>
            <a:r>
              <a:rPr lang="fr-FR" dirty="0" err="1"/>
              <a:t>coherent</a:t>
            </a:r>
            <a:r>
              <a:rPr lang="fr-FR" dirty="0"/>
              <a:t> </a:t>
            </a:r>
            <a:r>
              <a:rPr lang="fr-FR" dirty="0" err="1"/>
              <a:t>nor</a:t>
            </a:r>
            <a:r>
              <a:rPr lang="fr-FR" dirty="0"/>
              <a:t> relevant </a:t>
            </a:r>
            <a:r>
              <a:rPr lang="fr-FR" dirty="0" err="1"/>
              <a:t>regulatory</a:t>
            </a:r>
            <a:r>
              <a:rPr lang="fr-FR" dirty="0"/>
              <a:t> </a:t>
            </a:r>
            <a:r>
              <a:rPr lang="fr-FR" dirty="0" err="1"/>
              <a:t>tools</a:t>
            </a:r>
            <a:r>
              <a:rPr lang="fr-FR" dirty="0"/>
              <a:t> and </a:t>
            </a:r>
            <a:r>
              <a:rPr lang="fr-FR" dirty="0" err="1"/>
              <a:t>little</a:t>
            </a:r>
            <a:r>
              <a:rPr lang="fr-FR" dirty="0"/>
              <a:t> support</a:t>
            </a:r>
            <a:br>
              <a:rPr lang="fr-FR" dirty="0"/>
            </a:br>
            <a:r>
              <a:rPr lang="fr-FR" dirty="0"/>
              <a:t> </a:t>
            </a:r>
            <a:r>
              <a:rPr lang="fr-FR" dirty="0" err="1"/>
              <a:t>from</a:t>
            </a:r>
            <a:r>
              <a:rPr lang="fr-FR" dirty="0"/>
              <a:t> the </a:t>
            </a:r>
            <a:r>
              <a:rPr lang="fr-FR" dirty="0" err="1"/>
              <a:t>intermediate</a:t>
            </a:r>
            <a:r>
              <a:rPr lang="fr-FR" dirty="0"/>
              <a:t> </a:t>
            </a:r>
            <a:r>
              <a:rPr lang="fr-FR" dirty="0" err="1"/>
              <a:t>level</a:t>
            </a:r>
            <a:r>
              <a:rPr lang="fr-FR" dirty="0"/>
              <a:t> to the DHMT</a:t>
            </a:r>
          </a:p>
          <a:p>
            <a:pPr algn="ctr"/>
            <a:endParaRPr lang="fr-FR" dirty="0"/>
          </a:p>
          <a:p>
            <a:pPr algn="ctr"/>
            <a:r>
              <a:rPr lang="fr-FR" dirty="0" err="1"/>
              <a:t>Need</a:t>
            </a:r>
            <a:r>
              <a:rPr lang="fr-FR" dirty="0"/>
              <a:t> for </a:t>
            </a:r>
            <a:r>
              <a:rPr lang="fr-FR" b="1" dirty="0"/>
              <a:t>stewardship building at DHMT and </a:t>
            </a:r>
            <a:r>
              <a:rPr lang="fr-FR" b="1" dirty="0" err="1"/>
              <a:t>intermediate</a:t>
            </a:r>
            <a:r>
              <a:rPr lang="fr-FR" b="1" dirty="0"/>
              <a:t> </a:t>
            </a:r>
            <a:r>
              <a:rPr lang="fr-FR" b="1" dirty="0" err="1"/>
              <a:t>level</a:t>
            </a:r>
            <a:endParaRPr lang="fr-FR" b="1" dirty="0"/>
          </a:p>
          <a:p>
            <a:pPr algn="ctr"/>
            <a:endParaRPr lang="fr-FR" dirty="0"/>
          </a:p>
          <a:p>
            <a:pPr algn="ctr"/>
            <a:r>
              <a:rPr lang="fr-FR" dirty="0" err="1"/>
              <a:t>Preparing</a:t>
            </a:r>
            <a:r>
              <a:rPr lang="fr-FR" dirty="0"/>
              <a:t>, HR </a:t>
            </a:r>
            <a:r>
              <a:rPr lang="fr-FR" dirty="0" err="1"/>
              <a:t>selection</a:t>
            </a:r>
            <a:r>
              <a:rPr lang="fr-FR" dirty="0"/>
              <a:t>, support and </a:t>
            </a:r>
            <a:r>
              <a:rPr lang="fr-FR" dirty="0" err="1"/>
              <a:t>policy</a:t>
            </a:r>
            <a:r>
              <a:rPr lang="fr-FR" dirty="0"/>
              <a:t> to </a:t>
            </a:r>
            <a:r>
              <a:rPr lang="fr-FR" dirty="0" err="1"/>
              <a:t>enable</a:t>
            </a:r>
            <a:r>
              <a:rPr lang="fr-FR" dirty="0"/>
              <a:t> </a:t>
            </a:r>
            <a:r>
              <a:rPr lang="fr-FR" dirty="0" err="1"/>
              <a:t>adequate</a:t>
            </a:r>
            <a:r>
              <a:rPr lang="fr-FR" dirty="0"/>
              <a:t> performance of the </a:t>
            </a:r>
            <a:r>
              <a:rPr lang="fr-FR" dirty="0" err="1"/>
              <a:t>health</a:t>
            </a:r>
            <a:r>
              <a:rPr lang="fr-FR" dirty="0"/>
              <a:t> system but </a:t>
            </a:r>
            <a:r>
              <a:rPr lang="fr-FR" dirty="0" err="1"/>
              <a:t>also</a:t>
            </a:r>
            <a:r>
              <a:rPr lang="fr-FR" dirty="0"/>
              <a:t> the </a:t>
            </a:r>
            <a:r>
              <a:rPr lang="fr-FR" dirty="0" err="1"/>
              <a:t>stewardship</a:t>
            </a:r>
            <a:r>
              <a:rPr lang="fr-FR" dirty="0"/>
              <a:t> </a:t>
            </a:r>
            <a:r>
              <a:rPr lang="fr-FR" dirty="0" err="1"/>
              <a:t>function</a:t>
            </a:r>
            <a:endParaRPr lang="fr-FR" dirty="0"/>
          </a:p>
          <a:p>
            <a:pPr algn="ctr"/>
            <a:endParaRPr lang="fr-FR" dirty="0"/>
          </a:p>
          <a:p>
            <a:pPr algn="ctr"/>
            <a:r>
              <a:rPr lang="fr-FR" dirty="0"/>
              <a:t>But how to move to the </a:t>
            </a:r>
            <a:r>
              <a:rPr lang="fr-FR" dirty="0" err="1"/>
              <a:t>next</a:t>
            </a:r>
            <a:r>
              <a:rPr lang="fr-FR" dirty="0"/>
              <a:t> </a:t>
            </a:r>
            <a:r>
              <a:rPr lang="fr-FR" dirty="0" err="1"/>
              <a:t>level</a:t>
            </a:r>
            <a:r>
              <a:rPr lang="fr-FR" dirty="0"/>
              <a:t>:</a:t>
            </a:r>
          </a:p>
          <a:p>
            <a:pPr algn="ctr"/>
            <a:r>
              <a:rPr lang="fr-FR" dirty="0" err="1"/>
              <a:t>Stewardship</a:t>
            </a:r>
            <a:r>
              <a:rPr lang="fr-FR" dirty="0"/>
              <a:t> of the </a:t>
            </a:r>
            <a:r>
              <a:rPr lang="fr-FR" b="1" dirty="0"/>
              <a:t>city</a:t>
            </a:r>
          </a:p>
          <a:p>
            <a:pPr algn="ctr"/>
            <a:endParaRPr lang="fr-FR" dirty="0"/>
          </a:p>
        </p:txBody>
      </p:sp>
    </p:spTree>
    <p:extLst>
      <p:ext uri="{BB962C8B-B14F-4D97-AF65-F5344CB8AC3E}">
        <p14:creationId xmlns:p14="http://schemas.microsoft.com/office/powerpoint/2010/main" val="3852570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4818743" y="2307771"/>
            <a:ext cx="2322285" cy="1360693"/>
          </a:xfrm>
        </p:spPr>
        <p:txBody>
          <a:bodyPr>
            <a:noAutofit/>
          </a:bodyPr>
          <a:lstStyle/>
          <a:p>
            <a:pPr algn="ctr"/>
            <a:r>
              <a:rPr lang="en-GB" sz="3200" b="1" noProof="0" dirty="0">
                <a:solidFill>
                  <a:srgbClr val="0070C0"/>
                </a:solidFill>
                <a:latin typeface="+mn-lt"/>
              </a:rPr>
              <a:t>THANKS !</a:t>
            </a:r>
            <a:br>
              <a:rPr lang="en-GB" sz="3200" b="1" noProof="0" dirty="0">
                <a:solidFill>
                  <a:srgbClr val="0070C0"/>
                </a:solidFill>
                <a:latin typeface="+mn-lt"/>
              </a:rPr>
            </a:br>
            <a:r>
              <a:rPr lang="en-GB" sz="3200" b="1" noProof="0" dirty="0">
                <a:solidFill>
                  <a:srgbClr val="0070C0"/>
                </a:solidFill>
                <a:latin typeface="+mn-lt"/>
              </a:rPr>
              <a:t>MERCI !</a:t>
            </a:r>
            <a:br>
              <a:rPr lang="en-GB" sz="3200" b="1" noProof="0" dirty="0">
                <a:solidFill>
                  <a:srgbClr val="0070C0"/>
                </a:solidFill>
                <a:latin typeface="+mn-lt"/>
              </a:rPr>
            </a:br>
            <a:r>
              <a:rPr lang="en-GB" sz="3200" b="1" noProof="0" dirty="0">
                <a:solidFill>
                  <a:srgbClr val="0070C0"/>
                </a:solidFill>
                <a:latin typeface="+mn-lt"/>
              </a:rPr>
              <a:t>AKSANTI !</a:t>
            </a:r>
          </a:p>
        </p:txBody>
      </p:sp>
    </p:spTree>
    <p:extLst>
      <p:ext uri="{BB962C8B-B14F-4D97-AF65-F5344CB8AC3E}">
        <p14:creationId xmlns:p14="http://schemas.microsoft.com/office/powerpoint/2010/main" val="674095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5704" y="865422"/>
            <a:ext cx="3663284" cy="13814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a:t>Importance </a:t>
            </a:r>
            <a:endParaRPr lang="fr-FR" sz="1600" dirty="0"/>
          </a:p>
          <a:p>
            <a:pPr algn="ctr"/>
            <a:r>
              <a:rPr lang="en-US" sz="1600" dirty="0">
                <a:solidFill>
                  <a:schemeClr val="tx1"/>
                </a:solidFill>
              </a:rPr>
              <a:t>Piloting function of HS, </a:t>
            </a:r>
          </a:p>
          <a:p>
            <a:pPr algn="ctr"/>
            <a:r>
              <a:rPr lang="en-US" sz="1600" dirty="0">
                <a:solidFill>
                  <a:schemeClr val="tx1"/>
                </a:solidFill>
              </a:rPr>
              <a:t>To build cost-effectiveness, </a:t>
            </a:r>
            <a:r>
              <a:rPr lang="en-US" sz="1600" dirty="0" err="1">
                <a:solidFill>
                  <a:schemeClr val="tx1"/>
                </a:solidFill>
              </a:rPr>
              <a:t>Intersectoral</a:t>
            </a:r>
            <a:r>
              <a:rPr lang="en-US" sz="1600" dirty="0">
                <a:solidFill>
                  <a:schemeClr val="tx1"/>
                </a:solidFill>
              </a:rPr>
              <a:t> HS, performance and SDGs attainment</a:t>
            </a:r>
            <a:r>
              <a:rPr lang="en-US" sz="1600" dirty="0" smtClean="0">
                <a:solidFill>
                  <a:schemeClr val="tx1"/>
                </a:solidFill>
              </a:rPr>
              <a:t>.</a:t>
            </a:r>
            <a:endParaRPr lang="en-US" sz="1600" dirty="0">
              <a:solidFill>
                <a:schemeClr val="tx1"/>
              </a:solidFill>
            </a:endParaRPr>
          </a:p>
        </p:txBody>
      </p:sp>
      <p:sp>
        <p:nvSpPr>
          <p:cNvPr id="15" name="Flèche vers le bas 14"/>
          <p:cNvSpPr/>
          <p:nvPr/>
        </p:nvSpPr>
        <p:spPr>
          <a:xfrm rot="14187586">
            <a:off x="3807221" y="1398009"/>
            <a:ext cx="441035" cy="316249"/>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8269883">
            <a:off x="8247454" y="1624825"/>
            <a:ext cx="414721" cy="326233"/>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612471" y="1027321"/>
            <a:ext cx="3170808" cy="12406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a:solidFill>
                  <a:schemeClr val="tx1"/>
                </a:solidFill>
              </a:rPr>
              <a:t>Vignettes</a:t>
            </a:r>
          </a:p>
          <a:p>
            <a:pPr algn="ctr"/>
            <a:r>
              <a:rPr lang="fr-FR" sz="1600" dirty="0" err="1"/>
              <a:t>Accountability</a:t>
            </a:r>
            <a:r>
              <a:rPr lang="fr-FR" sz="1600" dirty="0"/>
              <a:t> / </a:t>
            </a:r>
            <a:r>
              <a:rPr lang="fr-FR" sz="1600" dirty="0" err="1"/>
              <a:t>responsibility</a:t>
            </a:r>
            <a:endParaRPr lang="fr-FR" sz="1600" dirty="0"/>
          </a:p>
          <a:p>
            <a:pPr algn="ctr"/>
            <a:r>
              <a:rPr lang="fr-FR" sz="1600" dirty="0"/>
              <a:t>Normative / </a:t>
            </a:r>
            <a:r>
              <a:rPr lang="fr-FR" sz="1600" dirty="0" err="1"/>
              <a:t>regulatory</a:t>
            </a:r>
            <a:r>
              <a:rPr lang="fr-FR" sz="1600" dirty="0"/>
              <a:t>; Leadership / </a:t>
            </a:r>
            <a:r>
              <a:rPr lang="fr-FR" sz="1600" dirty="0" err="1" smtClean="0"/>
              <a:t>governance</a:t>
            </a:r>
            <a:r>
              <a:rPr lang="fr-FR" sz="1600" dirty="0" smtClean="0"/>
              <a:t> </a:t>
            </a:r>
            <a:endParaRPr lang="fr-FR" sz="1200" dirty="0">
              <a:solidFill>
                <a:schemeClr val="tx1"/>
              </a:solidFill>
            </a:endParaRPr>
          </a:p>
        </p:txBody>
      </p:sp>
      <p:sp>
        <p:nvSpPr>
          <p:cNvPr id="10" name="Rectangle 9"/>
          <p:cNvSpPr/>
          <p:nvPr/>
        </p:nvSpPr>
        <p:spPr>
          <a:xfrm>
            <a:off x="266490" y="977359"/>
            <a:ext cx="3502152" cy="126213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rPr>
              <a:t>Stewardship/governance ?</a:t>
            </a:r>
          </a:p>
          <a:p>
            <a:pPr algn="ctr"/>
            <a:r>
              <a:rPr lang="en-US" sz="1600" dirty="0">
                <a:solidFill>
                  <a:schemeClr val="tx1"/>
                </a:solidFill>
              </a:rPr>
              <a:t>WHO concept in 2000. </a:t>
            </a:r>
          </a:p>
          <a:p>
            <a:pPr algn="ctr"/>
            <a:r>
              <a:rPr lang="en-US" sz="1600" dirty="0">
                <a:solidFill>
                  <a:schemeClr val="tx1"/>
                </a:solidFill>
              </a:rPr>
              <a:t>Careful </a:t>
            </a:r>
            <a:r>
              <a:rPr lang="en-US" sz="1600" dirty="0" smtClean="0">
                <a:solidFill>
                  <a:schemeClr val="tx1"/>
                </a:solidFill>
              </a:rPr>
              <a:t>+ responsible</a:t>
            </a:r>
            <a:r>
              <a:rPr lang="en-US" sz="1600" dirty="0">
                <a:solidFill>
                  <a:schemeClr val="tx1"/>
                </a:solidFill>
              </a:rPr>
              <a:t> management of </a:t>
            </a:r>
          </a:p>
          <a:p>
            <a:pPr algn="ctr"/>
            <a:r>
              <a:rPr lang="en-US" sz="1600" dirty="0">
                <a:solidFill>
                  <a:schemeClr val="tx1"/>
                </a:solidFill>
              </a:rPr>
              <a:t>population’s </a:t>
            </a:r>
            <a:r>
              <a:rPr lang="en-US" sz="1600" dirty="0" smtClean="0">
                <a:solidFill>
                  <a:schemeClr val="tx1"/>
                </a:solidFill>
              </a:rPr>
              <a:t>well‐being</a:t>
            </a:r>
            <a:endParaRPr lang="fr-FR" sz="1200" dirty="0">
              <a:solidFill>
                <a:schemeClr val="tx1"/>
              </a:solidFill>
            </a:endParaRPr>
          </a:p>
        </p:txBody>
      </p:sp>
      <p:sp>
        <p:nvSpPr>
          <p:cNvPr id="23" name="Rectangle 22"/>
          <p:cNvSpPr/>
          <p:nvPr/>
        </p:nvSpPr>
        <p:spPr>
          <a:xfrm>
            <a:off x="7079009" y="5503449"/>
            <a:ext cx="4615700" cy="7014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err="1">
                <a:solidFill>
                  <a:schemeClr val="tx1"/>
                </a:solidFill>
              </a:rPr>
              <a:t>Several</a:t>
            </a:r>
            <a:r>
              <a:rPr lang="fr-FR" sz="1600" b="1" dirty="0">
                <a:solidFill>
                  <a:schemeClr val="tx1"/>
                </a:solidFill>
              </a:rPr>
              <a:t> </a:t>
            </a:r>
            <a:r>
              <a:rPr lang="fr-FR" sz="1600" b="1" dirty="0" err="1">
                <a:solidFill>
                  <a:schemeClr val="tx1"/>
                </a:solidFill>
              </a:rPr>
              <a:t>models</a:t>
            </a:r>
            <a:r>
              <a:rPr lang="fr-FR" sz="1600" b="1" dirty="0">
                <a:solidFill>
                  <a:schemeClr val="tx1"/>
                </a:solidFill>
              </a:rPr>
              <a:t> and typologies</a:t>
            </a:r>
            <a:r>
              <a:rPr lang="fr-FR" sz="1600" dirty="0">
                <a:solidFill>
                  <a:srgbClr val="0070C0"/>
                </a:solidFill>
              </a:rPr>
              <a:t> </a:t>
            </a:r>
          </a:p>
          <a:p>
            <a:pPr algn="ctr"/>
            <a:r>
              <a:rPr lang="fr-FR" sz="1600" dirty="0">
                <a:solidFill>
                  <a:schemeClr val="tx1"/>
                </a:solidFill>
              </a:rPr>
              <a:t>Adaptative, </a:t>
            </a:r>
            <a:r>
              <a:rPr lang="fr-FR" sz="1600" dirty="0" err="1">
                <a:solidFill>
                  <a:schemeClr val="tx1"/>
                </a:solidFill>
              </a:rPr>
              <a:t>Reformist</a:t>
            </a:r>
            <a:r>
              <a:rPr lang="fr-FR" sz="1600" dirty="0">
                <a:solidFill>
                  <a:schemeClr val="tx1"/>
                </a:solidFill>
              </a:rPr>
              <a:t>, </a:t>
            </a:r>
            <a:r>
              <a:rPr lang="fr-FR" sz="1600" dirty="0" err="1">
                <a:solidFill>
                  <a:schemeClr val="tx1"/>
                </a:solidFill>
              </a:rPr>
              <a:t>Sustainability</a:t>
            </a:r>
            <a:r>
              <a:rPr lang="fr-FR" sz="1600" dirty="0">
                <a:solidFill>
                  <a:schemeClr val="tx1"/>
                </a:solidFill>
              </a:rPr>
              <a:t>, </a:t>
            </a:r>
            <a:r>
              <a:rPr lang="fr-FR" sz="1600" dirty="0" err="1" smtClean="0">
                <a:solidFill>
                  <a:schemeClr val="tx1"/>
                </a:solidFill>
              </a:rPr>
              <a:t>Transformist</a:t>
            </a:r>
            <a:endParaRPr lang="fr-FR" sz="1000" dirty="0">
              <a:solidFill>
                <a:schemeClr val="tx1"/>
              </a:solidFill>
            </a:endParaRPr>
          </a:p>
        </p:txBody>
      </p:sp>
      <p:grpSp>
        <p:nvGrpSpPr>
          <p:cNvPr id="5" name="Groupe 4"/>
          <p:cNvGrpSpPr/>
          <p:nvPr/>
        </p:nvGrpSpPr>
        <p:grpSpPr>
          <a:xfrm>
            <a:off x="1750423" y="2451104"/>
            <a:ext cx="8673738" cy="2583449"/>
            <a:chOff x="1750423" y="2451104"/>
            <a:chExt cx="8673738" cy="2583449"/>
          </a:xfrm>
        </p:grpSpPr>
        <p:sp>
          <p:nvSpPr>
            <p:cNvPr id="34" name="Rectangle 33"/>
            <p:cNvSpPr/>
            <p:nvPr/>
          </p:nvSpPr>
          <p:spPr>
            <a:xfrm>
              <a:off x="8202938" y="4819610"/>
              <a:ext cx="1806313" cy="2149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solidFill>
                    <a:schemeClr val="tx1"/>
                  </a:solidFill>
                </a:rPr>
                <a:t>(Enqvist et al, 2018)</a:t>
              </a:r>
            </a:p>
          </p:txBody>
        </p:sp>
        <p:grpSp>
          <p:nvGrpSpPr>
            <p:cNvPr id="4" name="Groupe 3"/>
            <p:cNvGrpSpPr/>
            <p:nvPr/>
          </p:nvGrpSpPr>
          <p:grpSpPr>
            <a:xfrm>
              <a:off x="1750423" y="2451104"/>
              <a:ext cx="8673738" cy="2400301"/>
              <a:chOff x="1750423" y="2451104"/>
              <a:chExt cx="8673738" cy="2400301"/>
            </a:xfrm>
          </p:grpSpPr>
          <p:pic>
            <p:nvPicPr>
              <p:cNvPr id="20" name="Image 19"/>
              <p:cNvPicPr>
                <a:picLocks noChangeAspect="1"/>
              </p:cNvPicPr>
              <p:nvPr/>
            </p:nvPicPr>
            <p:blipFill>
              <a:blip r:embed="rId3"/>
              <a:stretch>
                <a:fillRect/>
              </a:stretch>
            </p:blipFill>
            <p:spPr>
              <a:xfrm>
                <a:off x="1750423" y="2451104"/>
                <a:ext cx="4554630" cy="2400300"/>
              </a:xfrm>
              <a:prstGeom prst="rect">
                <a:avLst/>
              </a:prstGeom>
              <a:ln>
                <a:solidFill>
                  <a:schemeClr val="bg1">
                    <a:lumMod val="95000"/>
                  </a:schemeClr>
                </a:solidFill>
              </a:ln>
            </p:spPr>
          </p:pic>
          <p:pic>
            <p:nvPicPr>
              <p:cNvPr id="33" name="Image 32"/>
              <p:cNvPicPr>
                <a:picLocks noChangeAspect="1"/>
              </p:cNvPicPr>
              <p:nvPr/>
            </p:nvPicPr>
            <p:blipFill>
              <a:blip r:embed="rId4"/>
              <a:stretch>
                <a:fillRect/>
              </a:stretch>
            </p:blipFill>
            <p:spPr>
              <a:xfrm>
                <a:off x="7166405" y="2451105"/>
                <a:ext cx="3257756" cy="2400300"/>
              </a:xfrm>
              <a:prstGeom prst="rect">
                <a:avLst/>
              </a:prstGeom>
            </p:spPr>
          </p:pic>
          <p:sp>
            <p:nvSpPr>
              <p:cNvPr id="37" name="Flèche vers le bas 36"/>
              <p:cNvSpPr/>
              <p:nvPr/>
            </p:nvSpPr>
            <p:spPr>
              <a:xfrm rot="16200000">
                <a:off x="6619819" y="3302877"/>
                <a:ext cx="231820" cy="464934"/>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3657601" y="4547232"/>
                <a:ext cx="2641910" cy="2015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solidFill>
                      <a:schemeClr val="tx1"/>
                    </a:solidFill>
                  </a:rPr>
                  <a:t>(Gilson et al, 2012, Marchal et al, 2014)</a:t>
                </a:r>
              </a:p>
            </p:txBody>
          </p:sp>
          <p:sp>
            <p:nvSpPr>
              <p:cNvPr id="21" name="Flèche vers le bas 20"/>
              <p:cNvSpPr/>
              <p:nvPr/>
            </p:nvSpPr>
            <p:spPr>
              <a:xfrm rot="5400000">
                <a:off x="6626257" y="3652897"/>
                <a:ext cx="218943" cy="421835"/>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6" name="Rectangle 25"/>
          <p:cNvSpPr/>
          <p:nvPr/>
        </p:nvSpPr>
        <p:spPr>
          <a:xfrm>
            <a:off x="182683" y="5400851"/>
            <a:ext cx="4615700" cy="8040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err="1">
                <a:solidFill>
                  <a:schemeClr val="tx1"/>
                </a:solidFill>
              </a:rPr>
              <a:t>Who</a:t>
            </a:r>
            <a:r>
              <a:rPr lang="fr-FR" sz="1600" b="1" dirty="0">
                <a:solidFill>
                  <a:schemeClr val="tx1"/>
                </a:solidFill>
              </a:rPr>
              <a:t> </a:t>
            </a:r>
            <a:r>
              <a:rPr lang="fr-FR" sz="1600" b="1" dirty="0" err="1">
                <a:solidFill>
                  <a:schemeClr val="tx1"/>
                </a:solidFill>
              </a:rPr>
              <a:t>ensure</a:t>
            </a:r>
            <a:r>
              <a:rPr lang="fr-FR" sz="1600" b="1" dirty="0">
                <a:solidFill>
                  <a:schemeClr val="tx1"/>
                </a:solidFill>
              </a:rPr>
              <a:t> </a:t>
            </a:r>
            <a:r>
              <a:rPr lang="fr-FR" sz="1600" b="1" dirty="0" err="1">
                <a:solidFill>
                  <a:schemeClr val="tx1"/>
                </a:solidFill>
              </a:rPr>
              <a:t>it</a:t>
            </a:r>
            <a:r>
              <a:rPr lang="fr-FR" sz="1600" b="1" dirty="0">
                <a:solidFill>
                  <a:schemeClr val="tx1"/>
                </a:solidFill>
              </a:rPr>
              <a:t> ?</a:t>
            </a:r>
            <a:r>
              <a:rPr lang="fr-FR" sz="1600" dirty="0">
                <a:solidFill>
                  <a:srgbClr val="0070C0"/>
                </a:solidFill>
              </a:rPr>
              <a:t> </a:t>
            </a:r>
          </a:p>
          <a:p>
            <a:pPr algn="ctr"/>
            <a:r>
              <a:rPr lang="fr-FR" sz="1600" dirty="0">
                <a:solidFill>
                  <a:schemeClr val="tx1"/>
                </a:solidFill>
              </a:rPr>
              <a:t>Health Ministry, </a:t>
            </a:r>
            <a:r>
              <a:rPr lang="fr-FR" sz="1600" dirty="0" err="1">
                <a:solidFill>
                  <a:schemeClr val="tx1"/>
                </a:solidFill>
              </a:rPr>
              <a:t>Intermediate</a:t>
            </a:r>
            <a:r>
              <a:rPr lang="fr-FR" sz="1600" dirty="0">
                <a:solidFill>
                  <a:schemeClr val="tx1"/>
                </a:solidFill>
              </a:rPr>
              <a:t> </a:t>
            </a:r>
            <a:r>
              <a:rPr lang="fr-FR" sz="1600" dirty="0" err="1">
                <a:solidFill>
                  <a:schemeClr val="tx1"/>
                </a:solidFill>
              </a:rPr>
              <a:t>level</a:t>
            </a:r>
            <a:r>
              <a:rPr lang="fr-FR" sz="1600" dirty="0">
                <a:solidFill>
                  <a:schemeClr val="tx1"/>
                </a:solidFill>
              </a:rPr>
              <a:t> managers, </a:t>
            </a:r>
            <a:br>
              <a:rPr lang="fr-FR" sz="1600" dirty="0">
                <a:solidFill>
                  <a:schemeClr val="tx1"/>
                </a:solidFill>
              </a:rPr>
            </a:br>
            <a:r>
              <a:rPr lang="fr-FR" sz="1600" dirty="0">
                <a:solidFill>
                  <a:schemeClr val="tx1"/>
                </a:solidFill>
              </a:rPr>
              <a:t>District Health </a:t>
            </a:r>
            <a:r>
              <a:rPr lang="fr-FR" sz="1600" dirty="0" smtClean="0">
                <a:solidFill>
                  <a:schemeClr val="tx1"/>
                </a:solidFill>
              </a:rPr>
              <a:t>Management </a:t>
            </a:r>
            <a:r>
              <a:rPr lang="fr-FR" sz="1600" dirty="0">
                <a:solidFill>
                  <a:schemeClr val="tx1"/>
                </a:solidFill>
              </a:rPr>
              <a:t>Teams (</a:t>
            </a:r>
            <a:r>
              <a:rPr lang="fr-FR" sz="1600" dirty="0" smtClean="0">
                <a:solidFill>
                  <a:schemeClr val="tx1"/>
                </a:solidFill>
              </a:rPr>
              <a:t>DHMT)</a:t>
            </a:r>
            <a:endParaRPr lang="fr-FR" sz="1000" dirty="0">
              <a:solidFill>
                <a:schemeClr val="tx1"/>
              </a:solidFill>
            </a:endParaRPr>
          </a:p>
        </p:txBody>
      </p:sp>
      <p:sp>
        <p:nvSpPr>
          <p:cNvPr id="35" name="Flèche vers le bas 34"/>
          <p:cNvSpPr/>
          <p:nvPr/>
        </p:nvSpPr>
        <p:spPr>
          <a:xfrm rot="7601950">
            <a:off x="3275542" y="5175655"/>
            <a:ext cx="484632" cy="264340"/>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rot="3202736">
            <a:off x="7998375" y="5235274"/>
            <a:ext cx="484632" cy="264153"/>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el 1"/>
          <p:cNvSpPr txBox="1">
            <a:spLocks/>
          </p:cNvSpPr>
          <p:nvPr/>
        </p:nvSpPr>
        <p:spPr>
          <a:xfrm>
            <a:off x="240904" y="16005"/>
            <a:ext cx="11539471" cy="9306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chemeClr val="accent4">
                    <a:lumMod val="75000"/>
                  </a:schemeClr>
                </a:solidFill>
                <a:latin typeface="+mn-lt"/>
              </a:rPr>
              <a:t/>
            </a:r>
            <a:br>
              <a:rPr lang="fr-FR" sz="3200" b="1" dirty="0">
                <a:solidFill>
                  <a:schemeClr val="accent4">
                    <a:lumMod val="75000"/>
                  </a:schemeClr>
                </a:solidFill>
                <a:latin typeface="+mn-lt"/>
              </a:rPr>
            </a:br>
            <a:r>
              <a:rPr lang="fr-FR" sz="2400" b="1" dirty="0" smtClean="0">
                <a:solidFill>
                  <a:srgbClr val="0070C0"/>
                </a:solidFill>
                <a:latin typeface="+mn-lt"/>
              </a:rPr>
              <a:t>STEWARDSHIP, WHAT ABOUT IT ? </a:t>
            </a:r>
            <a:endParaRPr lang="fr-FR" sz="2400" b="1" dirty="0">
              <a:solidFill>
                <a:srgbClr val="0070C0"/>
              </a:solidFill>
              <a:latin typeface="+mn-lt"/>
            </a:endParaRPr>
          </a:p>
        </p:txBody>
      </p:sp>
    </p:spTree>
    <p:extLst>
      <p:ext uri="{BB962C8B-B14F-4D97-AF65-F5344CB8AC3E}">
        <p14:creationId xmlns:p14="http://schemas.microsoft.com/office/powerpoint/2010/main" val="36248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P spid="18" grpId="0"/>
      <p:bldP spid="10" grpId="0" animBg="1"/>
      <p:bldP spid="23" grpId="0" animBg="1"/>
      <p:bldP spid="26" grpId="0" animBg="1"/>
      <p:bldP spid="3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6732" y="853894"/>
            <a:ext cx="4127679" cy="12621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t>Global trends</a:t>
            </a:r>
            <a:endParaRPr lang="en-GB" sz="1600" dirty="0"/>
          </a:p>
          <a:p>
            <a:pPr algn="ctr"/>
            <a:r>
              <a:rPr lang="en-GB" sz="1600" dirty="0"/>
              <a:t> </a:t>
            </a:r>
            <a:r>
              <a:rPr lang="en-GB" sz="1600" dirty="0">
                <a:solidFill>
                  <a:schemeClr val="tx1"/>
                </a:solidFill>
              </a:rPr>
              <a:t>2007</a:t>
            </a:r>
            <a:r>
              <a:rPr lang="en-GB" sz="1600" dirty="0">
                <a:solidFill>
                  <a:schemeClr val="tx1"/>
                </a:solidFill>
                <a:sym typeface="Wingdings" panose="05000000000000000000" pitchFamily="2" charset="2"/>
              </a:rPr>
              <a:t>= </a:t>
            </a:r>
            <a:r>
              <a:rPr lang="en-GB" sz="1600" dirty="0">
                <a:solidFill>
                  <a:schemeClr val="tx1"/>
                </a:solidFill>
              </a:rPr>
              <a:t>5/10 people, 2030=</a:t>
            </a:r>
            <a:r>
              <a:rPr lang="en-GB" sz="1600" dirty="0">
                <a:solidFill>
                  <a:schemeClr val="tx1"/>
                </a:solidFill>
                <a:sym typeface="Wingdings" panose="05000000000000000000" pitchFamily="2" charset="2"/>
              </a:rPr>
              <a:t> </a:t>
            </a:r>
            <a:r>
              <a:rPr lang="en-GB" sz="1600" dirty="0">
                <a:solidFill>
                  <a:schemeClr val="tx1"/>
                </a:solidFill>
              </a:rPr>
              <a:t>6/10 people</a:t>
            </a:r>
            <a:r>
              <a:rPr lang="en-GB" sz="1600" dirty="0"/>
              <a:t> </a:t>
            </a:r>
            <a:br>
              <a:rPr lang="en-GB" sz="1600" dirty="0"/>
            </a:br>
            <a:r>
              <a:rPr lang="en-GB" sz="1600" dirty="0">
                <a:sym typeface="Wingdings" panose="05000000000000000000" pitchFamily="2" charset="2"/>
              </a:rPr>
              <a:t> </a:t>
            </a:r>
            <a:r>
              <a:rPr lang="en-GB" sz="1600" dirty="0"/>
              <a:t>especially in LMIC </a:t>
            </a:r>
          </a:p>
        </p:txBody>
      </p:sp>
      <p:sp>
        <p:nvSpPr>
          <p:cNvPr id="13" name="Rectangle 12"/>
          <p:cNvSpPr/>
          <p:nvPr/>
        </p:nvSpPr>
        <p:spPr>
          <a:xfrm>
            <a:off x="3810825" y="2903155"/>
            <a:ext cx="4225109" cy="521582"/>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a:t>Challenges in urban health </a:t>
            </a:r>
          </a:p>
          <a:p>
            <a:pPr algn="ctr"/>
            <a:r>
              <a:rPr lang="en-GB" sz="1200"/>
              <a:t>(WHO, 1997, Roué-Le-Gall, 2018; Salem, 2018) </a:t>
            </a:r>
            <a:endParaRPr lang="en-GB" sz="1200" b="1"/>
          </a:p>
        </p:txBody>
      </p:sp>
      <p:sp>
        <p:nvSpPr>
          <p:cNvPr id="14" name="Rectangle 13"/>
          <p:cNvSpPr/>
          <p:nvPr/>
        </p:nvSpPr>
        <p:spPr>
          <a:xfrm>
            <a:off x="8616920" y="1182414"/>
            <a:ext cx="3308917" cy="11977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t>Effects</a:t>
            </a:r>
          </a:p>
          <a:p>
            <a:pPr algn="ctr"/>
            <a:r>
              <a:rPr lang="en-GB" sz="1600" dirty="0"/>
              <a:t>Urbanization = health determinant</a:t>
            </a:r>
            <a:endParaRPr lang="en-GB" sz="1200" dirty="0"/>
          </a:p>
          <a:p>
            <a:pPr algn="ctr"/>
            <a:r>
              <a:rPr lang="en-GB" sz="1600" dirty="0" smtClean="0"/>
              <a:t>Rapid </a:t>
            </a:r>
            <a:r>
              <a:rPr lang="en-GB" sz="1600" dirty="0"/>
              <a:t>unplanned urbanization </a:t>
            </a:r>
            <a:r>
              <a:rPr lang="en-GB" sz="1600" dirty="0">
                <a:sym typeface="Wingdings" panose="05000000000000000000" pitchFamily="2" charset="2"/>
              </a:rPr>
              <a:t> </a:t>
            </a:r>
            <a:r>
              <a:rPr lang="en-GB" sz="1600" dirty="0"/>
              <a:t> </a:t>
            </a:r>
            <a:r>
              <a:rPr lang="en-GB" sz="1600" b="1" dirty="0">
                <a:solidFill>
                  <a:srgbClr val="0070C0"/>
                </a:solidFill>
              </a:rPr>
              <a:t>health + safety of </a:t>
            </a:r>
            <a:r>
              <a:rPr lang="en-GB" sz="1600" b="1" dirty="0" smtClean="0">
                <a:solidFill>
                  <a:srgbClr val="0070C0"/>
                </a:solidFill>
              </a:rPr>
              <a:t>poor</a:t>
            </a:r>
            <a:endParaRPr lang="en-GB" sz="1600" b="1" dirty="0">
              <a:solidFill>
                <a:srgbClr val="0070C0"/>
              </a:solidFill>
            </a:endParaRPr>
          </a:p>
        </p:txBody>
      </p:sp>
      <p:sp>
        <p:nvSpPr>
          <p:cNvPr id="15" name="Flèche vers le bas 14"/>
          <p:cNvSpPr/>
          <p:nvPr/>
        </p:nvSpPr>
        <p:spPr>
          <a:xfrm rot="18164903">
            <a:off x="2831257" y="2398865"/>
            <a:ext cx="484632" cy="222854"/>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èche vers le bas 15"/>
          <p:cNvSpPr/>
          <p:nvPr/>
        </p:nvSpPr>
        <p:spPr>
          <a:xfrm rot="3332664">
            <a:off x="8540351" y="2329980"/>
            <a:ext cx="508283" cy="238368"/>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èche vers le bas 16"/>
          <p:cNvSpPr/>
          <p:nvPr/>
        </p:nvSpPr>
        <p:spPr>
          <a:xfrm>
            <a:off x="5693346" y="2246215"/>
            <a:ext cx="484632" cy="202950"/>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14071" y="3949336"/>
            <a:ext cx="2820472" cy="226472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a:t>Healthy cities </a:t>
            </a:r>
          </a:p>
          <a:p>
            <a:pPr algn="ctr"/>
            <a:r>
              <a:rPr lang="en-GB" sz="1200"/>
              <a:t>(Barton et al, 2000, Roué-Le-Gall, 2018)</a:t>
            </a:r>
          </a:p>
          <a:p>
            <a:pPr algn="ctr"/>
            <a:endParaRPr lang="en-GB" sz="1200" b="1"/>
          </a:p>
          <a:p>
            <a:pPr algn="ctr"/>
            <a:r>
              <a:rPr lang="en-GB" sz="1600"/>
              <a:t>Lifestyles </a:t>
            </a:r>
          </a:p>
          <a:p>
            <a:pPr algn="ctr"/>
            <a:r>
              <a:rPr lang="en-GB" sz="1200"/>
              <a:t>(Gadais et al, 2017; Deluga et al, 2019)</a:t>
            </a:r>
          </a:p>
          <a:p>
            <a:pPr algn="ctr"/>
            <a:endParaRPr lang="en-GB" sz="1200"/>
          </a:p>
          <a:p>
            <a:pPr algn="ctr"/>
            <a:r>
              <a:rPr lang="en-GB" sz="1600"/>
              <a:t>Ecological approach </a:t>
            </a:r>
          </a:p>
          <a:p>
            <a:pPr algn="ctr"/>
            <a:r>
              <a:rPr lang="en-GB" sz="1200"/>
              <a:t>(Verbeek, 2014; Krefis et al, 2018)</a:t>
            </a:r>
          </a:p>
          <a:p>
            <a:pPr algn="ctr"/>
            <a:endParaRPr lang="en-GB" sz="1200"/>
          </a:p>
          <a:p>
            <a:pPr algn="ctr"/>
            <a:r>
              <a:rPr lang="en-GB" sz="1600"/>
              <a:t>Urban setting as determinant</a:t>
            </a:r>
            <a:r>
              <a:rPr lang="en-GB" sz="1200"/>
              <a:t> </a:t>
            </a:r>
            <a:r>
              <a:rPr lang="en-GB" sz="1050" b="1"/>
              <a:t>(ICSU, 2011)</a:t>
            </a:r>
          </a:p>
          <a:p>
            <a:pPr algn="ctr"/>
            <a:endParaRPr lang="en-GB" sz="1200"/>
          </a:p>
        </p:txBody>
      </p:sp>
      <p:sp>
        <p:nvSpPr>
          <p:cNvPr id="21" name="Explosion 1 20"/>
          <p:cNvSpPr/>
          <p:nvPr/>
        </p:nvSpPr>
        <p:spPr>
          <a:xfrm>
            <a:off x="3338855" y="4053839"/>
            <a:ext cx="5226788" cy="2160219"/>
          </a:xfrm>
          <a:prstGeom prst="irregularSeal1">
            <a:avLst/>
          </a:prstGeom>
          <a:solidFill>
            <a:srgbClr val="FFFFCC"/>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a:solidFill>
                  <a:schemeClr val="tx1"/>
                </a:solidFill>
              </a:rPr>
              <a:t>Stewardship</a:t>
            </a:r>
          </a:p>
          <a:p>
            <a:pPr algn="ctr"/>
            <a:r>
              <a:rPr lang="en-GB" sz="1600">
                <a:solidFill>
                  <a:schemeClr val="tx1"/>
                </a:solidFill>
              </a:rPr>
              <a:t>Dialogue, integration, regulation</a:t>
            </a:r>
          </a:p>
          <a:p>
            <a:pPr algn="ctr"/>
            <a:r>
              <a:rPr lang="en-GB" sz="1600" b="1">
                <a:solidFill>
                  <a:schemeClr val="tx1"/>
                </a:solidFill>
              </a:rPr>
              <a:t> </a:t>
            </a:r>
            <a:r>
              <a:rPr lang="en-GB" sz="1200">
                <a:solidFill>
                  <a:schemeClr val="tx1"/>
                </a:solidFill>
              </a:rPr>
              <a:t>(Adapted from WHO, 1991, 1995, 2015)</a:t>
            </a:r>
          </a:p>
        </p:txBody>
      </p:sp>
      <p:sp>
        <p:nvSpPr>
          <p:cNvPr id="22" name="Rectangle 21"/>
          <p:cNvSpPr/>
          <p:nvPr/>
        </p:nvSpPr>
        <p:spPr>
          <a:xfrm>
            <a:off x="9000310" y="4053839"/>
            <a:ext cx="3032057" cy="216021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a:t>Urban health </a:t>
            </a:r>
            <a:r>
              <a:rPr lang="en-GB" sz="1200"/>
              <a:t>(Glouberman, 2006)</a:t>
            </a:r>
          </a:p>
          <a:p>
            <a:pPr algn="ctr"/>
            <a:endParaRPr lang="en-GB" sz="1600"/>
          </a:p>
          <a:p>
            <a:pPr algn="ctr"/>
            <a:r>
              <a:rPr lang="en-GB" sz="1600"/>
              <a:t>Why urban matters</a:t>
            </a:r>
            <a:br>
              <a:rPr lang="en-GB" sz="1600"/>
            </a:br>
            <a:r>
              <a:rPr lang="en-GB" sz="1600"/>
              <a:t> </a:t>
            </a:r>
            <a:r>
              <a:rPr lang="en-GB" sz="1200"/>
              <a:t>(WHO, 2010) </a:t>
            </a:r>
          </a:p>
          <a:p>
            <a:pPr algn="ctr"/>
            <a:endParaRPr lang="en-GB" sz="1200"/>
          </a:p>
          <a:p>
            <a:pPr algn="ctr"/>
            <a:r>
              <a:rPr lang="en-GB" sz="1600"/>
              <a:t>Urban health problems </a:t>
            </a:r>
            <a:r>
              <a:rPr lang="en-GB" sz="1200"/>
              <a:t>(Rajan, 2016)</a:t>
            </a:r>
          </a:p>
          <a:p>
            <a:pPr algn="ctr"/>
            <a:endParaRPr lang="en-GB" sz="1200"/>
          </a:p>
          <a:p>
            <a:pPr algn="ctr"/>
            <a:r>
              <a:rPr lang="en-GB" sz="1600"/>
              <a:t>Health in City</a:t>
            </a:r>
            <a:r>
              <a:rPr lang="en-GB" sz="1600" b="1"/>
              <a:t>: c</a:t>
            </a:r>
            <a:r>
              <a:rPr lang="en-GB" sz="1600"/>
              <a:t>omplexity</a:t>
            </a:r>
            <a:br>
              <a:rPr lang="en-GB" sz="1600"/>
            </a:br>
            <a:r>
              <a:rPr lang="en-GB" sz="1200"/>
              <a:t>(Glouberman, 2006; WHO, 2009; Salem, 2018; Elsey et al, 2016, 2019)</a:t>
            </a:r>
          </a:p>
        </p:txBody>
      </p:sp>
      <p:sp>
        <p:nvSpPr>
          <p:cNvPr id="25" name="Rectangle 24"/>
          <p:cNvSpPr/>
          <p:nvPr/>
        </p:nvSpPr>
        <p:spPr>
          <a:xfrm>
            <a:off x="184168" y="3429258"/>
            <a:ext cx="2575772" cy="4434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srgbClr val="0070C0"/>
                </a:solidFill>
              </a:rPr>
              <a:t>Taking the ‘city’ as an entry point</a:t>
            </a:r>
            <a:endParaRPr lang="en-GB" sz="1600" dirty="0">
              <a:solidFill>
                <a:srgbClr val="0070C0"/>
              </a:solidFill>
            </a:endParaRPr>
          </a:p>
        </p:txBody>
      </p:sp>
      <p:sp>
        <p:nvSpPr>
          <p:cNvPr id="26" name="Rectangle 25"/>
          <p:cNvSpPr/>
          <p:nvPr/>
        </p:nvSpPr>
        <p:spPr>
          <a:xfrm>
            <a:off x="9237416" y="3388707"/>
            <a:ext cx="2575774" cy="3217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a:solidFill>
                  <a:srgbClr val="0070C0"/>
                </a:solidFill>
              </a:rPr>
              <a:t>Taking the ‘health’ as an entry point</a:t>
            </a:r>
            <a:endParaRPr lang="en-GB" sz="1600">
              <a:solidFill>
                <a:srgbClr val="0070C0"/>
              </a:solidFill>
            </a:endParaRPr>
          </a:p>
        </p:txBody>
      </p:sp>
      <p:sp>
        <p:nvSpPr>
          <p:cNvPr id="10" name="Rectangle 9"/>
          <p:cNvSpPr/>
          <p:nvPr/>
        </p:nvSpPr>
        <p:spPr>
          <a:xfrm>
            <a:off x="283751" y="1160506"/>
            <a:ext cx="2820472" cy="126213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a:solidFill>
                  <a:schemeClr val="tx1"/>
                </a:solidFill>
              </a:rPr>
              <a:t>Rapid urban growth</a:t>
            </a:r>
            <a:endParaRPr lang="en-GB" sz="1600" dirty="0">
              <a:solidFill>
                <a:schemeClr val="tx1"/>
              </a:solidFill>
            </a:endParaRPr>
          </a:p>
          <a:p>
            <a:pPr algn="ctr"/>
            <a:r>
              <a:rPr lang="en-GB" sz="1600" dirty="0">
                <a:solidFill>
                  <a:schemeClr val="tx1"/>
                </a:solidFill>
              </a:rPr>
              <a:t>Natural </a:t>
            </a:r>
            <a:r>
              <a:rPr lang="en-GB" sz="1600" dirty="0" smtClean="0">
                <a:solidFill>
                  <a:schemeClr val="tx1"/>
                </a:solidFill>
              </a:rPr>
              <a:t>growth, </a:t>
            </a:r>
            <a:r>
              <a:rPr lang="en-GB" sz="1600" dirty="0">
                <a:solidFill>
                  <a:schemeClr val="tx1"/>
                </a:solidFill>
              </a:rPr>
              <a:t>migration, reclassification </a:t>
            </a:r>
            <a:r>
              <a:rPr lang="en-GB" sz="1600" dirty="0">
                <a:solidFill>
                  <a:schemeClr val="tx1"/>
                </a:solidFill>
                <a:sym typeface="Wingdings" panose="05000000000000000000" pitchFamily="2" charset="2"/>
              </a:rPr>
              <a:t>= &gt; </a:t>
            </a:r>
            <a:r>
              <a:rPr lang="en-GB" sz="1600" b="1" dirty="0">
                <a:solidFill>
                  <a:schemeClr val="tx1"/>
                </a:solidFill>
                <a:sym typeface="Wingdings" panose="05000000000000000000" pitchFamily="2" charset="2"/>
              </a:rPr>
              <a:t>P</a:t>
            </a:r>
            <a:r>
              <a:rPr lang="en-GB" sz="1600" b="1" dirty="0">
                <a:solidFill>
                  <a:schemeClr val="tx1"/>
                </a:solidFill>
              </a:rPr>
              <a:t>oor</a:t>
            </a:r>
            <a:r>
              <a:rPr lang="en-GB" sz="1600" dirty="0">
                <a:solidFill>
                  <a:schemeClr val="tx1"/>
                </a:solidFill>
              </a:rPr>
              <a:t> </a:t>
            </a:r>
          </a:p>
        </p:txBody>
      </p:sp>
      <p:sp>
        <p:nvSpPr>
          <p:cNvPr id="30" name="Flèche vers le bas 29"/>
          <p:cNvSpPr/>
          <p:nvPr/>
        </p:nvSpPr>
        <p:spPr>
          <a:xfrm rot="14484042">
            <a:off x="2794790" y="4012950"/>
            <a:ext cx="484632" cy="253143"/>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èche vers le bas 30"/>
          <p:cNvSpPr/>
          <p:nvPr/>
        </p:nvSpPr>
        <p:spPr>
          <a:xfrm rot="6810642">
            <a:off x="8559871" y="3923979"/>
            <a:ext cx="484632" cy="305085"/>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èche vers le bas 31"/>
          <p:cNvSpPr/>
          <p:nvPr/>
        </p:nvSpPr>
        <p:spPr>
          <a:xfrm rot="10800000">
            <a:off x="5693347" y="4210688"/>
            <a:ext cx="484632" cy="202172"/>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èche vers le bas 18"/>
          <p:cNvSpPr/>
          <p:nvPr/>
        </p:nvSpPr>
        <p:spPr>
          <a:xfrm rot="16200000">
            <a:off x="8605828" y="4947977"/>
            <a:ext cx="508282" cy="267439"/>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èche vers le bas 19"/>
          <p:cNvSpPr/>
          <p:nvPr/>
        </p:nvSpPr>
        <p:spPr>
          <a:xfrm rot="5400000">
            <a:off x="2852833" y="4854158"/>
            <a:ext cx="484632" cy="295632"/>
          </a:xfrm>
          <a:prstGeom prst="down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el 1"/>
          <p:cNvSpPr txBox="1">
            <a:spLocks/>
          </p:cNvSpPr>
          <p:nvPr/>
        </p:nvSpPr>
        <p:spPr>
          <a:xfrm>
            <a:off x="1358901" y="315662"/>
            <a:ext cx="9461500" cy="5225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0070C0"/>
                </a:solidFill>
                <a:latin typeface="+mn-lt"/>
              </a:rPr>
              <a:t>Stewardship in cities</a:t>
            </a:r>
            <a:endParaRPr lang="en-GB" sz="2400" b="1" i="1"/>
          </a:p>
        </p:txBody>
      </p:sp>
    </p:spTree>
    <p:extLst>
      <p:ext uri="{BB962C8B-B14F-4D97-AF65-F5344CB8AC3E}">
        <p14:creationId xmlns:p14="http://schemas.microsoft.com/office/powerpoint/2010/main" val="258120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18" grpId="0"/>
      <p:bldP spid="21" grpId="0" animBg="1"/>
      <p:bldP spid="22" grpId="0"/>
      <p:bldP spid="25" grpId="0" animBg="1"/>
      <p:bldP spid="26" grpId="0" animBg="1"/>
      <p:bldP spid="10" grpId="0" animBg="1"/>
      <p:bldP spid="30" grpId="0" animBg="1"/>
      <p:bldP spid="31" grpId="0" animBg="1"/>
      <p:bldP spid="32"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4A7C69F-D12A-459A-8F6E-942F141AADE2}" type="slidenum">
              <a:rPr lang="en-GB" smtClean="0"/>
              <a:t>4</a:t>
            </a:fld>
            <a:endParaRPr lang="en-GB"/>
          </a:p>
        </p:txBody>
      </p:sp>
      <p:sp>
        <p:nvSpPr>
          <p:cNvPr id="10" name="Titel 1"/>
          <p:cNvSpPr txBox="1">
            <a:spLocks/>
          </p:cNvSpPr>
          <p:nvPr/>
        </p:nvSpPr>
        <p:spPr>
          <a:xfrm>
            <a:off x="3931934" y="214404"/>
            <a:ext cx="3944983" cy="4838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500" b="1" dirty="0" smtClean="0">
                <a:solidFill>
                  <a:srgbClr val="0070C0"/>
                </a:solidFill>
                <a:latin typeface="+mn-lt"/>
              </a:rPr>
              <a:t>FOCUS</a:t>
            </a:r>
            <a:endParaRPr lang="fr-FR" sz="2400" b="1" dirty="0">
              <a:solidFill>
                <a:srgbClr val="0070C0"/>
              </a:solidFill>
              <a:latin typeface="+mn-lt"/>
            </a:endParaRPr>
          </a:p>
        </p:txBody>
      </p:sp>
      <p:grpSp>
        <p:nvGrpSpPr>
          <p:cNvPr id="4" name="Groupe 3"/>
          <p:cNvGrpSpPr/>
          <p:nvPr/>
        </p:nvGrpSpPr>
        <p:grpSpPr>
          <a:xfrm>
            <a:off x="1693889" y="757754"/>
            <a:ext cx="8469441" cy="5126010"/>
            <a:chOff x="549306" y="1562489"/>
            <a:chExt cx="5349222" cy="4769303"/>
          </a:xfrm>
        </p:grpSpPr>
        <p:sp>
          <p:nvSpPr>
            <p:cNvPr id="140" name="ZoneTexte 139"/>
            <p:cNvSpPr txBox="1"/>
            <p:nvPr/>
          </p:nvSpPr>
          <p:spPr>
            <a:xfrm>
              <a:off x="549306" y="6016797"/>
              <a:ext cx="2608084" cy="314995"/>
            </a:xfrm>
            <a:prstGeom prst="rect">
              <a:avLst/>
            </a:prstGeom>
            <a:noFill/>
          </p:spPr>
          <p:txBody>
            <a:bodyPr wrap="square" rtlCol="0">
              <a:spAutoFit/>
            </a:bodyPr>
            <a:lstStyle/>
            <a:p>
              <a:pPr>
                <a:spcAft>
                  <a:spcPts val="667"/>
                </a:spcAft>
              </a:pPr>
              <a:r>
                <a:rPr lang="fr-BE" sz="1600" dirty="0" err="1">
                  <a:ea typeface="Calibri"/>
                  <a:cs typeface="Times New Roman"/>
                </a:rPr>
                <a:t>Adapted</a:t>
              </a:r>
              <a:r>
                <a:rPr lang="fr-BE" sz="1600" dirty="0">
                  <a:ea typeface="Calibri"/>
                  <a:cs typeface="Times New Roman"/>
                </a:rPr>
                <a:t> </a:t>
              </a:r>
              <a:r>
                <a:rPr lang="fr-BE" sz="1600" dirty="0" err="1">
                  <a:ea typeface="Calibri"/>
                  <a:cs typeface="Times New Roman"/>
                </a:rPr>
                <a:t>from</a:t>
              </a:r>
              <a:r>
                <a:rPr lang="fr-BE" sz="1600" dirty="0">
                  <a:ea typeface="Calibri"/>
                  <a:cs typeface="Times New Roman"/>
                </a:rPr>
                <a:t> Van Der </a:t>
              </a:r>
              <a:r>
                <a:rPr lang="fr-BE" sz="1600" dirty="0" err="1">
                  <a:ea typeface="Calibri"/>
                  <a:cs typeface="Times New Roman"/>
                </a:rPr>
                <a:t>Veken</a:t>
              </a:r>
              <a:r>
                <a:rPr lang="fr-BE" sz="1600" dirty="0">
                  <a:ea typeface="Calibri"/>
                  <a:cs typeface="Times New Roman"/>
                </a:rPr>
                <a:t> et al, 2014</a:t>
              </a:r>
            </a:p>
          </p:txBody>
        </p:sp>
        <p:grpSp>
          <p:nvGrpSpPr>
            <p:cNvPr id="3" name="Groupe 2"/>
            <p:cNvGrpSpPr/>
            <p:nvPr/>
          </p:nvGrpSpPr>
          <p:grpSpPr>
            <a:xfrm>
              <a:off x="553794" y="1562489"/>
              <a:ext cx="5344734" cy="4469698"/>
              <a:chOff x="553794" y="1562489"/>
              <a:chExt cx="5344734" cy="4469698"/>
            </a:xfrm>
          </p:grpSpPr>
          <p:sp>
            <p:nvSpPr>
              <p:cNvPr id="28" name="ZoneTexte 27"/>
              <p:cNvSpPr txBox="1"/>
              <p:nvPr/>
            </p:nvSpPr>
            <p:spPr>
              <a:xfrm>
                <a:off x="2489752" y="2471207"/>
                <a:ext cx="1335276" cy="314995"/>
              </a:xfrm>
              <a:prstGeom prst="rect">
                <a:avLst/>
              </a:prstGeom>
              <a:solidFill>
                <a:srgbClr val="FAFECC"/>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err="1">
                    <a:ea typeface="Calibri"/>
                    <a:cs typeface="Times New Roman"/>
                  </a:rPr>
                  <a:t>Intermediate</a:t>
                </a:r>
                <a:r>
                  <a:rPr lang="fr-BE" sz="1600" dirty="0">
                    <a:ea typeface="Calibri"/>
                    <a:cs typeface="Times New Roman"/>
                  </a:rPr>
                  <a:t> HS </a:t>
                </a:r>
                <a:r>
                  <a:rPr lang="fr-BE" sz="1600" dirty="0" err="1">
                    <a:ea typeface="Calibri"/>
                    <a:cs typeface="Times New Roman"/>
                  </a:rPr>
                  <a:t>level</a:t>
                </a:r>
                <a:endParaRPr lang="fr-BE" sz="1600" dirty="0">
                  <a:ea typeface="Calibri"/>
                  <a:cs typeface="Times New Roman"/>
                </a:endParaRPr>
              </a:p>
            </p:txBody>
          </p:sp>
          <p:grpSp>
            <p:nvGrpSpPr>
              <p:cNvPr id="114" name="Groupe 113"/>
              <p:cNvGrpSpPr/>
              <p:nvPr/>
            </p:nvGrpSpPr>
            <p:grpSpPr>
              <a:xfrm>
                <a:off x="553795" y="1562489"/>
                <a:ext cx="5344733" cy="908718"/>
                <a:chOff x="180304" y="1445487"/>
                <a:chExt cx="5344733" cy="1038525"/>
              </a:xfrm>
            </p:grpSpPr>
            <p:sp>
              <p:nvSpPr>
                <p:cNvPr id="113" name="Rectangle 112"/>
                <p:cNvSpPr/>
                <p:nvPr/>
              </p:nvSpPr>
              <p:spPr>
                <a:xfrm>
                  <a:off x="180304" y="1445487"/>
                  <a:ext cx="5344733" cy="858348"/>
                </a:xfrm>
                <a:prstGeom prst="rect">
                  <a:avLst/>
                </a:prstGeom>
                <a:solidFill>
                  <a:schemeClr val="bg1"/>
                </a:solidFill>
                <a:ln w="285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grpSp>
              <p:nvGrpSpPr>
                <p:cNvPr id="112" name="Groupe 111"/>
                <p:cNvGrpSpPr/>
                <p:nvPr/>
              </p:nvGrpSpPr>
              <p:grpSpPr>
                <a:xfrm>
                  <a:off x="276647" y="1552201"/>
                  <a:ext cx="5126646" cy="931811"/>
                  <a:chOff x="276647" y="1552201"/>
                  <a:chExt cx="5126646" cy="931811"/>
                </a:xfrm>
              </p:grpSpPr>
              <p:sp>
                <p:nvSpPr>
                  <p:cNvPr id="27" name="ZoneTexte 26"/>
                  <p:cNvSpPr txBox="1"/>
                  <p:nvPr/>
                </p:nvSpPr>
                <p:spPr>
                  <a:xfrm>
                    <a:off x="2116261" y="1552704"/>
                    <a:ext cx="1335276" cy="6218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HS Country Stewardship</a:t>
                    </a:r>
                  </a:p>
                </p:txBody>
              </p:sp>
              <p:cxnSp>
                <p:nvCxnSpPr>
                  <p:cNvPr id="38" name="Connecteur droit avec flèche 37"/>
                  <p:cNvCxnSpPr>
                    <a:cxnSpLocks/>
                    <a:stCxn id="27" idx="2"/>
                    <a:endCxn id="28" idx="0"/>
                  </p:cNvCxnSpPr>
                  <p:nvPr/>
                </p:nvCxnSpPr>
                <p:spPr>
                  <a:xfrm>
                    <a:off x="2783900" y="2174506"/>
                    <a:ext cx="0" cy="3095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8" name="ZoneTexte 107"/>
                  <p:cNvSpPr txBox="1"/>
                  <p:nvPr/>
                </p:nvSpPr>
                <p:spPr>
                  <a:xfrm>
                    <a:off x="3978453" y="1552201"/>
                    <a:ext cx="1424840" cy="359991"/>
                  </a:xfrm>
                  <a:prstGeom prst="rect">
                    <a:avLst/>
                  </a:prstGeom>
                  <a:solidFill>
                    <a:schemeClr val="bg1"/>
                  </a:solidFill>
                  <a:ln>
                    <a:solidFill>
                      <a:schemeClr val="tx1"/>
                    </a:solidFill>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Global </a:t>
                    </a:r>
                    <a:r>
                      <a:rPr lang="fr-BE" sz="1600" dirty="0" err="1">
                        <a:ea typeface="Calibri"/>
                        <a:cs typeface="Times New Roman"/>
                      </a:rPr>
                      <a:t>Environment</a:t>
                    </a:r>
                    <a:endParaRPr lang="fr-BE" sz="1600" dirty="0">
                      <a:ea typeface="Calibri"/>
                      <a:cs typeface="Times New Roman"/>
                    </a:endParaRPr>
                  </a:p>
                </p:txBody>
              </p:sp>
              <p:sp>
                <p:nvSpPr>
                  <p:cNvPr id="109" name="ZoneTexte 108"/>
                  <p:cNvSpPr txBox="1"/>
                  <p:nvPr/>
                </p:nvSpPr>
                <p:spPr>
                  <a:xfrm>
                    <a:off x="276647" y="1552201"/>
                    <a:ext cx="1312697" cy="359991"/>
                  </a:xfrm>
                  <a:prstGeom prst="rect">
                    <a:avLst/>
                  </a:prstGeom>
                  <a:solidFill>
                    <a:schemeClr val="bg1"/>
                  </a:solidFill>
                  <a:ln>
                    <a:solidFill>
                      <a:schemeClr val="tx1"/>
                    </a:solidFill>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Country </a:t>
                    </a:r>
                    <a:r>
                      <a:rPr lang="fr-BE" sz="1600" dirty="0" smtClean="0">
                        <a:ea typeface="Calibri"/>
                        <a:cs typeface="Times New Roman"/>
                      </a:rPr>
                      <a:t> </a:t>
                    </a:r>
                    <a:r>
                      <a:rPr lang="fr-BE" sz="1600" dirty="0" err="1" smtClean="0">
                        <a:ea typeface="Calibri"/>
                        <a:cs typeface="Times New Roman"/>
                      </a:rPr>
                      <a:t>context</a:t>
                    </a:r>
                    <a:endParaRPr lang="fr-BE" sz="1600" dirty="0">
                      <a:ea typeface="Calibri"/>
                      <a:cs typeface="Times New Roman"/>
                    </a:endParaRPr>
                  </a:p>
                </p:txBody>
              </p:sp>
            </p:grpSp>
          </p:grpSp>
          <p:grpSp>
            <p:nvGrpSpPr>
              <p:cNvPr id="194" name="Groupe 193"/>
              <p:cNvGrpSpPr/>
              <p:nvPr/>
            </p:nvGrpSpPr>
            <p:grpSpPr>
              <a:xfrm>
                <a:off x="553794" y="2786202"/>
                <a:ext cx="5344734" cy="3245985"/>
                <a:chOff x="583929" y="2438172"/>
                <a:chExt cx="5344734" cy="3680743"/>
              </a:xfrm>
            </p:grpSpPr>
            <p:grpSp>
              <p:nvGrpSpPr>
                <p:cNvPr id="162" name="Groupe 161"/>
                <p:cNvGrpSpPr/>
                <p:nvPr/>
              </p:nvGrpSpPr>
              <p:grpSpPr>
                <a:xfrm>
                  <a:off x="583929" y="2438172"/>
                  <a:ext cx="5344734" cy="3680743"/>
                  <a:chOff x="663243" y="2434985"/>
                  <a:chExt cx="5446296" cy="3683825"/>
                </a:xfrm>
              </p:grpSpPr>
              <p:grpSp>
                <p:nvGrpSpPr>
                  <p:cNvPr id="163" name="Groupe 162"/>
                  <p:cNvGrpSpPr/>
                  <p:nvPr/>
                </p:nvGrpSpPr>
                <p:grpSpPr>
                  <a:xfrm>
                    <a:off x="663243" y="2434985"/>
                    <a:ext cx="5446296" cy="3683825"/>
                    <a:chOff x="-595" y="2434985"/>
                    <a:chExt cx="5738289" cy="3683825"/>
                  </a:xfrm>
                </p:grpSpPr>
                <p:grpSp>
                  <p:nvGrpSpPr>
                    <p:cNvPr id="165" name="Groupe 164"/>
                    <p:cNvGrpSpPr/>
                    <p:nvPr/>
                  </p:nvGrpSpPr>
                  <p:grpSpPr>
                    <a:xfrm>
                      <a:off x="-595" y="2434985"/>
                      <a:ext cx="5738289" cy="3683825"/>
                      <a:chOff x="-595" y="2434985"/>
                      <a:chExt cx="5738289" cy="3683825"/>
                    </a:xfrm>
                  </p:grpSpPr>
                  <p:sp>
                    <p:nvSpPr>
                      <p:cNvPr id="167" name="Rectangle 166"/>
                      <p:cNvSpPr/>
                      <p:nvPr/>
                    </p:nvSpPr>
                    <p:spPr>
                      <a:xfrm>
                        <a:off x="-595" y="2959074"/>
                        <a:ext cx="5738289" cy="3159736"/>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68" name="ZoneTexte 167"/>
                      <p:cNvSpPr txBox="1"/>
                      <p:nvPr/>
                    </p:nvSpPr>
                    <p:spPr>
                      <a:xfrm>
                        <a:off x="2071848" y="5681820"/>
                        <a:ext cx="1433598" cy="3574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err="1">
                            <a:ea typeface="Calibri"/>
                            <a:cs typeface="Times New Roman"/>
                          </a:rPr>
                          <a:t>Well-being</a:t>
                        </a:r>
                        <a:endParaRPr lang="fr-BE" sz="1600" dirty="0">
                          <a:ea typeface="Calibri"/>
                          <a:cs typeface="Times New Roman"/>
                        </a:endParaRPr>
                      </a:p>
                    </p:txBody>
                  </p:sp>
                  <p:sp>
                    <p:nvSpPr>
                      <p:cNvPr id="169" name="ZoneTexte 168"/>
                      <p:cNvSpPr txBox="1"/>
                      <p:nvPr/>
                    </p:nvSpPr>
                    <p:spPr>
                      <a:xfrm>
                        <a:off x="2084990" y="2995308"/>
                        <a:ext cx="1405975" cy="357483"/>
                      </a:xfrm>
                      <a:prstGeom prst="rect">
                        <a:avLst/>
                      </a:prstGeom>
                      <a:solidFill>
                        <a:srgbClr val="FAFECC"/>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DHMT </a:t>
                        </a:r>
                        <a:r>
                          <a:rPr lang="fr-BE" sz="1600" i="1" dirty="0">
                            <a:ea typeface="Calibri"/>
                            <a:cs typeface="Times New Roman"/>
                          </a:rPr>
                          <a:t>Stewardship</a:t>
                        </a:r>
                      </a:p>
                    </p:txBody>
                  </p:sp>
                  <p:sp>
                    <p:nvSpPr>
                      <p:cNvPr id="170" name="ZoneTexte 169"/>
                      <p:cNvSpPr txBox="1"/>
                      <p:nvPr/>
                    </p:nvSpPr>
                    <p:spPr>
                      <a:xfrm>
                        <a:off x="2009486" y="4987991"/>
                        <a:ext cx="1566658" cy="3574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Service </a:t>
                        </a:r>
                        <a:r>
                          <a:rPr lang="fr-BE" sz="1600" dirty="0" err="1">
                            <a:ea typeface="Calibri"/>
                            <a:cs typeface="Times New Roman"/>
                          </a:rPr>
                          <a:t>delivery</a:t>
                        </a:r>
                        <a:endParaRPr lang="fr-BE" sz="1600" dirty="0">
                          <a:ea typeface="Calibri"/>
                          <a:cs typeface="Times New Roman"/>
                        </a:endParaRPr>
                      </a:p>
                    </p:txBody>
                  </p:sp>
                  <p:sp>
                    <p:nvSpPr>
                      <p:cNvPr id="171" name="ZoneTexte 170"/>
                      <p:cNvSpPr txBox="1"/>
                      <p:nvPr/>
                    </p:nvSpPr>
                    <p:spPr>
                      <a:xfrm>
                        <a:off x="3955875" y="4789994"/>
                        <a:ext cx="1335279" cy="61747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err="1">
                            <a:ea typeface="Calibri"/>
                            <a:cs typeface="Times New Roman"/>
                          </a:rPr>
                          <a:t>Community</a:t>
                        </a:r>
                        <a:r>
                          <a:rPr lang="fr-BE" sz="1600" dirty="0">
                            <a:ea typeface="Calibri"/>
                            <a:cs typeface="Times New Roman"/>
                          </a:rPr>
                          <a:t> </a:t>
                        </a:r>
                        <a:r>
                          <a:rPr lang="fr-BE" sz="1600" dirty="0" err="1">
                            <a:ea typeface="Calibri"/>
                            <a:cs typeface="Times New Roman"/>
                          </a:rPr>
                          <a:t>Environment</a:t>
                        </a:r>
                        <a:endParaRPr lang="fr-BE" sz="1600" dirty="0">
                          <a:ea typeface="Calibri"/>
                          <a:cs typeface="Times New Roman"/>
                        </a:endParaRPr>
                      </a:p>
                    </p:txBody>
                  </p:sp>
                  <p:sp>
                    <p:nvSpPr>
                      <p:cNvPr id="172" name="ZoneTexte 171"/>
                      <p:cNvSpPr txBox="1"/>
                      <p:nvPr/>
                    </p:nvSpPr>
                    <p:spPr>
                      <a:xfrm>
                        <a:off x="3955875" y="3769453"/>
                        <a:ext cx="1335278" cy="3574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Actors, </a:t>
                        </a:r>
                        <a:r>
                          <a:rPr lang="fr-BE" sz="1600" dirty="0" err="1">
                            <a:ea typeface="Calibri"/>
                            <a:cs typeface="Times New Roman"/>
                          </a:rPr>
                          <a:t>other</a:t>
                        </a:r>
                        <a:r>
                          <a:rPr lang="fr-BE" sz="1600" dirty="0">
                            <a:ea typeface="Calibri"/>
                            <a:cs typeface="Times New Roman"/>
                          </a:rPr>
                          <a:t> </a:t>
                        </a:r>
                        <a:r>
                          <a:rPr lang="fr-BE" sz="1600" dirty="0" err="1">
                            <a:ea typeface="Calibri"/>
                            <a:cs typeface="Times New Roman"/>
                          </a:rPr>
                          <a:t>sectors</a:t>
                        </a:r>
                        <a:r>
                          <a:rPr lang="fr-BE" sz="1600" dirty="0">
                            <a:ea typeface="Calibri"/>
                            <a:cs typeface="Times New Roman"/>
                          </a:rPr>
                          <a:t> </a:t>
                        </a:r>
                      </a:p>
                    </p:txBody>
                  </p:sp>
                  <p:sp>
                    <p:nvSpPr>
                      <p:cNvPr id="173" name="ZoneTexte 172"/>
                      <p:cNvSpPr txBox="1"/>
                      <p:nvPr/>
                    </p:nvSpPr>
                    <p:spPr>
                      <a:xfrm>
                        <a:off x="285230" y="4789993"/>
                        <a:ext cx="1326692" cy="3574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Health </a:t>
                        </a:r>
                        <a:r>
                          <a:rPr lang="fr-BE" sz="1600" dirty="0" err="1">
                            <a:ea typeface="Calibri"/>
                            <a:cs typeface="Times New Roman"/>
                          </a:rPr>
                          <a:t>resources</a:t>
                        </a:r>
                        <a:endParaRPr lang="fr-BE" sz="1600" dirty="0">
                          <a:ea typeface="Calibri"/>
                          <a:cs typeface="Times New Roman"/>
                        </a:endParaRPr>
                      </a:p>
                    </p:txBody>
                  </p:sp>
                  <p:sp>
                    <p:nvSpPr>
                      <p:cNvPr id="174" name="ZoneTexte 173"/>
                      <p:cNvSpPr txBox="1"/>
                      <p:nvPr/>
                    </p:nvSpPr>
                    <p:spPr>
                      <a:xfrm>
                        <a:off x="102844" y="3773105"/>
                        <a:ext cx="1509078" cy="3574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dirty="0">
                            <a:ea typeface="Calibri"/>
                            <a:cs typeface="Times New Roman"/>
                          </a:rPr>
                          <a:t>Health situation</a:t>
                        </a:r>
                      </a:p>
                    </p:txBody>
                  </p:sp>
                  <p:sp>
                    <p:nvSpPr>
                      <p:cNvPr id="175" name="ZoneTexte 174"/>
                      <p:cNvSpPr txBox="1"/>
                      <p:nvPr/>
                    </p:nvSpPr>
                    <p:spPr>
                      <a:xfrm>
                        <a:off x="2071848" y="4127117"/>
                        <a:ext cx="1433598" cy="357483"/>
                      </a:xfrm>
                      <a:prstGeom prst="rect">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1600" b="1" dirty="0" err="1">
                            <a:ea typeface="Calibri"/>
                            <a:cs typeface="Times New Roman"/>
                          </a:rPr>
                          <a:t>Norms</a:t>
                        </a:r>
                        <a:r>
                          <a:rPr lang="fr-BE" sz="1600" b="1" dirty="0">
                            <a:ea typeface="Calibri"/>
                            <a:cs typeface="Times New Roman"/>
                          </a:rPr>
                          <a:t> and </a:t>
                        </a:r>
                        <a:r>
                          <a:rPr lang="fr-BE" sz="1600" b="1" dirty="0" err="1">
                            <a:ea typeface="Calibri"/>
                            <a:cs typeface="Times New Roman"/>
                          </a:rPr>
                          <a:t>regulation</a:t>
                        </a:r>
                        <a:endParaRPr lang="fr-BE" sz="1600" b="1" dirty="0">
                          <a:ea typeface="Calibri"/>
                          <a:cs typeface="Times New Roman"/>
                        </a:endParaRPr>
                      </a:p>
                    </p:txBody>
                  </p:sp>
                  <p:cxnSp>
                    <p:nvCxnSpPr>
                      <p:cNvPr id="176" name="Connecteur droit avec flèche 175"/>
                      <p:cNvCxnSpPr>
                        <a:cxnSpLocks/>
                        <a:stCxn id="169" idx="2"/>
                        <a:endCxn id="175" idx="0"/>
                      </p:cNvCxnSpPr>
                      <p:nvPr/>
                    </p:nvCxnSpPr>
                    <p:spPr>
                      <a:xfrm>
                        <a:off x="2787978" y="3352791"/>
                        <a:ext cx="670" cy="7743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7" name="Connecteur droit avec flèche 176"/>
                      <p:cNvCxnSpPr>
                        <a:cxnSpLocks/>
                        <a:stCxn id="28" idx="2"/>
                        <a:endCxn id="169" idx="0"/>
                      </p:cNvCxnSpPr>
                      <p:nvPr/>
                    </p:nvCxnSpPr>
                    <p:spPr>
                      <a:xfrm flipH="1">
                        <a:off x="2787978" y="2434985"/>
                        <a:ext cx="6738" cy="5603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8" name="Connecteur droit avec flèche 177"/>
                      <p:cNvCxnSpPr>
                        <a:cxnSpLocks/>
                      </p:cNvCxnSpPr>
                      <p:nvPr/>
                    </p:nvCxnSpPr>
                    <p:spPr>
                      <a:xfrm>
                        <a:off x="4568743" y="4126937"/>
                        <a:ext cx="5489" cy="6630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9" name="Connecteur droit avec flèche 178"/>
                      <p:cNvCxnSpPr>
                        <a:cxnSpLocks/>
                        <a:endCxn id="170" idx="1"/>
                      </p:cNvCxnSpPr>
                      <p:nvPr/>
                    </p:nvCxnSpPr>
                    <p:spPr>
                      <a:xfrm>
                        <a:off x="1646792" y="5086891"/>
                        <a:ext cx="362694" cy="798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0" name="Connecteur droit avec flèche 179"/>
                      <p:cNvCxnSpPr>
                        <a:cxnSpLocks/>
                        <a:stCxn id="171" idx="1"/>
                        <a:endCxn id="170" idx="3"/>
                      </p:cNvCxnSpPr>
                      <p:nvPr/>
                    </p:nvCxnSpPr>
                    <p:spPr>
                      <a:xfrm flipH="1">
                        <a:off x="3576144" y="5098730"/>
                        <a:ext cx="379731" cy="680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1" name="Connecteur droit avec flèche 180"/>
                      <p:cNvCxnSpPr>
                        <a:cxnSpLocks/>
                        <a:stCxn id="169" idx="2"/>
                        <a:endCxn id="172" idx="1"/>
                      </p:cNvCxnSpPr>
                      <p:nvPr/>
                    </p:nvCxnSpPr>
                    <p:spPr>
                      <a:xfrm>
                        <a:off x="2787978" y="3352791"/>
                        <a:ext cx="1167898" cy="5954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2" name="Connecteur droit avec flèche 181"/>
                      <p:cNvCxnSpPr/>
                      <p:nvPr/>
                    </p:nvCxnSpPr>
                    <p:spPr>
                      <a:xfrm>
                        <a:off x="1045333" y="4093778"/>
                        <a:ext cx="0" cy="6962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3" name="Connecteur droit avec flèche 182"/>
                      <p:cNvCxnSpPr>
                        <a:cxnSpLocks/>
                        <a:endCxn id="175" idx="3"/>
                      </p:cNvCxnSpPr>
                      <p:nvPr/>
                    </p:nvCxnSpPr>
                    <p:spPr>
                      <a:xfrm flipH="1">
                        <a:off x="3505446" y="3932961"/>
                        <a:ext cx="476716" cy="37289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4" name="Connecteur droit avec flèche 183"/>
                      <p:cNvCxnSpPr>
                        <a:cxnSpLocks/>
                        <a:stCxn id="171" idx="1"/>
                        <a:endCxn id="168" idx="3"/>
                      </p:cNvCxnSpPr>
                      <p:nvPr/>
                    </p:nvCxnSpPr>
                    <p:spPr>
                      <a:xfrm flipH="1">
                        <a:off x="3505446" y="5098730"/>
                        <a:ext cx="450429" cy="76183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5" name="Connecteur droit avec flèche 184"/>
                      <p:cNvCxnSpPr>
                        <a:cxnSpLocks/>
                        <a:stCxn id="173" idx="3"/>
                        <a:endCxn id="168" idx="1"/>
                      </p:cNvCxnSpPr>
                      <p:nvPr/>
                    </p:nvCxnSpPr>
                    <p:spPr>
                      <a:xfrm>
                        <a:off x="1611922" y="4968734"/>
                        <a:ext cx="459926" cy="89182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6" name="Connecteur droit avec flèche 185"/>
                      <p:cNvCxnSpPr>
                        <a:cxnSpLocks/>
                        <a:stCxn id="171" idx="1"/>
                        <a:endCxn id="175" idx="3"/>
                      </p:cNvCxnSpPr>
                      <p:nvPr/>
                    </p:nvCxnSpPr>
                    <p:spPr>
                      <a:xfrm flipH="1" flipV="1">
                        <a:off x="3505446" y="4305859"/>
                        <a:ext cx="450429" cy="79287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7" name="Connecteur droit avec flèche 186"/>
                      <p:cNvCxnSpPr>
                        <a:cxnSpLocks/>
                        <a:stCxn id="175" idx="1"/>
                        <a:endCxn id="174" idx="3"/>
                      </p:cNvCxnSpPr>
                      <p:nvPr/>
                    </p:nvCxnSpPr>
                    <p:spPr>
                      <a:xfrm flipH="1" flipV="1">
                        <a:off x="1611922" y="3951846"/>
                        <a:ext cx="459926" cy="3540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166" name="Connecteur droit avec flèche 165"/>
                    <p:cNvCxnSpPr>
                      <a:cxnSpLocks/>
                      <a:stCxn id="169" idx="2"/>
                      <a:endCxn id="174" idx="3"/>
                    </p:cNvCxnSpPr>
                    <p:nvPr/>
                  </p:nvCxnSpPr>
                  <p:spPr>
                    <a:xfrm flipH="1">
                      <a:off x="1611922" y="3352791"/>
                      <a:ext cx="1176056" cy="5990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164" name="Connecteur droit avec flèche 163"/>
                  <p:cNvCxnSpPr>
                    <a:cxnSpLocks/>
                    <a:stCxn id="175" idx="1"/>
                    <a:endCxn id="173" idx="3"/>
                  </p:cNvCxnSpPr>
                  <p:nvPr/>
                </p:nvCxnSpPr>
                <p:spPr>
                  <a:xfrm flipH="1">
                    <a:off x="2193707" y="4305859"/>
                    <a:ext cx="436523" cy="6628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189" name="Connecteur droit avec flèche 188"/>
                <p:cNvCxnSpPr>
                  <a:cxnSpLocks/>
                  <a:stCxn id="175" idx="2"/>
                  <a:endCxn id="170" idx="0"/>
                </p:cNvCxnSpPr>
                <p:nvPr/>
              </p:nvCxnSpPr>
              <p:spPr>
                <a:xfrm>
                  <a:off x="3181874" y="4486073"/>
                  <a:ext cx="3882" cy="5029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3" name="Connecteur droit avec flèche 192"/>
                <p:cNvCxnSpPr>
                  <a:cxnSpLocks/>
                  <a:stCxn id="170" idx="2"/>
                  <a:endCxn id="168" idx="0"/>
                </p:cNvCxnSpPr>
                <p:nvPr/>
              </p:nvCxnSpPr>
              <p:spPr>
                <a:xfrm flipH="1">
                  <a:off x="3181874" y="5346227"/>
                  <a:ext cx="3882" cy="33606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1574178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CHUY KD</a:t>
            </a:r>
            <a:endParaRPr lang="fr-FR"/>
          </a:p>
        </p:txBody>
      </p:sp>
      <p:pic>
        <p:nvPicPr>
          <p:cNvPr id="8" name="Image 7"/>
          <p:cNvPicPr>
            <a:picLocks noChangeAspect="1"/>
          </p:cNvPicPr>
          <p:nvPr/>
        </p:nvPicPr>
        <p:blipFill>
          <a:blip r:embed="rId2"/>
          <a:stretch>
            <a:fillRect/>
          </a:stretch>
        </p:blipFill>
        <p:spPr>
          <a:xfrm>
            <a:off x="551801" y="1048485"/>
            <a:ext cx="3486799" cy="2039305"/>
          </a:xfrm>
          <a:prstGeom prst="rect">
            <a:avLst/>
          </a:prstGeom>
        </p:spPr>
      </p:pic>
      <p:sp>
        <p:nvSpPr>
          <p:cNvPr id="12" name="Titel 1"/>
          <p:cNvSpPr txBox="1">
            <a:spLocks/>
          </p:cNvSpPr>
          <p:nvPr/>
        </p:nvSpPr>
        <p:spPr>
          <a:xfrm>
            <a:off x="455665" y="208181"/>
            <a:ext cx="11087100" cy="690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solidFill>
                  <a:srgbClr val="0070C0"/>
                </a:solidFill>
                <a:latin typeface="+mn-lt"/>
              </a:rPr>
              <a:t>LUBUMBASHI</a:t>
            </a:r>
            <a:endParaRPr lang="en-GB" sz="2400" b="1" dirty="0">
              <a:solidFill>
                <a:srgbClr val="0070C0"/>
              </a:solidFill>
              <a:latin typeface="+mn-lt"/>
            </a:endParaRPr>
          </a:p>
        </p:txBody>
      </p:sp>
      <p:sp>
        <p:nvSpPr>
          <p:cNvPr id="19" name="Rectangle 18"/>
          <p:cNvSpPr/>
          <p:nvPr/>
        </p:nvSpPr>
        <p:spPr>
          <a:xfrm>
            <a:off x="1229193" y="3146829"/>
            <a:ext cx="1948722"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‘Entrée de la ville’</a:t>
            </a:r>
            <a:endParaRPr lang="fr-FR" sz="1600" dirty="0">
              <a:solidFill>
                <a:schemeClr val="tx1"/>
              </a:solidFill>
            </a:endParaRPr>
          </a:p>
        </p:txBody>
      </p:sp>
      <p:grpSp>
        <p:nvGrpSpPr>
          <p:cNvPr id="6" name="Groupe 5"/>
          <p:cNvGrpSpPr/>
          <p:nvPr/>
        </p:nvGrpSpPr>
        <p:grpSpPr>
          <a:xfrm>
            <a:off x="551801" y="1048485"/>
            <a:ext cx="11259199" cy="5150417"/>
            <a:chOff x="551801" y="1048485"/>
            <a:chExt cx="11259199" cy="5150417"/>
          </a:xfrm>
        </p:grpSpPr>
        <p:pic>
          <p:nvPicPr>
            <p:cNvPr id="5" name="Image 4"/>
            <p:cNvPicPr>
              <a:picLocks noChangeAspect="1"/>
            </p:cNvPicPr>
            <p:nvPr/>
          </p:nvPicPr>
          <p:blipFill>
            <a:blip r:embed="rId3"/>
            <a:stretch>
              <a:fillRect/>
            </a:stretch>
          </p:blipFill>
          <p:spPr>
            <a:xfrm>
              <a:off x="7840980" y="1048486"/>
              <a:ext cx="3970020" cy="1991523"/>
            </a:xfrm>
            <a:prstGeom prst="rect">
              <a:avLst/>
            </a:prstGeom>
          </p:spPr>
        </p:pic>
        <p:pic>
          <p:nvPicPr>
            <p:cNvPr id="7" name="Image 6"/>
            <p:cNvPicPr>
              <a:picLocks noChangeAspect="1"/>
            </p:cNvPicPr>
            <p:nvPr/>
          </p:nvPicPr>
          <p:blipFill>
            <a:blip r:embed="rId4"/>
            <a:stretch>
              <a:fillRect/>
            </a:stretch>
          </p:blipFill>
          <p:spPr>
            <a:xfrm>
              <a:off x="551801" y="3810001"/>
              <a:ext cx="3486799" cy="2028032"/>
            </a:xfrm>
            <a:prstGeom prst="rect">
              <a:avLst/>
            </a:prstGeom>
          </p:spPr>
        </p:pic>
        <p:pic>
          <p:nvPicPr>
            <p:cNvPr id="9" name="Image 8"/>
            <p:cNvPicPr>
              <a:picLocks noChangeAspect="1"/>
            </p:cNvPicPr>
            <p:nvPr/>
          </p:nvPicPr>
          <p:blipFill>
            <a:blip r:embed="rId5"/>
            <a:stretch>
              <a:fillRect/>
            </a:stretch>
          </p:blipFill>
          <p:spPr>
            <a:xfrm>
              <a:off x="4137660" y="1048485"/>
              <a:ext cx="3604261" cy="2039305"/>
            </a:xfrm>
            <a:prstGeom prst="rect">
              <a:avLst/>
            </a:prstGeom>
          </p:spPr>
        </p:pic>
        <p:pic>
          <p:nvPicPr>
            <p:cNvPr id="13" name="Image 12"/>
            <p:cNvPicPr>
              <a:picLocks noChangeAspect="1"/>
            </p:cNvPicPr>
            <p:nvPr/>
          </p:nvPicPr>
          <p:blipFill>
            <a:blip r:embed="rId6"/>
            <a:stretch>
              <a:fillRect/>
            </a:stretch>
          </p:blipFill>
          <p:spPr>
            <a:xfrm>
              <a:off x="7840980" y="3810001"/>
              <a:ext cx="3970020" cy="2028032"/>
            </a:xfrm>
            <a:prstGeom prst="rect">
              <a:avLst/>
            </a:prstGeom>
          </p:spPr>
        </p:pic>
        <p:pic>
          <p:nvPicPr>
            <p:cNvPr id="4" name="Image 3"/>
            <p:cNvPicPr>
              <a:picLocks noChangeAspect="1"/>
            </p:cNvPicPr>
            <p:nvPr/>
          </p:nvPicPr>
          <p:blipFill>
            <a:blip r:embed="rId7"/>
            <a:stretch>
              <a:fillRect/>
            </a:stretch>
          </p:blipFill>
          <p:spPr>
            <a:xfrm>
              <a:off x="4137659" y="3810001"/>
              <a:ext cx="3604262" cy="2028032"/>
            </a:xfrm>
            <a:prstGeom prst="rect">
              <a:avLst/>
            </a:prstGeom>
          </p:spPr>
        </p:pic>
        <p:sp>
          <p:nvSpPr>
            <p:cNvPr id="20" name="Rectangle 19"/>
            <p:cNvSpPr/>
            <p:nvPr/>
          </p:nvSpPr>
          <p:spPr>
            <a:xfrm>
              <a:off x="8580678" y="5820664"/>
              <a:ext cx="2587338"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‘Quartier industriel’</a:t>
              </a:r>
              <a:endParaRPr lang="fr-FR" sz="1600" dirty="0">
                <a:solidFill>
                  <a:schemeClr val="tx1"/>
                </a:solidFill>
              </a:endParaRPr>
            </a:p>
          </p:txBody>
        </p:sp>
        <p:sp>
          <p:nvSpPr>
            <p:cNvPr id="21" name="Rectangle 20"/>
            <p:cNvSpPr/>
            <p:nvPr/>
          </p:nvSpPr>
          <p:spPr>
            <a:xfrm>
              <a:off x="5195427" y="5838032"/>
              <a:ext cx="1607575"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‘Centre ville’</a:t>
              </a:r>
              <a:endParaRPr lang="fr-FR" sz="1600" dirty="0">
                <a:solidFill>
                  <a:schemeClr val="tx1"/>
                </a:solidFill>
              </a:endParaRPr>
            </a:p>
          </p:txBody>
        </p:sp>
        <p:sp>
          <p:nvSpPr>
            <p:cNvPr id="22" name="Rectangle 21"/>
            <p:cNvSpPr/>
            <p:nvPr/>
          </p:nvSpPr>
          <p:spPr>
            <a:xfrm>
              <a:off x="551801" y="5838033"/>
              <a:ext cx="2942874"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‘Gécamines et sa périphérie’</a:t>
              </a:r>
              <a:endParaRPr lang="fr-FR" sz="1600" dirty="0">
                <a:solidFill>
                  <a:schemeClr val="tx1"/>
                </a:solidFill>
              </a:endParaRPr>
            </a:p>
          </p:txBody>
        </p:sp>
        <p:sp>
          <p:nvSpPr>
            <p:cNvPr id="23" name="Rectangle 22"/>
            <p:cNvSpPr/>
            <p:nvPr/>
          </p:nvSpPr>
          <p:spPr>
            <a:xfrm>
              <a:off x="4781863" y="3111249"/>
              <a:ext cx="2548328"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‘Gouvernorat de province’</a:t>
              </a:r>
              <a:endParaRPr lang="fr-FR" sz="1600" dirty="0">
                <a:solidFill>
                  <a:schemeClr val="tx1"/>
                </a:solidFill>
              </a:endParaRPr>
            </a:p>
          </p:txBody>
        </p:sp>
        <p:sp>
          <p:nvSpPr>
            <p:cNvPr id="24" name="Rectangle 23"/>
            <p:cNvSpPr/>
            <p:nvPr/>
          </p:nvSpPr>
          <p:spPr>
            <a:xfrm>
              <a:off x="9122884" y="3086280"/>
              <a:ext cx="2179700" cy="360869"/>
            </a:xfrm>
            <a:prstGeom prst="rect">
              <a:avLst/>
            </a:prstGeom>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solidFill>
                    <a:schemeClr val="tx1"/>
                  </a:solidFill>
                </a:rPr>
                <a:t>‘Bâtiment du 30 Juin’</a:t>
              </a:r>
              <a:endParaRPr lang="fr-FR" sz="1600" dirty="0">
                <a:solidFill>
                  <a:schemeClr val="tx1"/>
                </a:solidFill>
              </a:endParaRPr>
            </a:p>
          </p:txBody>
        </p:sp>
      </p:grpSp>
    </p:spTree>
    <p:extLst>
      <p:ext uri="{BB962C8B-B14F-4D97-AF65-F5344CB8AC3E}">
        <p14:creationId xmlns:p14="http://schemas.microsoft.com/office/powerpoint/2010/main" val="10018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4A7C69F-D12A-459A-8F6E-942F141AADE2}" type="slidenum">
              <a:rPr lang="en-GB" smtClean="0"/>
              <a:t>6</a:t>
            </a:fld>
            <a:endParaRPr lang="en-GB"/>
          </a:p>
        </p:txBody>
      </p:sp>
      <p:sp>
        <p:nvSpPr>
          <p:cNvPr id="24" name="Titel 1"/>
          <p:cNvSpPr txBox="1">
            <a:spLocks/>
          </p:cNvSpPr>
          <p:nvPr/>
        </p:nvSpPr>
        <p:spPr>
          <a:xfrm>
            <a:off x="455665" y="223171"/>
            <a:ext cx="11087100" cy="690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solidFill>
                  <a:srgbClr val="0070C0"/>
                </a:solidFill>
                <a:latin typeface="+mn-lt"/>
              </a:rPr>
              <a:t>Local context</a:t>
            </a:r>
            <a:endParaRPr lang="en-GB" sz="2400" b="1" dirty="0">
              <a:solidFill>
                <a:srgbClr val="0070C0"/>
              </a:solidFill>
              <a:latin typeface="+mn-lt"/>
            </a:endParaRPr>
          </a:p>
        </p:txBody>
      </p:sp>
      <p:grpSp>
        <p:nvGrpSpPr>
          <p:cNvPr id="2" name="Groupe 1"/>
          <p:cNvGrpSpPr/>
          <p:nvPr/>
        </p:nvGrpSpPr>
        <p:grpSpPr>
          <a:xfrm>
            <a:off x="1005055" y="974552"/>
            <a:ext cx="10415980" cy="5163581"/>
            <a:chOff x="1005055" y="974552"/>
            <a:chExt cx="10415980" cy="5163581"/>
          </a:xfrm>
        </p:grpSpPr>
        <p:grpSp>
          <p:nvGrpSpPr>
            <p:cNvPr id="23" name="Groupe 22"/>
            <p:cNvGrpSpPr/>
            <p:nvPr/>
          </p:nvGrpSpPr>
          <p:grpSpPr>
            <a:xfrm>
              <a:off x="1005055" y="974552"/>
              <a:ext cx="10415980" cy="5163581"/>
              <a:chOff x="1005055" y="974552"/>
              <a:chExt cx="10415980" cy="5163581"/>
            </a:xfrm>
          </p:grpSpPr>
          <p:sp>
            <p:nvSpPr>
              <p:cNvPr id="6" name="ZoneTexte 5"/>
              <p:cNvSpPr txBox="1"/>
              <p:nvPr/>
            </p:nvSpPr>
            <p:spPr>
              <a:xfrm>
                <a:off x="5428603" y="5879632"/>
                <a:ext cx="1141223" cy="258501"/>
              </a:xfrm>
              <a:prstGeom prst="rect">
                <a:avLst/>
              </a:prstGeom>
              <a:noFill/>
            </p:spPr>
            <p:txBody>
              <a:bodyPr wrap="square" rtlCol="0">
                <a:spAutoFit/>
              </a:bodyPr>
              <a:lstStyle/>
              <a:p>
                <a:pPr marL="0" lvl="1" algn="ctr"/>
                <a:r>
                  <a:rPr lang="fr-FR" sz="1000" dirty="0"/>
                  <a:t>(Chenge, 2013)</a:t>
                </a:r>
                <a:endParaRPr lang="fr-FR" sz="1050" dirty="0"/>
              </a:p>
            </p:txBody>
          </p:sp>
          <p:grpSp>
            <p:nvGrpSpPr>
              <p:cNvPr id="22" name="Groupe 21"/>
              <p:cNvGrpSpPr/>
              <p:nvPr/>
            </p:nvGrpSpPr>
            <p:grpSpPr>
              <a:xfrm>
                <a:off x="1005055" y="974552"/>
                <a:ext cx="10415980" cy="4842984"/>
                <a:chOff x="1005055" y="974552"/>
                <a:chExt cx="10415980" cy="4842984"/>
              </a:xfrm>
            </p:grpSpPr>
            <p:sp>
              <p:nvSpPr>
                <p:cNvPr id="13" name="ZoneTexte 12"/>
                <p:cNvSpPr txBox="1"/>
                <p:nvPr/>
              </p:nvSpPr>
              <p:spPr>
                <a:xfrm>
                  <a:off x="1005055" y="974552"/>
                  <a:ext cx="3932140" cy="1846658"/>
                </a:xfrm>
                <a:prstGeom prst="rect">
                  <a:avLst/>
                </a:prstGeom>
                <a:noFill/>
                <a:ln>
                  <a:solidFill>
                    <a:schemeClr val="bg1">
                      <a:lumMod val="85000"/>
                    </a:schemeClr>
                  </a:solidFill>
                </a:ln>
              </p:spPr>
              <p:txBody>
                <a:bodyPr wrap="square" rtlCol="0">
                  <a:spAutoFit/>
                </a:bodyPr>
                <a:lstStyle/>
                <a:p>
                  <a:pPr algn="just"/>
                  <a:r>
                    <a:rPr lang="fr-FR" sz="1600" b="1" dirty="0"/>
                    <a:t>Lubumbashi, Haut-Katanga</a:t>
                  </a:r>
                </a:p>
                <a:p>
                  <a:pPr marL="800100" lvl="1" indent="-342900" algn="just">
                    <a:buFont typeface="Wingdings" panose="05000000000000000000" pitchFamily="2" charset="2"/>
                    <a:buChar char="ü"/>
                  </a:pPr>
                  <a:r>
                    <a:rPr lang="fr-FR" sz="1400" dirty="0"/>
                    <a:t>747 Km² </a:t>
                  </a:r>
                  <a:r>
                    <a:rPr lang="fr-FR" sz="1400" dirty="0">
                      <a:sym typeface="Wingdings" panose="05000000000000000000" pitchFamily="2" charset="2"/>
                    </a:rPr>
                    <a:t></a:t>
                  </a:r>
                  <a:r>
                    <a:rPr lang="fr-FR" sz="1400" dirty="0"/>
                    <a:t> 140 Km² </a:t>
                  </a:r>
                  <a:r>
                    <a:rPr lang="fr-FR" sz="1400" dirty="0" err="1"/>
                    <a:t>urbanised</a:t>
                  </a:r>
                  <a:endParaRPr lang="fr-FR" sz="1400" dirty="0"/>
                </a:p>
                <a:p>
                  <a:pPr marL="800100" lvl="1" indent="-342900" algn="just">
                    <a:buFont typeface="Wingdings" panose="05000000000000000000" pitchFamily="2" charset="2"/>
                    <a:buChar char="ü"/>
                  </a:pPr>
                  <a:r>
                    <a:rPr lang="fr-FR" sz="1400" dirty="0"/>
                    <a:t>2 500 000 </a:t>
                  </a:r>
                  <a:r>
                    <a:rPr lang="fr-FR" sz="1400" dirty="0" err="1"/>
                    <a:t>inhabitants</a:t>
                  </a:r>
                  <a:endParaRPr lang="fr-FR" sz="1400" dirty="0"/>
                </a:p>
                <a:p>
                  <a:pPr marL="800100" lvl="1" indent="-342900" algn="just">
                    <a:buFont typeface="Wingdings" panose="05000000000000000000" pitchFamily="2" charset="2"/>
                    <a:buChar char="ü"/>
                  </a:pPr>
                  <a:r>
                    <a:rPr lang="fr-FR" sz="1400" dirty="0"/>
                    <a:t>9 Districts and DHMT</a:t>
                  </a:r>
                </a:p>
                <a:p>
                  <a:pPr marL="800100" lvl="1" indent="-342900" algn="just">
                    <a:buFont typeface="Wingdings" panose="05000000000000000000" pitchFamily="2" charset="2"/>
                    <a:buChar char="ü"/>
                  </a:pPr>
                  <a:r>
                    <a:rPr lang="fr-FR" sz="1400" dirty="0" err="1"/>
                    <a:t>Intermediate</a:t>
                  </a:r>
                  <a:r>
                    <a:rPr lang="fr-FR" sz="1400" dirty="0"/>
                    <a:t> HS </a:t>
                  </a:r>
                  <a:r>
                    <a:rPr lang="fr-FR" sz="1400" dirty="0" err="1"/>
                    <a:t>level</a:t>
                  </a:r>
                  <a:r>
                    <a:rPr lang="fr-FR" sz="1400" dirty="0"/>
                    <a:t> </a:t>
                  </a:r>
                </a:p>
                <a:p>
                  <a:pPr marL="1200150" lvl="2" indent="-285750">
                    <a:buFont typeface="Wingdings" panose="05000000000000000000" pitchFamily="2" charset="2"/>
                    <a:buChar char="§"/>
                  </a:pPr>
                  <a:r>
                    <a:rPr lang="fr-FR" sz="1400" dirty="0"/>
                    <a:t>Provincial Division </a:t>
                  </a:r>
                </a:p>
                <a:p>
                  <a:pPr marL="1200150" lvl="2" indent="-285750">
                    <a:buFont typeface="Wingdings" panose="05000000000000000000" pitchFamily="2" charset="2"/>
                    <a:buChar char="§"/>
                  </a:pPr>
                  <a:r>
                    <a:rPr lang="fr-FR" sz="1400" dirty="0"/>
                    <a:t>Provincial Inspection </a:t>
                  </a:r>
                </a:p>
                <a:p>
                  <a:pPr marL="1200150" lvl="2" indent="-285750">
                    <a:buFont typeface="Wingdings" panose="05000000000000000000" pitchFamily="2" charset="2"/>
                    <a:buChar char="§"/>
                  </a:pPr>
                  <a:r>
                    <a:rPr lang="fr-FR" sz="1400" dirty="0"/>
                    <a:t>Provincial Ministry of Health</a:t>
                  </a:r>
                </a:p>
              </p:txBody>
            </p:sp>
            <p:pic>
              <p:nvPicPr>
                <p:cNvPr id="5" name="Image 4"/>
                <p:cNvPicPr>
                  <a:picLocks noChangeAspect="1"/>
                </p:cNvPicPr>
                <p:nvPr/>
              </p:nvPicPr>
              <p:blipFill>
                <a:blip r:embed="rId3"/>
                <a:stretch>
                  <a:fillRect/>
                </a:stretch>
              </p:blipFill>
              <p:spPr>
                <a:xfrm>
                  <a:off x="5066068" y="974552"/>
                  <a:ext cx="6354967" cy="4842984"/>
                </a:xfrm>
                <a:prstGeom prst="rect">
                  <a:avLst/>
                </a:prstGeom>
              </p:spPr>
            </p:pic>
            <p:pic>
              <p:nvPicPr>
                <p:cNvPr id="21" name="Image 20"/>
                <p:cNvPicPr>
                  <a:picLocks noChangeAspect="1"/>
                </p:cNvPicPr>
                <p:nvPr/>
              </p:nvPicPr>
              <p:blipFill>
                <a:blip r:embed="rId4"/>
                <a:stretch>
                  <a:fillRect/>
                </a:stretch>
              </p:blipFill>
              <p:spPr>
                <a:xfrm>
                  <a:off x="1005056" y="3108878"/>
                  <a:ext cx="3932140" cy="2708658"/>
                </a:xfrm>
                <a:prstGeom prst="rect">
                  <a:avLst/>
                </a:prstGeom>
              </p:spPr>
            </p:pic>
          </p:grpSp>
        </p:grpSp>
        <p:sp>
          <p:nvSpPr>
            <p:cNvPr id="10" name="ZoneTexte 9"/>
            <p:cNvSpPr txBox="1"/>
            <p:nvPr/>
          </p:nvSpPr>
          <p:spPr>
            <a:xfrm>
              <a:off x="2028334" y="5846703"/>
              <a:ext cx="1359443" cy="253916"/>
            </a:xfrm>
            <a:prstGeom prst="rect">
              <a:avLst/>
            </a:prstGeom>
            <a:noFill/>
          </p:spPr>
          <p:txBody>
            <a:bodyPr wrap="square" rtlCol="0">
              <a:spAutoFit/>
            </a:bodyPr>
            <a:lstStyle/>
            <a:p>
              <a:pPr marL="0" lvl="1" algn="ctr"/>
              <a:r>
                <a:rPr lang="fr-FR" sz="1050" dirty="0"/>
                <a:t>A</a:t>
              </a:r>
              <a:r>
                <a:rPr lang="fr-FR" sz="1050" dirty="0" smtClean="0"/>
                <a:t>voir de l’eau</a:t>
              </a:r>
              <a:endParaRPr lang="fr-FR" sz="1050" dirty="0"/>
            </a:p>
          </p:txBody>
        </p:sp>
      </p:grpSp>
    </p:spTree>
    <p:extLst>
      <p:ext uri="{BB962C8B-B14F-4D97-AF65-F5344CB8AC3E}">
        <p14:creationId xmlns:p14="http://schemas.microsoft.com/office/powerpoint/2010/main" val="123374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21A56-5010-F74F-A5B9-81DF4B7724B5}"/>
              </a:ext>
            </a:extLst>
          </p:cNvPr>
          <p:cNvSpPr>
            <a:spLocks noGrp="1"/>
          </p:cNvSpPr>
          <p:nvPr>
            <p:ph type="title"/>
          </p:nvPr>
        </p:nvSpPr>
        <p:spPr>
          <a:xfrm>
            <a:off x="838200" y="182245"/>
            <a:ext cx="10515600" cy="396875"/>
          </a:xfrm>
        </p:spPr>
        <p:txBody>
          <a:bodyPr>
            <a:normAutofit fontScale="90000"/>
          </a:bodyPr>
          <a:lstStyle/>
          <a:p>
            <a:pPr algn="ctr"/>
            <a:r>
              <a:rPr lang="en-GB" sz="2400" b="1" dirty="0" smtClean="0">
                <a:solidFill>
                  <a:srgbClr val="0070C0"/>
                </a:solidFill>
                <a:latin typeface="+mn-lt"/>
              </a:rPr>
              <a:t>Contextual health </a:t>
            </a:r>
            <a:r>
              <a:rPr lang="en-GB" sz="2400" b="1" noProof="0" dirty="0" smtClean="0">
                <a:solidFill>
                  <a:srgbClr val="0070C0"/>
                </a:solidFill>
                <a:latin typeface="+mn-lt"/>
              </a:rPr>
              <a:t>challenges</a:t>
            </a:r>
            <a:endParaRPr lang="en-GB" sz="2400" b="1" noProof="0" dirty="0">
              <a:solidFill>
                <a:srgbClr val="0070C0"/>
              </a:solidFill>
              <a:latin typeface="+mn-lt"/>
            </a:endParaRPr>
          </a:p>
        </p:txBody>
      </p:sp>
      <p:sp>
        <p:nvSpPr>
          <p:cNvPr id="3" name="Content Placeholder 2">
            <a:extLst>
              <a:ext uri="{FF2B5EF4-FFF2-40B4-BE49-F238E27FC236}">
                <a16:creationId xmlns="" xmlns:a16="http://schemas.microsoft.com/office/drawing/2014/main" id="{459C0421-50F0-8C40-BD2A-937406B51A87}"/>
              </a:ext>
            </a:extLst>
          </p:cNvPr>
          <p:cNvSpPr>
            <a:spLocks noGrp="1"/>
          </p:cNvSpPr>
          <p:nvPr>
            <p:ph sz="half" idx="1"/>
          </p:nvPr>
        </p:nvSpPr>
        <p:spPr>
          <a:xfrm>
            <a:off x="428760" y="920322"/>
            <a:ext cx="4831080" cy="3898624"/>
          </a:xfrm>
        </p:spPr>
        <p:txBody>
          <a:bodyPr>
            <a:normAutofit fontScale="92500"/>
          </a:bodyPr>
          <a:lstStyle/>
          <a:p>
            <a:r>
              <a:rPr lang="en-GB" sz="2200" noProof="0" dirty="0"/>
              <a:t>Health</a:t>
            </a:r>
          </a:p>
          <a:p>
            <a:pPr lvl="1"/>
            <a:r>
              <a:rPr lang="en-GB" sz="2200" noProof="0" dirty="0" smtClean="0"/>
              <a:t>Horizontal growth: </a:t>
            </a:r>
          </a:p>
          <a:p>
            <a:pPr lvl="2" algn="just">
              <a:buFont typeface="Wingdings" panose="05000000000000000000" pitchFamily="2" charset="2"/>
              <a:buChar char="ü"/>
            </a:pPr>
            <a:r>
              <a:rPr lang="en-GB" noProof="0" dirty="0" smtClean="0"/>
              <a:t>in</a:t>
            </a:r>
            <a:r>
              <a:rPr lang="en-US" dirty="0" smtClean="0"/>
              <a:t>efficiency </a:t>
            </a:r>
            <a:r>
              <a:rPr lang="en-US" dirty="0"/>
              <a:t>of urban </a:t>
            </a:r>
            <a:r>
              <a:rPr lang="en-US" dirty="0" smtClean="0"/>
              <a:t>services  (health services, </a:t>
            </a:r>
          </a:p>
          <a:p>
            <a:pPr lvl="2" algn="just">
              <a:buFont typeface="Wingdings" panose="05000000000000000000" pitchFamily="2" charset="2"/>
              <a:buChar char="ü"/>
            </a:pPr>
            <a:r>
              <a:rPr lang="en-US" dirty="0" smtClean="0"/>
              <a:t>infrastructures, equipment, facilities). </a:t>
            </a:r>
            <a:endParaRPr lang="en-GB" noProof="0" dirty="0" smtClean="0"/>
          </a:p>
          <a:p>
            <a:pPr lvl="1"/>
            <a:r>
              <a:rPr lang="en-GB" sz="2200" noProof="0" dirty="0" smtClean="0"/>
              <a:t>Burden </a:t>
            </a:r>
            <a:r>
              <a:rPr lang="en-GB" sz="2200" noProof="0" dirty="0"/>
              <a:t>of disease</a:t>
            </a:r>
          </a:p>
          <a:p>
            <a:pPr lvl="2">
              <a:buFont typeface="Wingdings" panose="05000000000000000000" pitchFamily="2" charset="2"/>
              <a:buChar char="ü"/>
            </a:pPr>
            <a:r>
              <a:rPr lang="en-US" sz="2200" dirty="0"/>
              <a:t>Infectious </a:t>
            </a:r>
            <a:r>
              <a:rPr lang="en-US" sz="2200" dirty="0" smtClean="0"/>
              <a:t>diseases (</a:t>
            </a:r>
            <a:r>
              <a:rPr lang="en-GB" sz="2200" noProof="0" dirty="0" smtClean="0"/>
              <a:t>waterborne)</a:t>
            </a:r>
          </a:p>
          <a:p>
            <a:pPr lvl="2">
              <a:buFont typeface="Wingdings" panose="05000000000000000000" pitchFamily="2" charset="2"/>
              <a:buChar char="ü"/>
            </a:pPr>
            <a:r>
              <a:rPr lang="en-US" sz="2200" dirty="0" smtClean="0"/>
              <a:t>NCD </a:t>
            </a:r>
            <a:r>
              <a:rPr lang="en-GB" sz="2200" noProof="0" dirty="0" smtClean="0"/>
              <a:t>: </a:t>
            </a:r>
            <a:r>
              <a:rPr lang="en-US" sz="2200" dirty="0" smtClean="0"/>
              <a:t>heart, </a:t>
            </a:r>
            <a:r>
              <a:rPr lang="en-GB" sz="2200" dirty="0"/>
              <a:t>obesity, cancer </a:t>
            </a:r>
            <a:r>
              <a:rPr lang="en-GB" sz="2200" noProof="0" dirty="0"/>
              <a:t>hypertension</a:t>
            </a:r>
            <a:r>
              <a:rPr lang="en-GB" sz="2200" noProof="0" dirty="0" smtClean="0"/>
              <a:t>, diabetes,</a:t>
            </a:r>
          </a:p>
          <a:p>
            <a:pPr lvl="2">
              <a:buFont typeface="Wingdings" panose="05000000000000000000" pitchFamily="2" charset="2"/>
              <a:buChar char="ü"/>
            </a:pPr>
            <a:r>
              <a:rPr lang="en-GB" sz="2200" noProof="0" dirty="0" smtClean="0"/>
              <a:t>Mental health, </a:t>
            </a:r>
            <a:r>
              <a:rPr lang="en-GB" sz="2200" noProof="0" dirty="0" err="1" smtClean="0"/>
              <a:t>acciden</a:t>
            </a:r>
            <a:r>
              <a:rPr lang="en-US" sz="2200" dirty="0" err="1" smtClean="0"/>
              <a:t>ts</a:t>
            </a:r>
            <a:r>
              <a:rPr lang="en-US" sz="2200" dirty="0"/>
              <a:t>, </a:t>
            </a:r>
            <a:r>
              <a:rPr lang="en-US" sz="2200" dirty="0" smtClean="0"/>
              <a:t>injuries</a:t>
            </a:r>
            <a:endParaRPr lang="en-GB" sz="2200" noProof="0" dirty="0"/>
          </a:p>
          <a:p>
            <a:pPr lvl="1"/>
            <a:r>
              <a:rPr lang="en-GB" sz="2200" dirty="0" smtClean="0"/>
              <a:t>Patients capturing in church, …</a:t>
            </a:r>
            <a:endParaRPr lang="en-GB" sz="2200" noProof="0" dirty="0"/>
          </a:p>
        </p:txBody>
      </p:sp>
      <p:sp>
        <p:nvSpPr>
          <p:cNvPr id="6" name="Content Placeholder 5">
            <a:extLst>
              <a:ext uri="{FF2B5EF4-FFF2-40B4-BE49-F238E27FC236}">
                <a16:creationId xmlns="" xmlns:a16="http://schemas.microsoft.com/office/drawing/2014/main" id="{8AF4E091-B394-2E46-A025-C7C7A202A179}"/>
              </a:ext>
            </a:extLst>
          </p:cNvPr>
          <p:cNvSpPr>
            <a:spLocks noGrp="1"/>
          </p:cNvSpPr>
          <p:nvPr>
            <p:ph sz="half" idx="2"/>
          </p:nvPr>
        </p:nvSpPr>
        <p:spPr>
          <a:xfrm>
            <a:off x="7149458" y="920321"/>
            <a:ext cx="4480560" cy="3651680"/>
          </a:xfrm>
        </p:spPr>
        <p:txBody>
          <a:bodyPr>
            <a:noAutofit/>
          </a:bodyPr>
          <a:lstStyle/>
          <a:p>
            <a:r>
              <a:rPr lang="en-US" sz="2000" dirty="0" smtClean="0"/>
              <a:t>Poor </a:t>
            </a:r>
            <a:r>
              <a:rPr lang="en-US" sz="2000" dirty="0"/>
              <a:t>living conditions </a:t>
            </a:r>
            <a:endParaRPr lang="en-US" sz="2000" dirty="0" smtClean="0"/>
          </a:p>
          <a:p>
            <a:pPr lvl="1">
              <a:buFont typeface="Wingdings" panose="05000000000000000000" pitchFamily="2" charset="2"/>
              <a:buChar char="ü"/>
            </a:pPr>
            <a:r>
              <a:rPr lang="en-GB" sz="1800" noProof="0" dirty="0" smtClean="0"/>
              <a:t>Safe </a:t>
            </a:r>
            <a:r>
              <a:rPr lang="en-GB" sz="1800" noProof="0" dirty="0"/>
              <a:t>water </a:t>
            </a:r>
            <a:r>
              <a:rPr lang="en-GB" sz="1800" noProof="0" dirty="0" smtClean="0"/>
              <a:t>supply</a:t>
            </a:r>
          </a:p>
          <a:p>
            <a:pPr lvl="1">
              <a:buFont typeface="Wingdings" panose="05000000000000000000" pitchFamily="2" charset="2"/>
              <a:buChar char="ü"/>
            </a:pPr>
            <a:r>
              <a:rPr lang="en-GB" sz="1800" noProof="0" dirty="0" smtClean="0"/>
              <a:t>Sanitation, </a:t>
            </a:r>
            <a:r>
              <a:rPr lang="en-GB" sz="1800" noProof="0" dirty="0"/>
              <a:t>waste </a:t>
            </a:r>
            <a:r>
              <a:rPr lang="en-GB" sz="1800" noProof="0" dirty="0" smtClean="0"/>
              <a:t>disposal</a:t>
            </a:r>
          </a:p>
          <a:p>
            <a:pPr lvl="1">
              <a:buFont typeface="Wingdings" panose="05000000000000000000" pitchFamily="2" charset="2"/>
              <a:buChar char="ü"/>
            </a:pPr>
            <a:r>
              <a:rPr lang="en-GB" sz="1800" noProof="0" dirty="0" smtClean="0"/>
              <a:t>Electricity, </a:t>
            </a:r>
            <a:r>
              <a:rPr lang="en-GB" sz="1800" dirty="0"/>
              <a:t>Crime and violence</a:t>
            </a:r>
          </a:p>
          <a:p>
            <a:pPr lvl="1">
              <a:buFont typeface="Wingdings" panose="05000000000000000000" pitchFamily="2" charset="2"/>
              <a:buChar char="ü"/>
            </a:pPr>
            <a:r>
              <a:rPr lang="en-GB" sz="1800" noProof="0" dirty="0" smtClean="0"/>
              <a:t>Roads </a:t>
            </a:r>
            <a:r>
              <a:rPr lang="en-GB" sz="1800" noProof="0" dirty="0"/>
              <a:t>and public </a:t>
            </a:r>
            <a:r>
              <a:rPr lang="en-GB" sz="1800" noProof="0" dirty="0" smtClean="0"/>
              <a:t>infrastructure</a:t>
            </a:r>
          </a:p>
          <a:p>
            <a:pPr lvl="1">
              <a:buFont typeface="Wingdings" panose="05000000000000000000" pitchFamily="2" charset="2"/>
              <a:buChar char="ü"/>
            </a:pPr>
            <a:r>
              <a:rPr lang="en-GB" sz="1800" noProof="0" dirty="0" smtClean="0"/>
              <a:t>Food supply and </a:t>
            </a:r>
            <a:r>
              <a:rPr lang="en-US" sz="1800" dirty="0"/>
              <a:t>unhealthy </a:t>
            </a:r>
            <a:r>
              <a:rPr lang="en-US" sz="1800" dirty="0" smtClean="0"/>
              <a:t>diets </a:t>
            </a:r>
          </a:p>
          <a:p>
            <a:pPr lvl="1">
              <a:buFont typeface="Wingdings" panose="05000000000000000000" pitchFamily="2" charset="2"/>
              <a:buChar char="ü"/>
            </a:pPr>
            <a:r>
              <a:rPr lang="en-US" sz="1800" dirty="0" smtClean="0"/>
              <a:t>Harmful tobacco </a:t>
            </a:r>
            <a:r>
              <a:rPr lang="en-US" sz="1800" dirty="0"/>
              <a:t>and </a:t>
            </a:r>
            <a:r>
              <a:rPr lang="en-US" sz="1800" dirty="0" err="1"/>
              <a:t>alcool</a:t>
            </a:r>
            <a:r>
              <a:rPr lang="en-US" sz="1800" dirty="0"/>
              <a:t> </a:t>
            </a:r>
            <a:r>
              <a:rPr lang="en-US" sz="1800" dirty="0" smtClean="0"/>
              <a:t>use</a:t>
            </a:r>
          </a:p>
          <a:p>
            <a:pPr lvl="1">
              <a:buFont typeface="Wingdings" panose="05000000000000000000" pitchFamily="2" charset="2"/>
              <a:buChar char="ü"/>
            </a:pPr>
            <a:r>
              <a:rPr lang="en-US" sz="1800" dirty="0" smtClean="0"/>
              <a:t>Physical inactivity</a:t>
            </a:r>
          </a:p>
          <a:p>
            <a:r>
              <a:rPr lang="en-GB" sz="2200" noProof="0" dirty="0" smtClean="0"/>
              <a:t>Going </a:t>
            </a:r>
            <a:r>
              <a:rPr lang="en-GB" sz="2200" noProof="0" dirty="0"/>
              <a:t>beyond a sectoral approach</a:t>
            </a:r>
          </a:p>
          <a:p>
            <a:r>
              <a:rPr lang="en-GB" sz="2200" noProof="0" dirty="0" smtClean="0"/>
              <a:t>Poverty, Ecological challenges (Mines, </a:t>
            </a:r>
            <a:r>
              <a:rPr lang="en-GB" sz="2200" dirty="0" smtClean="0"/>
              <a:t>Pollution,…). </a:t>
            </a:r>
            <a:endParaRPr lang="en-GB" sz="2200" noProof="0" dirty="0"/>
          </a:p>
        </p:txBody>
      </p:sp>
      <p:pic>
        <p:nvPicPr>
          <p:cNvPr id="5" name="Image 4"/>
          <p:cNvPicPr>
            <a:picLocks noChangeAspect="1"/>
          </p:cNvPicPr>
          <p:nvPr/>
        </p:nvPicPr>
        <p:blipFill>
          <a:blip r:embed="rId2"/>
          <a:stretch>
            <a:fillRect/>
          </a:stretch>
        </p:blipFill>
        <p:spPr>
          <a:xfrm>
            <a:off x="0" y="6355724"/>
            <a:ext cx="12191998" cy="502275"/>
          </a:xfrm>
          <a:prstGeom prst="rect">
            <a:avLst/>
          </a:prstGeom>
        </p:spPr>
      </p:pic>
      <p:pic>
        <p:nvPicPr>
          <p:cNvPr id="7" name="Image 6"/>
          <p:cNvPicPr>
            <a:picLocks noChangeAspect="1"/>
          </p:cNvPicPr>
          <p:nvPr/>
        </p:nvPicPr>
        <p:blipFill>
          <a:blip r:embed="rId3"/>
          <a:stretch>
            <a:fillRect/>
          </a:stretch>
        </p:blipFill>
        <p:spPr>
          <a:xfrm>
            <a:off x="3904834" y="5151086"/>
            <a:ext cx="1936407" cy="1104752"/>
          </a:xfrm>
          <a:prstGeom prst="rect">
            <a:avLst/>
          </a:prstGeom>
        </p:spPr>
      </p:pic>
      <p:pic>
        <p:nvPicPr>
          <p:cNvPr id="8" name="Image 7"/>
          <p:cNvPicPr>
            <a:picLocks noChangeAspect="1"/>
          </p:cNvPicPr>
          <p:nvPr/>
        </p:nvPicPr>
        <p:blipFill>
          <a:blip r:embed="rId4"/>
          <a:stretch>
            <a:fillRect/>
          </a:stretch>
        </p:blipFill>
        <p:spPr>
          <a:xfrm>
            <a:off x="5895833" y="5151085"/>
            <a:ext cx="2072885" cy="1112785"/>
          </a:xfrm>
          <a:prstGeom prst="rect">
            <a:avLst/>
          </a:prstGeom>
        </p:spPr>
      </p:pic>
      <p:pic>
        <p:nvPicPr>
          <p:cNvPr id="10" name="Image 9"/>
          <p:cNvPicPr>
            <a:picLocks noChangeAspect="1"/>
          </p:cNvPicPr>
          <p:nvPr/>
        </p:nvPicPr>
        <p:blipFill>
          <a:blip r:embed="rId5"/>
          <a:stretch>
            <a:fillRect/>
          </a:stretch>
        </p:blipFill>
        <p:spPr>
          <a:xfrm>
            <a:off x="10126638" y="5122508"/>
            <a:ext cx="2015148" cy="1159280"/>
          </a:xfrm>
          <a:prstGeom prst="rect">
            <a:avLst/>
          </a:prstGeom>
        </p:spPr>
      </p:pic>
      <p:pic>
        <p:nvPicPr>
          <p:cNvPr id="4" name="Image 3"/>
          <p:cNvPicPr>
            <a:picLocks noChangeAspect="1"/>
          </p:cNvPicPr>
          <p:nvPr/>
        </p:nvPicPr>
        <p:blipFill>
          <a:blip r:embed="rId6"/>
          <a:stretch>
            <a:fillRect/>
          </a:stretch>
        </p:blipFill>
        <p:spPr>
          <a:xfrm>
            <a:off x="8023310" y="5122508"/>
            <a:ext cx="2048736" cy="1155521"/>
          </a:xfrm>
          <a:prstGeom prst="rect">
            <a:avLst/>
          </a:prstGeom>
        </p:spPr>
      </p:pic>
      <p:pic>
        <p:nvPicPr>
          <p:cNvPr id="11" name="Image 10"/>
          <p:cNvPicPr>
            <a:picLocks noChangeAspect="1"/>
          </p:cNvPicPr>
          <p:nvPr/>
        </p:nvPicPr>
        <p:blipFill>
          <a:blip r:embed="rId7"/>
          <a:stretch>
            <a:fillRect/>
          </a:stretch>
        </p:blipFill>
        <p:spPr>
          <a:xfrm>
            <a:off x="56164" y="5122508"/>
            <a:ext cx="1990999" cy="1172338"/>
          </a:xfrm>
          <a:prstGeom prst="rect">
            <a:avLst/>
          </a:prstGeom>
        </p:spPr>
      </p:pic>
      <p:pic>
        <p:nvPicPr>
          <p:cNvPr id="9" name="Image 8"/>
          <p:cNvPicPr>
            <a:picLocks noChangeAspect="1"/>
          </p:cNvPicPr>
          <p:nvPr/>
        </p:nvPicPr>
        <p:blipFill>
          <a:blip r:embed="rId8"/>
          <a:stretch>
            <a:fillRect/>
          </a:stretch>
        </p:blipFill>
        <p:spPr>
          <a:xfrm>
            <a:off x="2101756" y="5122508"/>
            <a:ext cx="1748486" cy="1169134"/>
          </a:xfrm>
          <a:prstGeom prst="rect">
            <a:avLst/>
          </a:prstGeom>
        </p:spPr>
      </p:pic>
    </p:spTree>
    <p:extLst>
      <p:ext uri="{BB962C8B-B14F-4D97-AF65-F5344CB8AC3E}">
        <p14:creationId xmlns:p14="http://schemas.microsoft.com/office/powerpoint/2010/main" val="2429971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4A7C69F-D12A-459A-8F6E-942F141AADE2}" type="slidenum">
              <a:rPr lang="en-GB" smtClean="0"/>
              <a:t>8</a:t>
            </a:fld>
            <a:endParaRPr lang="en-GB"/>
          </a:p>
        </p:txBody>
      </p:sp>
      <p:sp>
        <p:nvSpPr>
          <p:cNvPr id="53" name="Titel 1"/>
          <p:cNvSpPr txBox="1">
            <a:spLocks/>
          </p:cNvSpPr>
          <p:nvPr/>
        </p:nvSpPr>
        <p:spPr>
          <a:xfrm>
            <a:off x="527382" y="196378"/>
            <a:ext cx="11087100" cy="58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smtClean="0">
                <a:solidFill>
                  <a:srgbClr val="0070C0"/>
                </a:solidFill>
                <a:latin typeface="+mn-lt"/>
              </a:rPr>
              <a:t>HEALTH </a:t>
            </a:r>
            <a:r>
              <a:rPr lang="fr-FR" sz="2400" b="1" dirty="0">
                <a:solidFill>
                  <a:srgbClr val="0070C0"/>
                </a:solidFill>
                <a:latin typeface="+mn-lt"/>
              </a:rPr>
              <a:t>STEWARDSHIP </a:t>
            </a:r>
            <a:r>
              <a:rPr lang="fr-FR" sz="2400" b="1" dirty="0" smtClean="0">
                <a:solidFill>
                  <a:srgbClr val="0070C0"/>
                </a:solidFill>
                <a:latin typeface="+mn-lt"/>
              </a:rPr>
              <a:t>IN LUBUMBASHI</a:t>
            </a:r>
            <a:endParaRPr lang="fr-FR" sz="2400" b="1" dirty="0">
              <a:solidFill>
                <a:srgbClr val="0070C0"/>
              </a:solidFill>
              <a:latin typeface="+mn-lt"/>
            </a:endParaRPr>
          </a:p>
        </p:txBody>
      </p:sp>
      <p:sp>
        <p:nvSpPr>
          <p:cNvPr id="41" name="ZoneTexte 40"/>
          <p:cNvSpPr txBox="1"/>
          <p:nvPr/>
        </p:nvSpPr>
        <p:spPr>
          <a:xfrm>
            <a:off x="527382" y="1040178"/>
            <a:ext cx="11087099" cy="851297"/>
          </a:xfrm>
          <a:prstGeom prst="round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en-US" sz="2000" dirty="0">
                <a:ea typeface="Calibri"/>
                <a:cs typeface="Times New Roman"/>
              </a:rPr>
              <a:t>Regulation</a:t>
            </a:r>
            <a:r>
              <a:rPr lang="en-US" sz="2400" dirty="0">
                <a:ea typeface="Calibri"/>
                <a:cs typeface="Times New Roman"/>
              </a:rPr>
              <a:t> = </a:t>
            </a:r>
            <a:r>
              <a:rPr lang="en-US" sz="2000" dirty="0">
                <a:ea typeface="Calibri"/>
                <a:cs typeface="Times New Roman"/>
              </a:rPr>
              <a:t>key lever and means by which a government can influence the quantity, quality, safety and distribution</a:t>
            </a:r>
            <a:r>
              <a:rPr lang="en-US" sz="2000" b="1" dirty="0">
                <a:ea typeface="Calibri"/>
                <a:cs typeface="Times New Roman"/>
              </a:rPr>
              <a:t> </a:t>
            </a:r>
            <a:r>
              <a:rPr lang="en-US" sz="2000" dirty="0">
                <a:ea typeface="Calibri"/>
                <a:cs typeface="Times New Roman"/>
              </a:rPr>
              <a:t>of health services and operationalize its health policy </a:t>
            </a:r>
            <a:r>
              <a:rPr lang="en-US" sz="1600" dirty="0">
                <a:ea typeface="Calibri"/>
                <a:cs typeface="Times New Roman"/>
              </a:rPr>
              <a:t>(WHO, 2016)</a:t>
            </a:r>
          </a:p>
        </p:txBody>
      </p:sp>
      <p:sp>
        <p:nvSpPr>
          <p:cNvPr id="78" name="ZoneTexte 77"/>
          <p:cNvSpPr txBox="1"/>
          <p:nvPr/>
        </p:nvSpPr>
        <p:spPr>
          <a:xfrm>
            <a:off x="527382" y="2093981"/>
            <a:ext cx="11087099" cy="442674"/>
          </a:xfrm>
          <a:prstGeom prst="roundRect">
            <a:avLst/>
          </a:prstGeom>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ea typeface="Calibri"/>
                <a:cs typeface="Times New Roman"/>
              </a:rPr>
              <a:t>Objective: </a:t>
            </a:r>
            <a:r>
              <a:rPr lang="fr-FR" sz="2000" dirty="0" err="1"/>
              <a:t>Identify</a:t>
            </a:r>
            <a:r>
              <a:rPr lang="fr-FR" sz="2000" dirty="0"/>
              <a:t> challenges and levers for </a:t>
            </a:r>
            <a:r>
              <a:rPr lang="fr-FR" sz="2000" dirty="0" err="1"/>
              <a:t>improving</a:t>
            </a:r>
            <a:r>
              <a:rPr lang="fr-FR" sz="2000" dirty="0"/>
              <a:t> </a:t>
            </a:r>
            <a:r>
              <a:rPr lang="fr-FR" sz="2000" dirty="0" err="1"/>
              <a:t>stewardship</a:t>
            </a:r>
            <a:r>
              <a:rPr lang="fr-FR" sz="2000" dirty="0"/>
              <a:t> of DHMT in Lubumbashi</a:t>
            </a:r>
          </a:p>
        </p:txBody>
      </p:sp>
      <p:grpSp>
        <p:nvGrpSpPr>
          <p:cNvPr id="46" name="Groupe 45"/>
          <p:cNvGrpSpPr/>
          <p:nvPr/>
        </p:nvGrpSpPr>
        <p:grpSpPr>
          <a:xfrm>
            <a:off x="4020786" y="3647883"/>
            <a:ext cx="4658268" cy="2589830"/>
            <a:chOff x="377371" y="3660935"/>
            <a:chExt cx="4658268" cy="2589830"/>
          </a:xfrm>
        </p:grpSpPr>
        <p:grpSp>
          <p:nvGrpSpPr>
            <p:cNvPr id="15" name="Groupe 14"/>
            <p:cNvGrpSpPr/>
            <p:nvPr/>
          </p:nvGrpSpPr>
          <p:grpSpPr>
            <a:xfrm>
              <a:off x="377371" y="3660935"/>
              <a:ext cx="4407314" cy="2215923"/>
              <a:chOff x="7740963" y="1223491"/>
              <a:chExt cx="4018209" cy="2717442"/>
            </a:xfrm>
          </p:grpSpPr>
          <p:sp>
            <p:nvSpPr>
              <p:cNvPr id="64" name="Ellipse 63"/>
              <p:cNvSpPr/>
              <p:nvPr/>
            </p:nvSpPr>
            <p:spPr>
              <a:xfrm>
                <a:off x="7740963" y="1223491"/>
                <a:ext cx="4018209" cy="2717442"/>
              </a:xfrm>
              <a:prstGeom prst="ellipse">
                <a:avLst/>
              </a:prstGeom>
              <a:solidFill>
                <a:schemeClr val="bg2"/>
              </a:solidFill>
              <a:ln w="190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grpSp>
            <p:nvGrpSpPr>
              <p:cNvPr id="65" name="Groupe 64"/>
              <p:cNvGrpSpPr/>
              <p:nvPr/>
            </p:nvGrpSpPr>
            <p:grpSpPr>
              <a:xfrm>
                <a:off x="7890004" y="1401536"/>
                <a:ext cx="3713851" cy="2300097"/>
                <a:chOff x="4679540" y="148412"/>
                <a:chExt cx="4107582" cy="3715253"/>
              </a:xfrm>
            </p:grpSpPr>
            <p:grpSp>
              <p:nvGrpSpPr>
                <p:cNvPr id="66" name="Groupe 65"/>
                <p:cNvGrpSpPr/>
                <p:nvPr/>
              </p:nvGrpSpPr>
              <p:grpSpPr>
                <a:xfrm>
                  <a:off x="4679540" y="148412"/>
                  <a:ext cx="4107582" cy="3715253"/>
                  <a:chOff x="1003775" y="-228912"/>
                  <a:chExt cx="4316708" cy="2123095"/>
                </a:xfrm>
              </p:grpSpPr>
              <p:sp>
                <p:nvSpPr>
                  <p:cNvPr id="69" name="Rectangle 68"/>
                  <p:cNvSpPr/>
                  <p:nvPr/>
                </p:nvSpPr>
                <p:spPr>
                  <a:xfrm>
                    <a:off x="2138133" y="1362263"/>
                    <a:ext cx="2021564" cy="531920"/>
                  </a:xfrm>
                  <a:prstGeom prst="rect">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D" sz="1400" dirty="0">
                        <a:ea typeface="Calibri" panose="020F0502020204030204" pitchFamily="34" charset="0"/>
                        <a:cs typeface="Times New Roman" panose="02020603050405020304" pitchFamily="18" charset="0"/>
                      </a:rPr>
                      <a:t>Healthcare</a:t>
                    </a:r>
                  </a:p>
                  <a:p>
                    <a:pPr algn="ctr">
                      <a:spcAft>
                        <a:spcPts val="0"/>
                      </a:spcAft>
                    </a:pPr>
                    <a:r>
                      <a:rPr lang="fr-CD" sz="1400" dirty="0" err="1">
                        <a:ea typeface="Calibri" panose="020F0502020204030204" pitchFamily="34" charset="0"/>
                        <a:cs typeface="Times New Roman" panose="02020603050405020304" pitchFamily="18" charset="0"/>
                      </a:rPr>
                      <a:t>norms</a:t>
                    </a:r>
                    <a:endParaRPr lang="fr-FR" sz="2000" dirty="0">
                      <a:effectLst/>
                      <a:latin typeface="+mj-lt"/>
                      <a:ea typeface="Calibri" panose="020F0502020204030204" pitchFamily="34" charset="0"/>
                      <a:cs typeface="Times New Roman" panose="02020603050405020304" pitchFamily="18" charset="0"/>
                    </a:endParaRPr>
                  </a:p>
                </p:txBody>
              </p:sp>
              <p:sp>
                <p:nvSpPr>
                  <p:cNvPr id="70" name="Rectangle 69"/>
                  <p:cNvSpPr/>
                  <p:nvPr/>
                </p:nvSpPr>
                <p:spPr>
                  <a:xfrm>
                    <a:off x="2161359" y="-228912"/>
                    <a:ext cx="1923501" cy="558817"/>
                  </a:xfrm>
                  <a:prstGeom prst="rect">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D" sz="1400" dirty="0">
                        <a:latin typeface="+mj-lt"/>
                        <a:ea typeface="Calibri" panose="020F0502020204030204" pitchFamily="34" charset="0"/>
                        <a:cs typeface="Times New Roman" panose="02020603050405020304" pitchFamily="18" charset="0"/>
                      </a:rPr>
                      <a:t>Healthcare </a:t>
                    </a:r>
                    <a:r>
                      <a:rPr lang="fr-CD" sz="1400" dirty="0" err="1">
                        <a:latin typeface="+mj-lt"/>
                        <a:ea typeface="Calibri" panose="020F0502020204030204" pitchFamily="34" charset="0"/>
                        <a:cs typeface="Times New Roman" panose="02020603050405020304" pitchFamily="18" charset="0"/>
                      </a:rPr>
                      <a:t>organization</a:t>
                    </a:r>
                    <a:endParaRPr lang="fr-FR" sz="2000" dirty="0">
                      <a:effectLst/>
                      <a:latin typeface="+mj-lt"/>
                      <a:ea typeface="Calibri" panose="020F0502020204030204" pitchFamily="34" charset="0"/>
                      <a:cs typeface="Times New Roman" panose="02020603050405020304" pitchFamily="18" charset="0"/>
                    </a:endParaRPr>
                  </a:p>
                </p:txBody>
              </p:sp>
              <p:sp>
                <p:nvSpPr>
                  <p:cNvPr id="71" name="Rectangle 70"/>
                  <p:cNvSpPr/>
                  <p:nvPr/>
                </p:nvSpPr>
                <p:spPr>
                  <a:xfrm>
                    <a:off x="3885319" y="420799"/>
                    <a:ext cx="1435164" cy="822251"/>
                  </a:xfrm>
                  <a:prstGeom prst="rect">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D" sz="1400" dirty="0">
                        <a:effectLst/>
                        <a:latin typeface="+mj-lt"/>
                        <a:ea typeface="Calibri" panose="020F0502020204030204" pitchFamily="34" charset="0"/>
                        <a:cs typeface="Times New Roman" panose="02020603050405020304" pitchFamily="18" charset="0"/>
                      </a:rPr>
                      <a:t>Healthcare </a:t>
                    </a:r>
                    <a:r>
                      <a:rPr lang="fr-CD" sz="1400" dirty="0" err="1">
                        <a:latin typeface="+mj-lt"/>
                        <a:ea typeface="Calibri" panose="020F0502020204030204" pitchFamily="34" charset="0"/>
                        <a:cs typeface="Times New Roman" panose="02020603050405020304" pitchFamily="18" charset="0"/>
                      </a:rPr>
                      <a:t>s</a:t>
                    </a:r>
                    <a:r>
                      <a:rPr lang="fr-CD" sz="1400" dirty="0" err="1">
                        <a:effectLst/>
                        <a:latin typeface="+mj-lt"/>
                        <a:ea typeface="Calibri" panose="020F0502020204030204" pitchFamily="34" charset="0"/>
                        <a:cs typeface="Times New Roman" panose="02020603050405020304" pitchFamily="18" charset="0"/>
                      </a:rPr>
                      <a:t>afety</a:t>
                    </a:r>
                    <a:r>
                      <a:rPr lang="fr-CD" sz="1400" dirty="0">
                        <a:effectLst/>
                        <a:latin typeface="+mj-lt"/>
                        <a:ea typeface="Calibri" panose="020F0502020204030204" pitchFamily="34" charset="0"/>
                        <a:cs typeface="Times New Roman" panose="02020603050405020304" pitchFamily="18" charset="0"/>
                      </a:rPr>
                      <a:t> culture</a:t>
                    </a:r>
                    <a:endParaRPr lang="fr-FR" sz="2000" dirty="0">
                      <a:effectLst/>
                      <a:latin typeface="+mj-lt"/>
                      <a:ea typeface="Calibri" panose="020F0502020204030204" pitchFamily="34" charset="0"/>
                      <a:cs typeface="Times New Roman" panose="02020603050405020304" pitchFamily="18" charset="0"/>
                    </a:endParaRPr>
                  </a:p>
                </p:txBody>
              </p:sp>
              <p:sp>
                <p:nvSpPr>
                  <p:cNvPr id="72" name="Rectangle 71"/>
                  <p:cNvSpPr/>
                  <p:nvPr/>
                </p:nvSpPr>
                <p:spPr>
                  <a:xfrm>
                    <a:off x="1003775" y="420799"/>
                    <a:ext cx="1412874" cy="833586"/>
                  </a:xfrm>
                  <a:prstGeom prst="rect">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D" sz="1400" dirty="0">
                        <a:effectLst/>
                        <a:latin typeface="+mj-lt"/>
                        <a:ea typeface="Calibri" panose="020F0502020204030204" pitchFamily="34" charset="0"/>
                        <a:cs typeface="Times New Roman" panose="02020603050405020304" pitchFamily="18" charset="0"/>
                      </a:rPr>
                      <a:t>Healthcare</a:t>
                    </a:r>
                    <a:br>
                      <a:rPr lang="fr-CD" sz="1400" dirty="0">
                        <a:effectLst/>
                        <a:latin typeface="+mj-lt"/>
                        <a:ea typeface="Calibri" panose="020F0502020204030204" pitchFamily="34" charset="0"/>
                        <a:cs typeface="Times New Roman" panose="02020603050405020304" pitchFamily="18" charset="0"/>
                      </a:rPr>
                    </a:br>
                    <a:r>
                      <a:rPr lang="fr-CD" sz="1400" dirty="0" err="1">
                        <a:effectLst/>
                        <a:latin typeface="+mj-lt"/>
                        <a:ea typeface="Calibri" panose="020F0502020204030204" pitchFamily="34" charset="0"/>
                        <a:cs typeface="Times New Roman" panose="02020603050405020304" pitchFamily="18" charset="0"/>
                      </a:rPr>
                      <a:t>regulation</a:t>
                    </a:r>
                    <a:endParaRPr lang="fr-FR" sz="2000" dirty="0">
                      <a:effectLst/>
                      <a:latin typeface="+mj-lt"/>
                      <a:ea typeface="Calibri" panose="020F0502020204030204" pitchFamily="34" charset="0"/>
                      <a:cs typeface="Times New Roman" panose="02020603050405020304" pitchFamily="18" charset="0"/>
                    </a:endParaRPr>
                  </a:p>
                </p:txBody>
              </p:sp>
              <p:cxnSp>
                <p:nvCxnSpPr>
                  <p:cNvPr id="73" name="Connecteur droit avec flèche 72"/>
                  <p:cNvCxnSpPr>
                    <a:stCxn id="70" idx="3"/>
                    <a:endCxn id="71" idx="0"/>
                  </p:cNvCxnSpPr>
                  <p:nvPr/>
                </p:nvCxnSpPr>
                <p:spPr>
                  <a:xfrm>
                    <a:off x="4084860" y="50496"/>
                    <a:ext cx="518041" cy="37030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4" name="Connecteur droit avec flèche 73"/>
                  <p:cNvCxnSpPr>
                    <a:stCxn id="72" idx="0"/>
                    <a:endCxn id="70" idx="1"/>
                  </p:cNvCxnSpPr>
                  <p:nvPr/>
                </p:nvCxnSpPr>
                <p:spPr>
                  <a:xfrm flipV="1">
                    <a:off x="1710213" y="50496"/>
                    <a:ext cx="451147" cy="37030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5" name="Connecteur droit avec flèche 74"/>
                  <p:cNvCxnSpPr>
                    <a:stCxn id="69" idx="3"/>
                    <a:endCxn id="71" idx="2"/>
                  </p:cNvCxnSpPr>
                  <p:nvPr/>
                </p:nvCxnSpPr>
                <p:spPr>
                  <a:xfrm flipV="1">
                    <a:off x="4159697" y="1243051"/>
                    <a:ext cx="443204" cy="38517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76" name="Connecteur droit avec flèche 75"/>
                  <p:cNvCxnSpPr>
                    <a:stCxn id="72" idx="2"/>
                    <a:endCxn id="69" idx="1"/>
                  </p:cNvCxnSpPr>
                  <p:nvPr/>
                </p:nvCxnSpPr>
                <p:spPr>
                  <a:xfrm>
                    <a:off x="1710213" y="1254385"/>
                    <a:ext cx="427920" cy="373838"/>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cxnSp>
              <p:nvCxnSpPr>
                <p:cNvPr id="67" name="Connecteur droit avec flèche 66"/>
                <p:cNvCxnSpPr>
                  <a:stCxn id="70" idx="2"/>
                  <a:endCxn id="69" idx="0"/>
                </p:cNvCxnSpPr>
                <p:nvPr/>
              </p:nvCxnSpPr>
              <p:spPr>
                <a:xfrm>
                  <a:off x="6696201" y="1126298"/>
                  <a:ext cx="24556" cy="180654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68" name="Connecteur droit avec flèche 67"/>
                <p:cNvCxnSpPr>
                  <a:stCxn id="72" idx="3"/>
                  <a:endCxn id="71" idx="1"/>
                </p:cNvCxnSpPr>
                <p:nvPr/>
              </p:nvCxnSpPr>
              <p:spPr>
                <a:xfrm flipV="1">
                  <a:off x="6023967" y="2004795"/>
                  <a:ext cx="1397519" cy="991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grpSp>
        <p:sp>
          <p:nvSpPr>
            <p:cNvPr id="79" name="ZoneTexte 78"/>
            <p:cNvSpPr txBox="1"/>
            <p:nvPr/>
          </p:nvSpPr>
          <p:spPr>
            <a:xfrm>
              <a:off x="394466" y="6019933"/>
              <a:ext cx="4641173" cy="230832"/>
            </a:xfrm>
            <a:prstGeom prst="rect">
              <a:avLst/>
            </a:prstGeom>
            <a:solidFill>
              <a:schemeClr val="bg1"/>
            </a:solidFill>
            <a:ln>
              <a:solidFill>
                <a:schemeClr val="tx1"/>
              </a:solidFill>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67"/>
                </a:spcAft>
              </a:pPr>
              <a:r>
                <a:rPr lang="fr-BE" sz="900" i="1" dirty="0">
                  <a:ea typeface="Calibri"/>
                  <a:cs typeface="Times New Roman"/>
                </a:rPr>
                <a:t>Chatelin et al, 2004; </a:t>
              </a:r>
              <a:r>
                <a:rPr lang="fr-BE" sz="900" i="1" dirty="0" err="1">
                  <a:ea typeface="Calibri"/>
                  <a:cs typeface="Times New Roman"/>
                </a:rPr>
                <a:t>Gorgên</a:t>
              </a:r>
              <a:r>
                <a:rPr lang="fr-BE" sz="900" i="1" dirty="0">
                  <a:ea typeface="Calibri"/>
                  <a:cs typeface="Times New Roman"/>
                </a:rPr>
                <a:t> et al, 2012; Besnard et al, 2017; Strauss, 2006; Raynaud, 1991.</a:t>
              </a:r>
            </a:p>
          </p:txBody>
        </p:sp>
      </p:grpSp>
      <p:sp>
        <p:nvSpPr>
          <p:cNvPr id="26" name="Flèche vers le bas 25"/>
          <p:cNvSpPr/>
          <p:nvPr/>
        </p:nvSpPr>
        <p:spPr>
          <a:xfrm>
            <a:off x="5828615" y="1742592"/>
            <a:ext cx="484632" cy="331668"/>
          </a:xfrm>
          <a:prstGeom prst="downArrow">
            <a:avLst/>
          </a:prstGeom>
          <a:solidFill>
            <a:schemeClr val="bg2"/>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0" name="Flèche vers le bas 79"/>
          <p:cNvSpPr/>
          <p:nvPr/>
        </p:nvSpPr>
        <p:spPr>
          <a:xfrm>
            <a:off x="5867576" y="2649638"/>
            <a:ext cx="484632" cy="738214"/>
          </a:xfrm>
          <a:prstGeom prst="downArrow">
            <a:avLst/>
          </a:prstGeom>
          <a:solidFill>
            <a:schemeClr val="bg2"/>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659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4A7C69F-D12A-459A-8F6E-942F141AADE2}" type="slidenum">
              <a:rPr lang="en-GB" smtClean="0"/>
              <a:t>9</a:t>
            </a:fld>
            <a:endParaRPr lang="en-GB"/>
          </a:p>
        </p:txBody>
      </p:sp>
      <p:sp>
        <p:nvSpPr>
          <p:cNvPr id="53" name="Titel 1"/>
          <p:cNvSpPr txBox="1">
            <a:spLocks/>
          </p:cNvSpPr>
          <p:nvPr/>
        </p:nvSpPr>
        <p:spPr>
          <a:xfrm>
            <a:off x="198090" y="196378"/>
            <a:ext cx="11863282" cy="58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smtClean="0">
                <a:solidFill>
                  <a:srgbClr val="0070C0"/>
                </a:solidFill>
                <a:latin typeface="+mn-lt"/>
              </a:rPr>
              <a:t>Challenges </a:t>
            </a:r>
            <a:r>
              <a:rPr lang="fr-FR" sz="2400" b="1" dirty="0">
                <a:solidFill>
                  <a:srgbClr val="0070C0"/>
                </a:solidFill>
                <a:latin typeface="+mn-lt"/>
              </a:rPr>
              <a:t>of the </a:t>
            </a:r>
            <a:r>
              <a:rPr lang="fr-FR" sz="2400" b="1" dirty="0" err="1">
                <a:solidFill>
                  <a:srgbClr val="0070C0"/>
                </a:solidFill>
                <a:latin typeface="+mn-lt"/>
              </a:rPr>
              <a:t>organization</a:t>
            </a:r>
            <a:r>
              <a:rPr lang="fr-FR" sz="2400" b="1" dirty="0">
                <a:solidFill>
                  <a:srgbClr val="0070C0"/>
                </a:solidFill>
                <a:latin typeface="+mn-lt"/>
              </a:rPr>
              <a:t> of </a:t>
            </a:r>
            <a:r>
              <a:rPr lang="fr-FR" sz="2400" b="1" dirty="0" err="1">
                <a:solidFill>
                  <a:srgbClr val="0070C0"/>
                </a:solidFill>
                <a:latin typeface="+mn-lt"/>
              </a:rPr>
              <a:t>health</a:t>
            </a:r>
            <a:r>
              <a:rPr lang="fr-FR" sz="2400" b="1" dirty="0">
                <a:solidFill>
                  <a:srgbClr val="0070C0"/>
                </a:solidFill>
                <a:latin typeface="+mn-lt"/>
              </a:rPr>
              <a:t> services</a:t>
            </a:r>
          </a:p>
        </p:txBody>
      </p:sp>
      <p:pic>
        <p:nvPicPr>
          <p:cNvPr id="43" name="Image 42"/>
          <p:cNvPicPr/>
          <p:nvPr/>
        </p:nvPicPr>
        <p:blipFill>
          <a:blip r:embed="rId3"/>
          <a:stretch>
            <a:fillRect/>
          </a:stretch>
        </p:blipFill>
        <p:spPr>
          <a:xfrm>
            <a:off x="640081" y="4133849"/>
            <a:ext cx="3684269" cy="2057402"/>
          </a:xfrm>
          <a:prstGeom prst="rect">
            <a:avLst/>
          </a:prstGeom>
        </p:spPr>
      </p:pic>
      <p:pic>
        <p:nvPicPr>
          <p:cNvPr id="4" name="Image 3"/>
          <p:cNvPicPr>
            <a:picLocks noChangeAspect="1"/>
          </p:cNvPicPr>
          <p:nvPr/>
        </p:nvPicPr>
        <p:blipFill>
          <a:blip r:embed="rId4"/>
          <a:stretch>
            <a:fillRect/>
          </a:stretch>
        </p:blipFill>
        <p:spPr>
          <a:xfrm>
            <a:off x="640081" y="777404"/>
            <a:ext cx="7689667" cy="3204045"/>
          </a:xfrm>
          <a:prstGeom prst="rect">
            <a:avLst/>
          </a:prstGeom>
          <a:ln>
            <a:solidFill>
              <a:schemeClr val="bg1">
                <a:lumMod val="75000"/>
              </a:schemeClr>
            </a:solidFill>
          </a:ln>
        </p:spPr>
      </p:pic>
      <p:pic>
        <p:nvPicPr>
          <p:cNvPr id="6" name="Image 5"/>
          <p:cNvPicPr>
            <a:picLocks noChangeAspect="1"/>
          </p:cNvPicPr>
          <p:nvPr/>
        </p:nvPicPr>
        <p:blipFill>
          <a:blip r:embed="rId5"/>
          <a:stretch>
            <a:fillRect/>
          </a:stretch>
        </p:blipFill>
        <p:spPr>
          <a:xfrm>
            <a:off x="8610600" y="2416540"/>
            <a:ext cx="3169919" cy="1657349"/>
          </a:xfrm>
          <a:prstGeom prst="rect">
            <a:avLst/>
          </a:prstGeom>
        </p:spPr>
      </p:pic>
      <p:pic>
        <p:nvPicPr>
          <p:cNvPr id="8" name="Image 7"/>
          <p:cNvPicPr>
            <a:picLocks noChangeAspect="1"/>
          </p:cNvPicPr>
          <p:nvPr/>
        </p:nvPicPr>
        <p:blipFill>
          <a:blip r:embed="rId6"/>
          <a:stretch>
            <a:fillRect/>
          </a:stretch>
        </p:blipFill>
        <p:spPr>
          <a:xfrm>
            <a:off x="8610600" y="777405"/>
            <a:ext cx="3169920" cy="1546695"/>
          </a:xfrm>
          <a:prstGeom prst="rect">
            <a:avLst/>
          </a:prstGeom>
        </p:spPr>
      </p:pic>
      <p:pic>
        <p:nvPicPr>
          <p:cNvPr id="3" name="Image 2"/>
          <p:cNvPicPr>
            <a:picLocks noChangeAspect="1"/>
          </p:cNvPicPr>
          <p:nvPr/>
        </p:nvPicPr>
        <p:blipFill>
          <a:blip r:embed="rId7"/>
          <a:stretch>
            <a:fillRect/>
          </a:stretch>
        </p:blipFill>
        <p:spPr>
          <a:xfrm>
            <a:off x="8610600" y="4166329"/>
            <a:ext cx="3169919" cy="2024921"/>
          </a:xfrm>
          <a:prstGeom prst="rect">
            <a:avLst/>
          </a:prstGeom>
          <a:ln>
            <a:solidFill>
              <a:schemeClr val="bg1">
                <a:lumMod val="85000"/>
              </a:schemeClr>
            </a:solidFill>
          </a:ln>
        </p:spPr>
      </p:pic>
      <p:pic>
        <p:nvPicPr>
          <p:cNvPr id="7" name="Image 6"/>
          <p:cNvPicPr>
            <a:picLocks noChangeAspect="1"/>
          </p:cNvPicPr>
          <p:nvPr/>
        </p:nvPicPr>
        <p:blipFill>
          <a:blip r:embed="rId8"/>
          <a:stretch>
            <a:fillRect/>
          </a:stretch>
        </p:blipFill>
        <p:spPr>
          <a:xfrm>
            <a:off x="4482060" y="4133849"/>
            <a:ext cx="3847688" cy="2057400"/>
          </a:xfrm>
          <a:prstGeom prst="rect">
            <a:avLst/>
          </a:prstGeom>
        </p:spPr>
      </p:pic>
    </p:spTree>
    <p:extLst>
      <p:ext uri="{BB962C8B-B14F-4D97-AF65-F5344CB8AC3E}">
        <p14:creationId xmlns:p14="http://schemas.microsoft.com/office/powerpoint/2010/main" val="133178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3020</TotalTime>
  <Words>1017</Words>
  <Application>Microsoft Office PowerPoint</Application>
  <PresentationFormat>Grand écran</PresentationFormat>
  <Paragraphs>239</Paragraphs>
  <Slides>15</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Times New Roman</vt:lpstr>
      <vt:lpstr>Wingdings</vt:lpstr>
      <vt:lpstr>Thème Office</vt:lpstr>
      <vt:lpstr>THE ROLE OF DISTRICT HEALTH MANAGEMENT TEAMS  IN URBAN STEWARDSHIP,  IN LUBUMBASHI, DR CONGO    Chuy KD, Criel B, Van Belle S, Berlhiti Z, Mwembo TA and Chenge MF. Brussels, 16 October 2019 </vt:lpstr>
      <vt:lpstr>Présentation PowerPoint</vt:lpstr>
      <vt:lpstr>Présentation PowerPoint</vt:lpstr>
      <vt:lpstr>Présentation PowerPoint</vt:lpstr>
      <vt:lpstr>Présentation PowerPoint</vt:lpstr>
      <vt:lpstr>Présentation PowerPoint</vt:lpstr>
      <vt:lpstr>Contextual health challenges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 MERCI ! AKSANTI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CENTRE DE SANTE D’APPRENTISSAGE ET DE RECHERCHE TSHAMILEMBA A LUBUMBASHI:  Génèse, processus et realisations  Par CHUY KALOMBOLA Didier, MED. DIR. CSART Le 20.Juin.2019, Anvers, Belgique.</dc:title>
  <dc:creator>CHUY KALOMBOLA DIDIER</dc:creator>
  <cp:lastModifiedBy>CHUY KALOMBOLA DIDIER</cp:lastModifiedBy>
  <cp:revision>333</cp:revision>
  <dcterms:created xsi:type="dcterms:W3CDTF">2019-10-05T01:47:35Z</dcterms:created>
  <dcterms:modified xsi:type="dcterms:W3CDTF">2019-10-16T03:45:35Z</dcterms:modified>
</cp:coreProperties>
</file>