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329" r:id="rId4"/>
    <p:sldId id="319" r:id="rId5"/>
    <p:sldId id="303" r:id="rId6"/>
    <p:sldId id="327" r:id="rId7"/>
    <p:sldId id="321" r:id="rId8"/>
    <p:sldId id="32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6282" autoAdjust="0"/>
  </p:normalViewPr>
  <p:slideViewPr>
    <p:cSldViewPr snapToGrid="0">
      <p:cViewPr varScale="1">
        <p:scale>
          <a:sx n="60" d="100"/>
          <a:sy n="60" d="100"/>
        </p:scale>
        <p:origin x="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A5B01-4C73-437D-AC5A-8FC0A22CC8F8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2E97-BF02-493F-B1CE-03C529004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2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52E97-BF02-493F-B1CE-03C529004A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7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Low access to services</a:t>
            </a:r>
            <a:r>
              <a:rPr lang="en-US" baseline="0" dirty="0" smtClean="0"/>
              <a:t> </a:t>
            </a:r>
            <a:r>
              <a:rPr lang="en-US" dirty="0" smtClean="0"/>
              <a:t>hinders achievement of  Sustainable Development Goal (SDG) 3 that seeks to ensure health and well-being for all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a result of increased population growth rate, many informal settlements or slums clustered with poverty and poor living conditions have mushroomed in many cities in LMICs like Uganda. </a:t>
            </a:r>
          </a:p>
          <a:p>
            <a:r>
              <a:rPr lang="en-US" dirty="0" smtClean="0"/>
              <a:t>Slums have compounded vulnerabilities of low education, poverty and lack of access to appropriate reproductive health (RH) interventions.</a:t>
            </a:r>
          </a:p>
          <a:p>
            <a:r>
              <a:rPr lang="en-US" dirty="0" smtClean="0"/>
              <a:t>Adolescent friendly corners, have not yielded much in terms of health outcomes as evidenced by the persistent poor health indicators of the urban poor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conducting a study to explore how to improve the design of Reproductive Health (RH) interventions to meet the health access needs of the teenagers living in urban poor settings of Kampala. 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52E97-BF02-493F-B1CE-03C529004A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3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52E97-BF02-493F-B1CE-03C529004A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5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Results can inform a structured movement from the identification of needs to intervention design and implementation that fit the RH access needs of adolescents living in urban poor settings.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52E97-BF02-493F-B1CE-03C529004A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6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6ECE-2F5F-4506-8161-A7D19DB06F6A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4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D40-FE49-421D-9AD1-92A2C00F1113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9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A422-92E1-40ED-A94A-EC5D0B2ABF44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0D9A-9718-4C04-B9CE-E53628555222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5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CEDD-27A5-4BE9-86FD-E037F0BCB655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7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85EB-E3F5-422B-B671-06E70C81C795}" type="datetime1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4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A608-A172-4422-B997-847243AD00C3}" type="datetime1">
              <a:rPr lang="en-GB" smtClean="0"/>
              <a:t>14/10/2019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3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6384-1352-4F4D-A229-A95759F1FC67}" type="datetime1">
              <a:rPr lang="en-GB" smtClean="0"/>
              <a:t>14/10/2019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0CCB-D45B-4CCB-9B2D-8AF9F802F6A4}" type="datetime1">
              <a:rPr lang="en-GB" smtClean="0"/>
              <a:t>14/10/2019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0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24EE-D0BC-4795-B3B9-BBD005070AB2}" type="datetime1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4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E3BB-EA53-4EB1-8946-242688EF3A08}" type="datetime1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63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F0C48-A1C0-4828-B6B1-23BFB2CA05AB}" type="datetime1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DF04-BE74-4558-B44C-FBEAD73A5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sdinet/6058473267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ispatch.ug/2018/09/13/uganda-among-top-10-african-countries-relatively-good-policies-report/uganda-location-on-the-africa-ma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860" y="1733908"/>
            <a:ext cx="10877910" cy="1360984"/>
          </a:xfrm>
          <a:ln w="31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100" dirty="0">
                <a:latin typeface="+mn-lt"/>
              </a:rPr>
              <a:t>How to improve the design of Reproductive Health (RH) interventions to meet the health access needs of adolescents (15-19 years) living in urban poor settings of Kampala, Uganda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29" y="4501663"/>
            <a:ext cx="8189406" cy="834012"/>
          </a:xfrm>
          <a:ln w="31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u="sng" dirty="0" smtClean="0"/>
              <a:t>Doreen </a:t>
            </a:r>
            <a:r>
              <a:rPr lang="en-US" sz="2000" u="sng" dirty="0" err="1" smtClean="0"/>
              <a:t>Tuhebwe</a:t>
            </a:r>
            <a:r>
              <a:rPr lang="en-US" sz="2000" dirty="0" smtClean="0"/>
              <a:t>, Susan </a:t>
            </a:r>
            <a:r>
              <a:rPr lang="en-US" sz="2000" dirty="0" err="1" smtClean="0"/>
              <a:t>Babirye</a:t>
            </a:r>
            <a:r>
              <a:rPr lang="en-US" sz="2000" dirty="0" smtClean="0"/>
              <a:t>, Steven </a:t>
            </a:r>
            <a:r>
              <a:rPr lang="en-US" sz="2000" dirty="0" err="1" smtClean="0"/>
              <a:t>Ssendagire</a:t>
            </a:r>
            <a:r>
              <a:rPr lang="en-US" sz="2000" dirty="0" smtClean="0"/>
              <a:t>, Freddie </a:t>
            </a:r>
            <a:r>
              <a:rPr lang="en-US" sz="2000" dirty="0" err="1" smtClean="0"/>
              <a:t>Ssengooba</a:t>
            </a:r>
            <a:endParaRPr lang="en-US" sz="2000" dirty="0"/>
          </a:p>
          <a:p>
            <a:r>
              <a:rPr lang="en-US" sz="1800" dirty="0"/>
              <a:t>Makerere University School of Public </a:t>
            </a:r>
            <a:r>
              <a:rPr lang="en-US" sz="1800" dirty="0" smtClean="0"/>
              <a:t>Health, Uganda</a:t>
            </a:r>
            <a:endParaRPr lang="en-US" sz="1800" baseline="30000" dirty="0" smtClean="0"/>
          </a:p>
          <a:p>
            <a:endParaRPr lang="en-US" sz="2000" baseline="30000" dirty="0" smtClean="0"/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25" y="258791"/>
            <a:ext cx="1647645" cy="147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86540" y="6039299"/>
            <a:ext cx="986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Be-cause Health Conference </a:t>
            </a:r>
            <a:r>
              <a:rPr lang="en-US"/>
              <a:t>on </a:t>
            </a:r>
            <a:r>
              <a:rPr lang="en-US" smtClean="0"/>
              <a:t>Urban,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October 2019</a:t>
            </a:r>
          </a:p>
        </p:txBody>
      </p:sp>
    </p:spTree>
    <p:extLst>
      <p:ext uri="{BB962C8B-B14F-4D97-AF65-F5344CB8AC3E}">
        <p14:creationId xmlns:p14="http://schemas.microsoft.com/office/powerpoint/2010/main" val="3638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Access </a:t>
            </a:r>
            <a:r>
              <a:rPr lang="en-US" dirty="0"/>
              <a:t>to and utilization of health services has remained a challenge for the urban poor worldwide.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high rates at which urban informal settlements/slums are developing in Uganda make health for the urban poor an urgent priority. </a:t>
            </a:r>
          </a:p>
          <a:p>
            <a:endParaRPr lang="en-US" dirty="0"/>
          </a:p>
          <a:p>
            <a:r>
              <a:rPr lang="en-US" dirty="0" smtClean="0"/>
              <a:t>In the 2016 </a:t>
            </a:r>
            <a:r>
              <a:rPr lang="en-US" dirty="0"/>
              <a:t>Uganda Demographic Health Survey, 16.8% of adolescents aged 15-19 had begun child bearing in Uganda’s capital Kampala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situation is worse </a:t>
            </a:r>
            <a:r>
              <a:rPr lang="en-US" dirty="0"/>
              <a:t>in urban poor set </a:t>
            </a:r>
            <a:r>
              <a:rPr lang="en-US" dirty="0" smtClean="0"/>
              <a:t>ups of </a:t>
            </a:r>
            <a:r>
              <a:rPr lang="en-US" dirty="0" err="1"/>
              <a:t>Kisenyi</a:t>
            </a:r>
            <a:r>
              <a:rPr lang="en-US" dirty="0"/>
              <a:t> (the largest slum in Kampala)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indicates that reproductive health (RH) interventions/services </a:t>
            </a:r>
            <a:r>
              <a:rPr lang="en-US" dirty="0"/>
              <a:t>such as adolescent friendly corners, have not yielded </a:t>
            </a:r>
            <a:r>
              <a:rPr lang="en-US" dirty="0" smtClean="0"/>
              <a:t>outcomes</a:t>
            </a:r>
          </a:p>
          <a:p>
            <a:endParaRPr lang="en-US" dirty="0" smtClean="0"/>
          </a:p>
          <a:p>
            <a:r>
              <a:rPr lang="en-US" dirty="0" smtClean="0"/>
              <a:t>There is need to ensure that the design of current and future RH interventions meet the  access needs of the targeted adolescents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b="1" dirty="0" smtClean="0"/>
              <a:t>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/>
              <a:t>To determine the extent to which the available reproductive health interventions meet the health access needs of the adolescents 15-19 living in the urban poor settings of </a:t>
            </a:r>
            <a:r>
              <a:rPr lang="en-US" sz="2400" dirty="0" err="1" smtClean="0"/>
              <a:t>Kisenyi</a:t>
            </a:r>
            <a:r>
              <a:rPr lang="en-US" sz="2400" dirty="0" smtClean="0"/>
              <a:t>, Kampala, Uganda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b="1" dirty="0"/>
              <a:t>The </a:t>
            </a:r>
            <a:r>
              <a:rPr lang="en-GB" b="1" dirty="0" err="1"/>
              <a:t>Kisenyi</a:t>
            </a:r>
            <a:r>
              <a:rPr lang="en-GB" b="1" dirty="0"/>
              <a:t> </a:t>
            </a:r>
            <a:r>
              <a:rPr lang="en-GB" b="1" dirty="0" smtClean="0"/>
              <a:t>Slum in </a:t>
            </a:r>
            <a:r>
              <a:rPr lang="en-GB" b="1" dirty="0"/>
              <a:t>Kampala, </a:t>
            </a:r>
            <a:r>
              <a:rPr lang="en-GB" b="1" dirty="0" smtClean="0"/>
              <a:t>Uganda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4</a:t>
            </a:fld>
            <a:endParaRPr lang="en-GB"/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17077" y="1699794"/>
            <a:ext cx="2274277" cy="2433500"/>
          </a:xfrm>
          <a:prstGeom prst="rect">
            <a:avLst/>
          </a:prstGeom>
        </p:spPr>
      </p:pic>
      <p:pic>
        <p:nvPicPr>
          <p:cNvPr id="9" name="Picture 2" descr="Related 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8" y="4375285"/>
            <a:ext cx="2426676" cy="24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7959489">
            <a:off x="1759637" y="3607149"/>
            <a:ext cx="1944753" cy="167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175" y="1711570"/>
            <a:ext cx="3450275" cy="25855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899" y="4441864"/>
            <a:ext cx="4009516" cy="240570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598946" y="6131168"/>
            <a:ext cx="5278954" cy="14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893704">
            <a:off x="2403331" y="5147265"/>
            <a:ext cx="3759330" cy="131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0792" y="6305105"/>
            <a:ext cx="4306186" cy="562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7"/>
              </a:rPr>
              <a:t>https://dispatch.ug/2018/09/13/uganda-among-top-10-african-countries-relatively-good-policies-report/uganda-location-on-the-africa-map/</a:t>
            </a:r>
            <a:endParaRPr lang="en-US" sz="1000" dirty="0" smtClean="0">
              <a:hlinkClick r:id="rId8"/>
            </a:endParaRPr>
          </a:p>
          <a:p>
            <a:r>
              <a:rPr lang="en-US" sz="1000" dirty="0" smtClean="0">
                <a:hlinkClick r:id="rId8"/>
              </a:rPr>
              <a:t>https</a:t>
            </a:r>
            <a:r>
              <a:rPr lang="en-US" sz="1000" dirty="0">
                <a:hlinkClick r:id="rId8"/>
              </a:rPr>
              <a:t>://www.flickr.com/photos/sdinet/6058473267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73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b="1" dirty="0" smtClean="0"/>
              <a:t>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Focus group discussions (</a:t>
            </a:r>
            <a:r>
              <a:rPr lang="en-US" dirty="0" smtClean="0"/>
              <a:t>FGDs) held </a:t>
            </a:r>
            <a:r>
              <a:rPr lang="en-US" dirty="0"/>
              <a:t>with adolescents 15-19 years in </a:t>
            </a:r>
            <a:r>
              <a:rPr lang="en-US" dirty="0" err="1" smtClean="0"/>
              <a:t>Kisenyi</a:t>
            </a:r>
            <a:endParaRPr lang="en-US" dirty="0" smtClean="0"/>
          </a:p>
          <a:p>
            <a:pPr lvl="1"/>
            <a:r>
              <a:rPr lang="en-US" dirty="0" smtClean="0"/>
              <a:t>Probed </a:t>
            </a:r>
            <a:r>
              <a:rPr lang="en-US" dirty="0"/>
              <a:t>their reproductive Health (RH) access </a:t>
            </a:r>
            <a:r>
              <a:rPr lang="en-US" dirty="0" smtClean="0"/>
              <a:t>needs.</a:t>
            </a:r>
          </a:p>
          <a:p>
            <a:pPr lvl="1"/>
            <a:r>
              <a:rPr lang="en-US" dirty="0" smtClean="0"/>
              <a:t>Probed the </a:t>
            </a:r>
            <a:r>
              <a:rPr lang="en-US" dirty="0"/>
              <a:t>current RH interventions/services for the </a:t>
            </a:r>
            <a:r>
              <a:rPr lang="en-US" dirty="0" smtClean="0"/>
              <a:t>adolescents</a:t>
            </a:r>
          </a:p>
          <a:p>
            <a:r>
              <a:rPr lang="en-US" dirty="0" smtClean="0"/>
              <a:t>Key </a:t>
            </a:r>
            <a:r>
              <a:rPr lang="en-US" dirty="0"/>
              <a:t>Informant Interviews (KIIs) with urban authorities and </a:t>
            </a:r>
            <a:r>
              <a:rPr lang="en-US" dirty="0" smtClean="0"/>
              <a:t>service provider held </a:t>
            </a:r>
          </a:p>
          <a:p>
            <a:pPr lvl="1"/>
            <a:r>
              <a:rPr lang="en-US" dirty="0"/>
              <a:t>Described the </a:t>
            </a:r>
            <a:r>
              <a:rPr lang="en-US" dirty="0" smtClean="0"/>
              <a:t>design </a:t>
            </a:r>
            <a:r>
              <a:rPr lang="en-US" dirty="0"/>
              <a:t>and implementation </a:t>
            </a:r>
            <a:r>
              <a:rPr lang="en-US" dirty="0" smtClean="0"/>
              <a:t>features of the current </a:t>
            </a:r>
            <a:r>
              <a:rPr lang="en-US" dirty="0"/>
              <a:t>RH </a:t>
            </a:r>
            <a:r>
              <a:rPr lang="en-US" dirty="0" smtClean="0"/>
              <a:t>interventions/services for </a:t>
            </a:r>
            <a:r>
              <a:rPr lang="en-US" dirty="0"/>
              <a:t>the adolescents </a:t>
            </a:r>
            <a:endParaRPr lang="en-US" dirty="0" smtClean="0"/>
          </a:p>
          <a:p>
            <a:r>
              <a:rPr lang="en-US" dirty="0" smtClean="0"/>
              <a:t>We evaluated the </a:t>
            </a:r>
            <a:r>
              <a:rPr lang="en-US" dirty="0"/>
              <a:t>design and implementation features of the available interventions </a:t>
            </a:r>
            <a:r>
              <a:rPr lang="en-US" dirty="0" smtClean="0"/>
              <a:t>against the adolescent </a:t>
            </a:r>
            <a:r>
              <a:rPr lang="en-US" dirty="0"/>
              <a:t>access </a:t>
            </a:r>
            <a:r>
              <a:rPr lang="en-US" dirty="0" smtClean="0"/>
              <a:t>needs</a:t>
            </a:r>
            <a:r>
              <a:rPr lang="en-US" dirty="0"/>
              <a:t> 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Identified extent of fit </a:t>
            </a:r>
            <a:r>
              <a:rPr lang="en-US" sz="2400" dirty="0"/>
              <a:t>of the </a:t>
            </a:r>
            <a:r>
              <a:rPr lang="en-US" sz="2400" dirty="0" smtClean="0"/>
              <a:t>intervention design with the identified adolescent RH </a:t>
            </a:r>
            <a:r>
              <a:rPr lang="en-US" sz="2400" dirty="0"/>
              <a:t>access </a:t>
            </a:r>
            <a:r>
              <a:rPr lang="en-US" sz="2400" dirty="0" smtClean="0"/>
              <a:t>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5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48000" y="1630816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06892"/>
              </p:ext>
            </p:extLst>
          </p:nvPr>
        </p:nvGraphicFramePr>
        <p:xfrm>
          <a:off x="386862" y="41722"/>
          <a:ext cx="11535506" cy="701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403"/>
                <a:gridCol w="4795284"/>
                <a:gridCol w="2533819"/>
              </a:tblGrid>
              <a:tr h="1920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Adolescent reproductive health (RH) needs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</a:t>
                      </a: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parameter(s)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Extent of fit </a:t>
                      </a: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design parameter </a:t>
                      </a: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the identified 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adolescent RH access needs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fit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sz="1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 fit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fit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****</a:t>
                      </a:r>
                      <a:r>
                        <a:rPr lang="en-US" sz="15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 fit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Needs: Livelihood, Sanitation,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health information, sexual health services (STI management); parenting, substance abuse management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Scope: Mainly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sexual health and health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/>
                </a:tc>
              </a:tr>
              <a:tr h="856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needs: social (livelihood, sanitation,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parenting)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Sexual RH (STI management)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Focus: Sexual RH needs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 family planning products, HIV testing and treatment 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focus on social needs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/>
                </a:tc>
              </a:tr>
              <a:tr h="8563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Desired: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nterventions that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subpopulations  (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10-14,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15-19, married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unmarried, out of school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in-school)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group: Generic_10-24 year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/>
                </a:tc>
              </a:tr>
              <a:tr h="579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Appropriateness: Interventions appropriate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an “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urban poor adolescent”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Appropriateness: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Generic_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target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population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/>
                </a:tc>
              </a:tr>
              <a:tr h="5794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Desired intervention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livery model: Regular holistic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community-based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 model: Mainly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facility based with few and inconsistent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outreaches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2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Aspirations: Empowered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self-reliant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Intended outcomes: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STI/HIV incidence, reduced unwanted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pregnancies,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While </a:t>
            </a:r>
            <a:r>
              <a:rPr lang="en-US" dirty="0" smtClean="0"/>
              <a:t>interventions mainly focus on sexual reproductive health, the key adolescent RH needs are social especially livelihood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Adolescents in urban poor settings require complex programing to holistically address their reproductive health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3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b="1" dirty="0" smtClean="0"/>
              <a:t>Thank you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3DF04-BE74-4558-B44C-FBEAD73A59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15599</TotalTime>
  <Words>732</Words>
  <Application>Microsoft Office PowerPoint</Application>
  <PresentationFormat>Widescreen</PresentationFormat>
  <Paragraphs>86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How to improve the design of Reproductive Health (RH) interventions to meet the health access needs of adolescents (15-19 years) living in urban poor settings of Kampala, Uganda</vt:lpstr>
      <vt:lpstr>Introduction</vt:lpstr>
      <vt:lpstr>Objectives</vt:lpstr>
      <vt:lpstr>The Kisenyi Slum in Kampala, Uganda</vt:lpstr>
      <vt:lpstr>Methods</vt:lpstr>
      <vt:lpstr>PowerPoint Presentation</vt:lpstr>
      <vt:lpstr>Conclusion</vt:lpstr>
      <vt:lpstr>Thank you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Actions, Expected Actors and their Inter-linkages in the comprehensive management of Marburg Virus Disease Outbreaks in Uganda</dc:title>
  <dc:creator>speed</dc:creator>
  <cp:lastModifiedBy>Doreen</cp:lastModifiedBy>
  <cp:revision>141</cp:revision>
  <dcterms:created xsi:type="dcterms:W3CDTF">2019-03-04T17:51:31Z</dcterms:created>
  <dcterms:modified xsi:type="dcterms:W3CDTF">2019-10-14T17:23:08Z</dcterms:modified>
</cp:coreProperties>
</file>