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351" r:id="rId3"/>
    <p:sldId id="352" r:id="rId4"/>
    <p:sldId id="301" r:id="rId5"/>
    <p:sldId id="345" r:id="rId6"/>
    <p:sldId id="348" r:id="rId7"/>
    <p:sldId id="347" r:id="rId8"/>
    <p:sldId id="333" r:id="rId9"/>
    <p:sldId id="328" r:id="rId10"/>
    <p:sldId id="318" r:id="rId11"/>
    <p:sldId id="396" r:id="rId12"/>
    <p:sldId id="397" r:id="rId13"/>
    <p:sldId id="398" r:id="rId14"/>
    <p:sldId id="399" r:id="rId15"/>
    <p:sldId id="400" r:id="rId16"/>
    <p:sldId id="311" r:id="rId17"/>
    <p:sldId id="350" r:id="rId18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uillermo Hegel" initials="GH" lastIdx="2" clrIdx="0"/>
  <p:cmAuthor id="1" name="Bruno Marchal" initials="BMa" lastIdx="1" clrIdx="1">
    <p:extLst>
      <p:ext uri="{19B8F6BF-5375-455C-9EA6-DF929625EA0E}">
        <p15:presenceInfo xmlns:p15="http://schemas.microsoft.com/office/powerpoint/2012/main" userId="Bruno March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60" autoAdjust="0"/>
    <p:restoredTop sz="92219"/>
  </p:normalViewPr>
  <p:slideViewPr>
    <p:cSldViewPr>
      <p:cViewPr varScale="1">
        <p:scale>
          <a:sx n="58" d="100"/>
          <a:sy n="58" d="100"/>
        </p:scale>
        <p:origin x="1224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5T09:18:28.125" idx="1">
    <p:pos x="4992" y="665"/>
    <p:text>Join forces?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hyperlink" Target="http://www.pngonly.com/jigsaw-puzzle-png/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hyperlink" Target="http://www.pngonly.com/jigsaw-puzzle-png/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B249E3-91BC-418D-A6F5-7AD381A36FC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CCC57DA-192A-487F-A9DA-94BA51F1FEF5}">
      <dgm:prSet custT="1"/>
      <dgm:spPr/>
      <dgm:t>
        <a:bodyPr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Health Outcomes</a:t>
          </a:r>
        </a:p>
      </dgm:t>
    </dgm:pt>
    <dgm:pt modelId="{73E8E36E-0BDD-4DA6-881B-4F16F2A73F43}" type="parTrans" cxnId="{A88B8D96-D5BB-4B90-8EB2-EE9B62C14990}">
      <dgm:prSet/>
      <dgm:spPr/>
      <dgm:t>
        <a:bodyPr/>
        <a:lstStyle/>
        <a:p>
          <a:endParaRPr lang="en-US"/>
        </a:p>
      </dgm:t>
    </dgm:pt>
    <dgm:pt modelId="{8EC54132-9228-4B13-A73C-DF12C30294C4}" type="sibTrans" cxnId="{A88B8D96-D5BB-4B90-8EB2-EE9B62C14990}">
      <dgm:prSet/>
      <dgm:spPr/>
      <dgm:t>
        <a:bodyPr/>
        <a:lstStyle/>
        <a:p>
          <a:endParaRPr lang="en-US"/>
        </a:p>
      </dgm:t>
    </dgm:pt>
    <dgm:pt modelId="{4F835A20-08FA-484D-B10D-58076AFAC60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/>
            <a:t>Infant mortality</a:t>
          </a:r>
        </a:p>
      </dgm:t>
    </dgm:pt>
    <dgm:pt modelId="{E311A2DD-7447-442D-A427-6B2C6716474A}" type="parTrans" cxnId="{E169CD23-A912-4A70-A955-AA84009F3947}">
      <dgm:prSet/>
      <dgm:spPr/>
      <dgm:t>
        <a:bodyPr/>
        <a:lstStyle/>
        <a:p>
          <a:endParaRPr lang="en-US"/>
        </a:p>
      </dgm:t>
    </dgm:pt>
    <dgm:pt modelId="{20B8DF41-581D-4983-92E6-728932C43658}" type="sibTrans" cxnId="{E169CD23-A912-4A70-A955-AA84009F3947}">
      <dgm:prSet/>
      <dgm:spPr/>
      <dgm:t>
        <a:bodyPr/>
        <a:lstStyle/>
        <a:p>
          <a:endParaRPr lang="en-US"/>
        </a:p>
      </dgm:t>
    </dgm:pt>
    <dgm:pt modelId="{821F00C6-800D-46C7-9863-501CA5E4AFA8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/>
            <a:t>Diabetes prevalence</a:t>
          </a:r>
        </a:p>
      </dgm:t>
    </dgm:pt>
    <dgm:pt modelId="{446DF1C6-259A-4100-92CF-F2439E658D0F}" type="parTrans" cxnId="{DE1407F7-DAF0-46E6-89FB-A59018EF3AAD}">
      <dgm:prSet/>
      <dgm:spPr/>
      <dgm:t>
        <a:bodyPr/>
        <a:lstStyle/>
        <a:p>
          <a:endParaRPr lang="en-US"/>
        </a:p>
      </dgm:t>
    </dgm:pt>
    <dgm:pt modelId="{B3BAE0E4-A086-4D56-BD5F-40FFB0B29A91}" type="sibTrans" cxnId="{DE1407F7-DAF0-46E6-89FB-A59018EF3AAD}">
      <dgm:prSet/>
      <dgm:spPr/>
      <dgm:t>
        <a:bodyPr/>
        <a:lstStyle/>
        <a:p>
          <a:endParaRPr lang="en-US"/>
        </a:p>
      </dgm:t>
    </dgm:pt>
    <dgm:pt modelId="{164F1A96-1FA9-442A-82FF-8C7836973345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/>
            <a:t>TB detection rate</a:t>
          </a:r>
        </a:p>
      </dgm:t>
    </dgm:pt>
    <dgm:pt modelId="{9856120C-7003-47A4-B803-72FB19716C89}" type="parTrans" cxnId="{FC214A0B-40B2-40FC-8AE8-7F2BA058046C}">
      <dgm:prSet/>
      <dgm:spPr/>
      <dgm:t>
        <a:bodyPr/>
        <a:lstStyle/>
        <a:p>
          <a:endParaRPr lang="en-US"/>
        </a:p>
      </dgm:t>
    </dgm:pt>
    <dgm:pt modelId="{6FFE9054-086F-4473-9DFE-2D52FAE1434E}" type="sibTrans" cxnId="{FC214A0B-40B2-40FC-8AE8-7F2BA058046C}">
      <dgm:prSet/>
      <dgm:spPr/>
      <dgm:t>
        <a:bodyPr/>
        <a:lstStyle/>
        <a:p>
          <a:endParaRPr lang="en-US"/>
        </a:p>
      </dgm:t>
    </dgm:pt>
    <dgm:pt modelId="{8C280ADC-7963-4EAB-845C-47EE2DA60270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/>
            <a:t>Road traffic injuries</a:t>
          </a:r>
        </a:p>
      </dgm:t>
    </dgm:pt>
    <dgm:pt modelId="{FE7958B5-6BD5-457C-B310-5BD79B0E61B4}" type="parTrans" cxnId="{090C1201-A009-48EF-A120-C85E8C963A1B}">
      <dgm:prSet/>
      <dgm:spPr/>
      <dgm:t>
        <a:bodyPr/>
        <a:lstStyle/>
        <a:p>
          <a:endParaRPr lang="en-US"/>
        </a:p>
      </dgm:t>
    </dgm:pt>
    <dgm:pt modelId="{58766FB5-42EA-4FBA-A269-D4B95AB5C261}" type="sibTrans" cxnId="{090C1201-A009-48EF-A120-C85E8C963A1B}">
      <dgm:prSet/>
      <dgm:spPr/>
      <dgm:t>
        <a:bodyPr/>
        <a:lstStyle/>
        <a:p>
          <a:endParaRPr lang="en-US"/>
        </a:p>
      </dgm:t>
    </dgm:pt>
    <dgm:pt modelId="{6FC33ADF-904C-40AB-9425-94A5414E97FF}">
      <dgm:prSet custT="1"/>
      <dgm:spPr/>
      <dgm:t>
        <a:bodyPr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Physical environment &amp; infrastructure</a:t>
          </a:r>
        </a:p>
      </dgm:t>
    </dgm:pt>
    <dgm:pt modelId="{2016D61D-E71E-41C3-9311-847A24E69AD0}" type="parTrans" cxnId="{F7128799-F891-413C-9117-C77C2FF5D700}">
      <dgm:prSet/>
      <dgm:spPr/>
      <dgm:t>
        <a:bodyPr/>
        <a:lstStyle/>
        <a:p>
          <a:endParaRPr lang="en-US"/>
        </a:p>
      </dgm:t>
    </dgm:pt>
    <dgm:pt modelId="{C66C9D5B-34C7-4DD8-A2BF-61C52A9A223E}" type="sibTrans" cxnId="{F7128799-F891-413C-9117-C77C2FF5D700}">
      <dgm:prSet/>
      <dgm:spPr/>
      <dgm:t>
        <a:bodyPr/>
        <a:lstStyle/>
        <a:p>
          <a:endParaRPr lang="en-US"/>
        </a:p>
      </dgm:t>
    </dgm:pt>
    <dgm:pt modelId="{27770940-D504-42FC-8A8F-D19A813B2A49}">
      <dgm:prSet custT="1"/>
      <dgm:spPr/>
      <dgm:t>
        <a:bodyPr/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Access to safe water</a:t>
          </a:r>
        </a:p>
      </dgm:t>
    </dgm:pt>
    <dgm:pt modelId="{ED56ACB5-78F8-4FA6-832E-49D7117C061E}" type="parTrans" cxnId="{7F70656D-1914-46D0-BD54-A8A1150E8E8B}">
      <dgm:prSet/>
      <dgm:spPr/>
      <dgm:t>
        <a:bodyPr/>
        <a:lstStyle/>
        <a:p>
          <a:endParaRPr lang="en-US"/>
        </a:p>
      </dgm:t>
    </dgm:pt>
    <dgm:pt modelId="{38E16546-B1E7-46B2-A786-AA15F9D7869E}" type="sibTrans" cxnId="{7F70656D-1914-46D0-BD54-A8A1150E8E8B}">
      <dgm:prSet/>
      <dgm:spPr/>
      <dgm:t>
        <a:bodyPr/>
        <a:lstStyle/>
        <a:p>
          <a:endParaRPr lang="en-US"/>
        </a:p>
      </dgm:t>
    </dgm:pt>
    <dgm:pt modelId="{5DF5A13B-9941-48A2-91DC-3DE29D6180D8}">
      <dgm:prSet custT="1"/>
      <dgm:spPr/>
      <dgm:t>
        <a:bodyPr/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Access to improved sanitation</a:t>
          </a:r>
        </a:p>
      </dgm:t>
    </dgm:pt>
    <dgm:pt modelId="{A3013708-A11E-496C-943B-32A473D95236}" type="parTrans" cxnId="{A0F7BE76-C5FC-416D-81B4-DCB1F752477E}">
      <dgm:prSet/>
      <dgm:spPr/>
      <dgm:t>
        <a:bodyPr/>
        <a:lstStyle/>
        <a:p>
          <a:endParaRPr lang="en-US"/>
        </a:p>
      </dgm:t>
    </dgm:pt>
    <dgm:pt modelId="{AE25D99D-DA2D-47CF-B8A3-96EAB32F89A1}" type="sibTrans" cxnId="{A0F7BE76-C5FC-416D-81B4-DCB1F752477E}">
      <dgm:prSet/>
      <dgm:spPr/>
      <dgm:t>
        <a:bodyPr/>
        <a:lstStyle/>
        <a:p>
          <a:endParaRPr lang="en-US"/>
        </a:p>
      </dgm:t>
    </dgm:pt>
    <dgm:pt modelId="{C744021C-092F-4942-9755-BDE107D83679}">
      <dgm:prSet custT="1"/>
      <dgm:spPr/>
      <dgm:t>
        <a:bodyPr/>
        <a:lstStyle/>
        <a:p>
          <a:r>
            <a:rPr lang="en-US" sz="2200" dirty="0"/>
            <a:t>Social &amp; human development</a:t>
          </a:r>
        </a:p>
      </dgm:t>
    </dgm:pt>
    <dgm:pt modelId="{6229DBC4-BB2C-4002-8A11-E4443EDE61DF}" type="parTrans" cxnId="{61ACD902-63E3-41AE-AA6E-074C9F26DDC9}">
      <dgm:prSet/>
      <dgm:spPr/>
      <dgm:t>
        <a:bodyPr/>
        <a:lstStyle/>
        <a:p>
          <a:endParaRPr lang="en-US"/>
        </a:p>
      </dgm:t>
    </dgm:pt>
    <dgm:pt modelId="{AE92405A-44AF-4C66-B42F-45AEE3A63035}" type="sibTrans" cxnId="{61ACD902-63E3-41AE-AA6E-074C9F26DDC9}">
      <dgm:prSet/>
      <dgm:spPr/>
      <dgm:t>
        <a:bodyPr/>
        <a:lstStyle/>
        <a:p>
          <a:endParaRPr lang="en-US"/>
        </a:p>
      </dgm:t>
    </dgm:pt>
    <dgm:pt modelId="{480A97FA-3C20-4895-891D-C33A86125FEC}">
      <dgm:prSet custT="1"/>
      <dgm:spPr/>
      <dgm:t>
        <a:bodyPr/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Skill birth attendance</a:t>
          </a:r>
        </a:p>
      </dgm:t>
    </dgm:pt>
    <dgm:pt modelId="{79DEB459-93AF-4DEA-9D01-AE0F229F4173}" type="parTrans" cxnId="{53CB1069-DC83-4901-9182-BADF356F279C}">
      <dgm:prSet/>
      <dgm:spPr/>
      <dgm:t>
        <a:bodyPr/>
        <a:lstStyle/>
        <a:p>
          <a:endParaRPr lang="en-US"/>
        </a:p>
      </dgm:t>
    </dgm:pt>
    <dgm:pt modelId="{05F045D0-A64F-4723-8319-836DA5D3235A}" type="sibTrans" cxnId="{53CB1069-DC83-4901-9182-BADF356F279C}">
      <dgm:prSet/>
      <dgm:spPr/>
      <dgm:t>
        <a:bodyPr/>
        <a:lstStyle/>
        <a:p>
          <a:endParaRPr lang="en-US"/>
        </a:p>
      </dgm:t>
    </dgm:pt>
    <dgm:pt modelId="{20A3BFAD-8250-46C5-8243-805CDAA069EF}">
      <dgm:prSet custT="1"/>
      <dgm:spPr/>
      <dgm:t>
        <a:bodyPr/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Fully immunized children</a:t>
          </a:r>
        </a:p>
      </dgm:t>
    </dgm:pt>
    <dgm:pt modelId="{90A9874F-414E-472F-AED0-A3E89523FF12}" type="parTrans" cxnId="{BB9EF10F-5001-4664-BC2E-E885AF215720}">
      <dgm:prSet/>
      <dgm:spPr/>
      <dgm:t>
        <a:bodyPr/>
        <a:lstStyle/>
        <a:p>
          <a:endParaRPr lang="en-US"/>
        </a:p>
      </dgm:t>
    </dgm:pt>
    <dgm:pt modelId="{2759F249-7602-4486-BB1F-6048B0032C6B}" type="sibTrans" cxnId="{BB9EF10F-5001-4664-BC2E-E885AF215720}">
      <dgm:prSet/>
      <dgm:spPr/>
      <dgm:t>
        <a:bodyPr/>
        <a:lstStyle/>
        <a:p>
          <a:endParaRPr lang="en-US"/>
        </a:p>
      </dgm:t>
    </dgm:pt>
    <dgm:pt modelId="{C933A186-085B-4137-B5B1-D079F20B229E}">
      <dgm:prSet custT="1"/>
      <dgm:spPr/>
      <dgm:t>
        <a:bodyPr/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Completion of primary education</a:t>
          </a:r>
        </a:p>
      </dgm:t>
    </dgm:pt>
    <dgm:pt modelId="{9A484206-E428-4437-9CCA-7DE00254594A}" type="parTrans" cxnId="{46EFAB53-D93D-428C-A26E-7C27023EDBF3}">
      <dgm:prSet/>
      <dgm:spPr/>
      <dgm:t>
        <a:bodyPr/>
        <a:lstStyle/>
        <a:p>
          <a:endParaRPr lang="en-US"/>
        </a:p>
      </dgm:t>
    </dgm:pt>
    <dgm:pt modelId="{F048EA76-C5F1-45F7-BF38-10D1D0D5F78A}" type="sibTrans" cxnId="{46EFAB53-D93D-428C-A26E-7C27023EDBF3}">
      <dgm:prSet/>
      <dgm:spPr/>
      <dgm:t>
        <a:bodyPr/>
        <a:lstStyle/>
        <a:p>
          <a:endParaRPr lang="en-US"/>
        </a:p>
      </dgm:t>
    </dgm:pt>
    <dgm:pt modelId="{0DD7484B-BFBC-41C5-8947-65F3D16B7019}">
      <dgm:prSet custT="1"/>
      <dgm:spPr/>
      <dgm:t>
        <a:bodyPr/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Prevalence of tobacco smoking</a:t>
          </a:r>
        </a:p>
      </dgm:t>
    </dgm:pt>
    <dgm:pt modelId="{056F2905-EE86-42D1-99D6-ED200786E105}" type="parTrans" cxnId="{413C7BAC-87D0-4723-8BA0-51367B655B64}">
      <dgm:prSet/>
      <dgm:spPr/>
      <dgm:t>
        <a:bodyPr/>
        <a:lstStyle/>
        <a:p>
          <a:endParaRPr lang="en-US"/>
        </a:p>
      </dgm:t>
    </dgm:pt>
    <dgm:pt modelId="{658E782B-6E91-4A65-8875-D1702409AC13}" type="sibTrans" cxnId="{413C7BAC-87D0-4723-8BA0-51367B655B64}">
      <dgm:prSet/>
      <dgm:spPr/>
      <dgm:t>
        <a:bodyPr/>
        <a:lstStyle/>
        <a:p>
          <a:endParaRPr lang="en-US"/>
        </a:p>
      </dgm:t>
    </dgm:pt>
    <dgm:pt modelId="{7B1929FF-B830-47FA-9E8A-F64861274EE2}">
      <dgm:prSet custT="1"/>
      <dgm:spPr/>
      <dgm:t>
        <a:bodyPr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Economic development</a:t>
          </a:r>
        </a:p>
      </dgm:t>
    </dgm:pt>
    <dgm:pt modelId="{E642A089-F34F-4DAA-B15D-A3AEB6BC4B13}" type="parTrans" cxnId="{247704A1-AF28-481B-A8DC-45D865E8DF77}">
      <dgm:prSet/>
      <dgm:spPr/>
      <dgm:t>
        <a:bodyPr/>
        <a:lstStyle/>
        <a:p>
          <a:endParaRPr lang="en-US"/>
        </a:p>
      </dgm:t>
    </dgm:pt>
    <dgm:pt modelId="{E823A2B1-9715-47CB-A1D6-CDC15E40DAEC}" type="sibTrans" cxnId="{247704A1-AF28-481B-A8DC-45D865E8DF77}">
      <dgm:prSet/>
      <dgm:spPr/>
      <dgm:t>
        <a:bodyPr/>
        <a:lstStyle/>
        <a:p>
          <a:endParaRPr lang="en-US"/>
        </a:p>
      </dgm:t>
    </dgm:pt>
    <dgm:pt modelId="{0DF24FD7-3553-441D-BD65-CAF87B2FD286}">
      <dgm:prSet custT="1"/>
      <dgm:spPr/>
      <dgm:t>
        <a:bodyPr/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Unemployment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46AF8D2C-08E7-4277-8531-C483F48D0794}" type="parTrans" cxnId="{124FCE9B-7432-46C5-92C3-07353B43C268}">
      <dgm:prSet/>
      <dgm:spPr/>
      <dgm:t>
        <a:bodyPr/>
        <a:lstStyle/>
        <a:p>
          <a:endParaRPr lang="en-US"/>
        </a:p>
      </dgm:t>
    </dgm:pt>
    <dgm:pt modelId="{76CE548F-24FD-484F-9951-3A18BCE0676C}" type="sibTrans" cxnId="{124FCE9B-7432-46C5-92C3-07353B43C268}">
      <dgm:prSet/>
      <dgm:spPr/>
      <dgm:t>
        <a:bodyPr/>
        <a:lstStyle/>
        <a:p>
          <a:endParaRPr lang="en-US"/>
        </a:p>
      </dgm:t>
    </dgm:pt>
    <dgm:pt modelId="{85E27EB4-D310-492C-99E6-2976031BF8C1}">
      <dgm:prSet custT="1"/>
      <dgm:spPr/>
      <dgm:t>
        <a:bodyPr/>
        <a:lstStyle/>
        <a:p>
          <a:r>
            <a:rPr lang="en-US" sz="2200" dirty="0"/>
            <a:t>Governance</a:t>
          </a:r>
        </a:p>
      </dgm:t>
    </dgm:pt>
    <dgm:pt modelId="{7C89A899-7EEE-4453-A2E6-4C1AB1F80883}" type="parTrans" cxnId="{6B629C90-7D18-4A4A-AE8C-BA783605BE89}">
      <dgm:prSet/>
      <dgm:spPr/>
      <dgm:t>
        <a:bodyPr/>
        <a:lstStyle/>
        <a:p>
          <a:endParaRPr lang="en-US"/>
        </a:p>
      </dgm:t>
    </dgm:pt>
    <dgm:pt modelId="{D73694D3-3584-4568-84DF-48323258C972}" type="sibTrans" cxnId="{6B629C90-7D18-4A4A-AE8C-BA783605BE89}">
      <dgm:prSet/>
      <dgm:spPr/>
      <dgm:t>
        <a:bodyPr/>
        <a:lstStyle/>
        <a:p>
          <a:endParaRPr lang="en-US"/>
        </a:p>
      </dgm:t>
    </dgm:pt>
    <dgm:pt modelId="{E335621D-D737-4DC6-9EDD-B1C1183E72E6}">
      <dgm:prSet custT="1"/>
      <dgm:spPr/>
      <dgm:t>
        <a:bodyPr/>
        <a:lstStyle/>
        <a:p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Government Health Expenditure on Health</a:t>
          </a:r>
        </a:p>
      </dgm:t>
    </dgm:pt>
    <dgm:pt modelId="{7BEB6024-7A8B-4806-A5E6-6F8DAB1EAC9E}" type="parTrans" cxnId="{F9983D57-8D62-4704-898B-9279C3C3C56D}">
      <dgm:prSet/>
      <dgm:spPr/>
      <dgm:t>
        <a:bodyPr/>
        <a:lstStyle/>
        <a:p>
          <a:endParaRPr lang="en-US"/>
        </a:p>
      </dgm:t>
    </dgm:pt>
    <dgm:pt modelId="{67938EDA-7DE2-472C-B269-D18F2C99B8B5}" type="sibTrans" cxnId="{F9983D57-8D62-4704-898B-9279C3C3C56D}">
      <dgm:prSet/>
      <dgm:spPr/>
      <dgm:t>
        <a:bodyPr/>
        <a:lstStyle/>
        <a:p>
          <a:endParaRPr lang="en-US"/>
        </a:p>
      </dgm:t>
    </dgm:pt>
    <dgm:pt modelId="{EAD39EAC-228D-4BEA-8762-5C97E2628748}" type="pres">
      <dgm:prSet presAssocID="{3AB249E3-91BC-418D-A6F5-7AD381A36FCE}" presName="root" presStyleCnt="0">
        <dgm:presLayoutVars>
          <dgm:dir/>
          <dgm:resizeHandles val="exact"/>
        </dgm:presLayoutVars>
      </dgm:prSet>
      <dgm:spPr/>
    </dgm:pt>
    <dgm:pt modelId="{C2C54063-D57B-4874-AD28-235370018568}" type="pres">
      <dgm:prSet presAssocID="{DCCC57DA-192A-487F-A9DA-94BA51F1FEF5}" presName="compNode" presStyleCnt="0"/>
      <dgm:spPr/>
    </dgm:pt>
    <dgm:pt modelId="{5EE93A03-9627-45B4-88DD-EDD9F11F8D96}" type="pres">
      <dgm:prSet presAssocID="{DCCC57DA-192A-487F-A9DA-94BA51F1FEF5}" presName="bgRect" presStyleLbl="bgShp" presStyleIdx="0" presStyleCnt="5" custScaleY="196755" custLinFactNeighborY="12687"/>
      <dgm:spPr>
        <a:solidFill>
          <a:schemeClr val="bg1">
            <a:lumMod val="85000"/>
          </a:schemeClr>
        </a:solidFill>
      </dgm:spPr>
    </dgm:pt>
    <dgm:pt modelId="{938CC282-2CB7-42FA-9347-99FD393D5295}" type="pres">
      <dgm:prSet presAssocID="{DCCC57DA-192A-487F-A9DA-94BA51F1FEF5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915D226A-B97B-4845-B0AD-FBC2BA696A8B}" type="pres">
      <dgm:prSet presAssocID="{DCCC57DA-192A-487F-A9DA-94BA51F1FEF5}" presName="spaceRect" presStyleCnt="0"/>
      <dgm:spPr/>
    </dgm:pt>
    <dgm:pt modelId="{5E07D7AD-6F7D-4D65-BE28-AD59F69DE566}" type="pres">
      <dgm:prSet presAssocID="{DCCC57DA-192A-487F-A9DA-94BA51F1FEF5}" presName="parTx" presStyleLbl="revTx" presStyleIdx="0" presStyleCnt="10">
        <dgm:presLayoutVars>
          <dgm:chMax val="0"/>
          <dgm:chPref val="0"/>
        </dgm:presLayoutVars>
      </dgm:prSet>
      <dgm:spPr/>
    </dgm:pt>
    <dgm:pt modelId="{DFC4E228-AC0B-4C7B-AA45-8AB5D32ACF1E}" type="pres">
      <dgm:prSet presAssocID="{DCCC57DA-192A-487F-A9DA-94BA51F1FEF5}" presName="desTx" presStyleLbl="revTx" presStyleIdx="1" presStyleCnt="10">
        <dgm:presLayoutVars/>
      </dgm:prSet>
      <dgm:spPr/>
    </dgm:pt>
    <dgm:pt modelId="{8DDF8D2A-9CA5-4BD5-A73B-EAFC5A44ED3B}" type="pres">
      <dgm:prSet presAssocID="{8EC54132-9228-4B13-A73C-DF12C30294C4}" presName="sibTrans" presStyleCnt="0"/>
      <dgm:spPr/>
    </dgm:pt>
    <dgm:pt modelId="{43C8A5BB-D880-4FED-88B4-AF9A229ADF7C}" type="pres">
      <dgm:prSet presAssocID="{6FC33ADF-904C-40AB-9425-94A5414E97FF}" presName="compNode" presStyleCnt="0"/>
      <dgm:spPr/>
    </dgm:pt>
    <dgm:pt modelId="{943DAC73-8D40-4BB4-AC1E-DEFE1C90EAC8}" type="pres">
      <dgm:prSet presAssocID="{6FC33ADF-904C-40AB-9425-94A5414E97FF}" presName="bgRect" presStyleLbl="bgShp" presStyleIdx="1" presStyleCnt="5"/>
      <dgm:spPr/>
    </dgm:pt>
    <dgm:pt modelId="{E29C25B2-D8DE-4FDD-8BF1-4F7EE22FE061}" type="pres">
      <dgm:prSet presAssocID="{6FC33ADF-904C-40AB-9425-94A5414E97FF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wer"/>
        </a:ext>
      </dgm:extLst>
    </dgm:pt>
    <dgm:pt modelId="{B9BE9336-1134-4686-9175-442725A664A9}" type="pres">
      <dgm:prSet presAssocID="{6FC33ADF-904C-40AB-9425-94A5414E97FF}" presName="spaceRect" presStyleCnt="0"/>
      <dgm:spPr/>
    </dgm:pt>
    <dgm:pt modelId="{9B240999-C12C-4116-909E-DE9DB2DF6F17}" type="pres">
      <dgm:prSet presAssocID="{6FC33ADF-904C-40AB-9425-94A5414E97FF}" presName="parTx" presStyleLbl="revTx" presStyleIdx="2" presStyleCnt="10">
        <dgm:presLayoutVars>
          <dgm:chMax val="0"/>
          <dgm:chPref val="0"/>
        </dgm:presLayoutVars>
      </dgm:prSet>
      <dgm:spPr/>
    </dgm:pt>
    <dgm:pt modelId="{2EB1B5F6-29CC-4C6C-A92D-A02DFA2E8204}" type="pres">
      <dgm:prSet presAssocID="{6FC33ADF-904C-40AB-9425-94A5414E97FF}" presName="desTx" presStyleLbl="revTx" presStyleIdx="3" presStyleCnt="10">
        <dgm:presLayoutVars/>
      </dgm:prSet>
      <dgm:spPr/>
    </dgm:pt>
    <dgm:pt modelId="{0A017532-9735-4697-9916-0E2E3FFC2B54}" type="pres">
      <dgm:prSet presAssocID="{C66C9D5B-34C7-4DD8-A2BF-61C52A9A223E}" presName="sibTrans" presStyleCnt="0"/>
      <dgm:spPr/>
    </dgm:pt>
    <dgm:pt modelId="{2604488E-9350-4CF7-A18D-48D6B1BBD3B9}" type="pres">
      <dgm:prSet presAssocID="{C744021C-092F-4942-9755-BDE107D83679}" presName="compNode" presStyleCnt="0"/>
      <dgm:spPr/>
    </dgm:pt>
    <dgm:pt modelId="{4FA9F8FD-015F-46F4-801F-EA0DE966AD5F}" type="pres">
      <dgm:prSet presAssocID="{C744021C-092F-4942-9755-BDE107D83679}" presName="bgRect" presStyleLbl="bgShp" presStyleIdx="2" presStyleCnt="5" custScaleY="198335" custLinFactNeighborY="-10382"/>
      <dgm:spPr/>
    </dgm:pt>
    <dgm:pt modelId="{B281B9B8-F93C-459A-8291-3B38DC5ECB25}" type="pres">
      <dgm:prSet presAssocID="{C744021C-092F-4942-9755-BDE107D83679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ildren"/>
        </a:ext>
      </dgm:extLst>
    </dgm:pt>
    <dgm:pt modelId="{92A29F69-6324-48AC-91F1-EA1D5369D3B9}" type="pres">
      <dgm:prSet presAssocID="{C744021C-092F-4942-9755-BDE107D83679}" presName="spaceRect" presStyleCnt="0"/>
      <dgm:spPr/>
    </dgm:pt>
    <dgm:pt modelId="{7209191C-BF90-48A4-BBF2-99A2D42646A1}" type="pres">
      <dgm:prSet presAssocID="{C744021C-092F-4942-9755-BDE107D83679}" presName="parTx" presStyleLbl="revTx" presStyleIdx="4" presStyleCnt="10">
        <dgm:presLayoutVars>
          <dgm:chMax val="0"/>
          <dgm:chPref val="0"/>
        </dgm:presLayoutVars>
      </dgm:prSet>
      <dgm:spPr/>
    </dgm:pt>
    <dgm:pt modelId="{55479F55-7BB6-4AE1-8989-61D1771A73D2}" type="pres">
      <dgm:prSet presAssocID="{C744021C-092F-4942-9755-BDE107D83679}" presName="desTx" presStyleLbl="revTx" presStyleIdx="5" presStyleCnt="10" custLinFactNeighborX="-696" custLinFactNeighborY="-7575">
        <dgm:presLayoutVars/>
      </dgm:prSet>
      <dgm:spPr/>
    </dgm:pt>
    <dgm:pt modelId="{79D3D5F5-8593-479E-B872-969BCB5F51A1}" type="pres">
      <dgm:prSet presAssocID="{AE92405A-44AF-4C66-B42F-45AEE3A63035}" presName="sibTrans" presStyleCnt="0"/>
      <dgm:spPr/>
    </dgm:pt>
    <dgm:pt modelId="{1AD0C40D-5BB4-4B56-B5F1-DD7ED2BF2963}" type="pres">
      <dgm:prSet presAssocID="{7B1929FF-B830-47FA-9E8A-F64861274EE2}" presName="compNode" presStyleCnt="0"/>
      <dgm:spPr/>
    </dgm:pt>
    <dgm:pt modelId="{53608AE2-2DA7-4B59-80D2-3AF21C366858}" type="pres">
      <dgm:prSet presAssocID="{7B1929FF-B830-47FA-9E8A-F64861274EE2}" presName="bgRect" presStyleLbl="bgShp" presStyleIdx="3" presStyleCnt="5" custLinFactNeighborY="-21870"/>
      <dgm:spPr/>
    </dgm:pt>
    <dgm:pt modelId="{844D606F-D562-4E82-ADEC-FF97B5042DC2}" type="pres">
      <dgm:prSet presAssocID="{7B1929FF-B830-47FA-9E8A-F64861274EE2}" presName="iconRect" presStyleLbl="node1" presStyleIdx="3" presStyleCnt="5" custLinFactNeighborY="-3119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BA49C80F-58A9-4136-8FE7-1ABAAE8C14DD}" type="pres">
      <dgm:prSet presAssocID="{7B1929FF-B830-47FA-9E8A-F64861274EE2}" presName="spaceRect" presStyleCnt="0"/>
      <dgm:spPr/>
    </dgm:pt>
    <dgm:pt modelId="{3487FCD5-D44B-4937-8DC6-217C2FDF3798}" type="pres">
      <dgm:prSet presAssocID="{7B1929FF-B830-47FA-9E8A-F64861274EE2}" presName="parTx" presStyleLbl="revTx" presStyleIdx="6" presStyleCnt="10" custLinFactNeighborY="-17157">
        <dgm:presLayoutVars>
          <dgm:chMax val="0"/>
          <dgm:chPref val="0"/>
        </dgm:presLayoutVars>
      </dgm:prSet>
      <dgm:spPr/>
    </dgm:pt>
    <dgm:pt modelId="{360BDBA5-9C02-4F83-89E2-E7A6036673D3}" type="pres">
      <dgm:prSet presAssocID="{7B1929FF-B830-47FA-9E8A-F64861274EE2}" presName="desTx" presStyleLbl="revTx" presStyleIdx="7" presStyleCnt="10" custLinFactNeighborY="-17157">
        <dgm:presLayoutVars/>
      </dgm:prSet>
      <dgm:spPr/>
    </dgm:pt>
    <dgm:pt modelId="{317AFCAA-EB86-430D-B9BB-B7FE13377D39}" type="pres">
      <dgm:prSet presAssocID="{E823A2B1-9715-47CB-A1D6-CDC15E40DAEC}" presName="sibTrans" presStyleCnt="0"/>
      <dgm:spPr/>
    </dgm:pt>
    <dgm:pt modelId="{82935168-DE25-4B2F-9217-09903A689259}" type="pres">
      <dgm:prSet presAssocID="{85E27EB4-D310-492C-99E6-2976031BF8C1}" presName="compNode" presStyleCnt="0"/>
      <dgm:spPr/>
    </dgm:pt>
    <dgm:pt modelId="{5E6CD823-5245-4418-B2C3-19994740F9FE}" type="pres">
      <dgm:prSet presAssocID="{85E27EB4-D310-492C-99E6-2976031BF8C1}" presName="bgRect" presStyleLbl="bgShp" presStyleIdx="4" presStyleCnt="5" custLinFactNeighborY="-29264"/>
      <dgm:spPr/>
    </dgm:pt>
    <dgm:pt modelId="{03DFD275-52E5-4B8F-9F13-8EEA76F1199C}" type="pres">
      <dgm:prSet presAssocID="{85E27EB4-D310-492C-99E6-2976031BF8C1}" presName="iconRect" presStyleLbl="node1" presStyleIdx="4" presStyleCnt="5" custLinFactNeighborY="-53717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l="-13000" r="-13000"/>
          </a:stretch>
        </a:blipFill>
        <a:ln>
          <a:noFill/>
        </a:ln>
      </dgm:spPr>
      <dgm:extLst/>
    </dgm:pt>
    <dgm:pt modelId="{DC934312-F264-4067-865D-9E9AA1867BC3}" type="pres">
      <dgm:prSet presAssocID="{85E27EB4-D310-492C-99E6-2976031BF8C1}" presName="spaceRect" presStyleCnt="0"/>
      <dgm:spPr/>
    </dgm:pt>
    <dgm:pt modelId="{3A0A895D-412B-4C72-BDE0-2823D67878C9}" type="pres">
      <dgm:prSet presAssocID="{85E27EB4-D310-492C-99E6-2976031BF8C1}" presName="parTx" presStyleLbl="revTx" presStyleIdx="8" presStyleCnt="10" custLinFactNeighborY="-29545">
        <dgm:presLayoutVars>
          <dgm:chMax val="0"/>
          <dgm:chPref val="0"/>
        </dgm:presLayoutVars>
      </dgm:prSet>
      <dgm:spPr/>
    </dgm:pt>
    <dgm:pt modelId="{3046BA76-99E4-4831-81B9-B316B436EC22}" type="pres">
      <dgm:prSet presAssocID="{85E27EB4-D310-492C-99E6-2976031BF8C1}" presName="desTx" presStyleLbl="revTx" presStyleIdx="9" presStyleCnt="10" custLinFactNeighborY="-29545">
        <dgm:presLayoutVars/>
      </dgm:prSet>
      <dgm:spPr/>
    </dgm:pt>
  </dgm:ptLst>
  <dgm:cxnLst>
    <dgm:cxn modelId="{090C1201-A009-48EF-A120-C85E8C963A1B}" srcId="{DCCC57DA-192A-487F-A9DA-94BA51F1FEF5}" destId="{8C280ADC-7963-4EAB-845C-47EE2DA60270}" srcOrd="3" destOrd="0" parTransId="{FE7958B5-6BD5-457C-B310-5BD79B0E61B4}" sibTransId="{58766FB5-42EA-4FBA-A269-D4B95AB5C261}"/>
    <dgm:cxn modelId="{15374202-F160-4BAC-80FC-BDEA1B69F6EC}" type="presOf" srcId="{8C280ADC-7963-4EAB-845C-47EE2DA60270}" destId="{DFC4E228-AC0B-4C7B-AA45-8AB5D32ACF1E}" srcOrd="0" destOrd="3" presId="urn:microsoft.com/office/officeart/2018/2/layout/IconVerticalSolidList"/>
    <dgm:cxn modelId="{61ACD902-63E3-41AE-AA6E-074C9F26DDC9}" srcId="{3AB249E3-91BC-418D-A6F5-7AD381A36FCE}" destId="{C744021C-092F-4942-9755-BDE107D83679}" srcOrd="2" destOrd="0" parTransId="{6229DBC4-BB2C-4002-8A11-E4443EDE61DF}" sibTransId="{AE92405A-44AF-4C66-B42F-45AEE3A63035}"/>
    <dgm:cxn modelId="{49210D03-DDF3-47D7-BFF8-99EC00A33928}" type="presOf" srcId="{DCCC57DA-192A-487F-A9DA-94BA51F1FEF5}" destId="{5E07D7AD-6F7D-4D65-BE28-AD59F69DE566}" srcOrd="0" destOrd="0" presId="urn:microsoft.com/office/officeart/2018/2/layout/IconVerticalSolidList"/>
    <dgm:cxn modelId="{FC214A0B-40B2-40FC-8AE8-7F2BA058046C}" srcId="{DCCC57DA-192A-487F-A9DA-94BA51F1FEF5}" destId="{164F1A96-1FA9-442A-82FF-8C7836973345}" srcOrd="2" destOrd="0" parTransId="{9856120C-7003-47A4-B803-72FB19716C89}" sibTransId="{6FFE9054-086F-4473-9DFE-2D52FAE1434E}"/>
    <dgm:cxn modelId="{EBACEC0B-1AC9-44B5-8513-BABF7588ED99}" type="presOf" srcId="{27770940-D504-42FC-8A8F-D19A813B2A49}" destId="{2EB1B5F6-29CC-4C6C-A92D-A02DFA2E8204}" srcOrd="0" destOrd="0" presId="urn:microsoft.com/office/officeart/2018/2/layout/IconVerticalSolidList"/>
    <dgm:cxn modelId="{BB9EF10F-5001-4664-BC2E-E885AF215720}" srcId="{C744021C-092F-4942-9755-BDE107D83679}" destId="{20A3BFAD-8250-46C5-8243-805CDAA069EF}" srcOrd="1" destOrd="0" parTransId="{90A9874F-414E-472F-AED0-A3E89523FF12}" sibTransId="{2759F249-7602-4486-BB1F-6048B0032C6B}"/>
    <dgm:cxn modelId="{CD348715-8398-452D-AD1E-40CFBA1AEA4C}" type="presOf" srcId="{4F835A20-08FA-484D-B10D-58076AFAC60D}" destId="{DFC4E228-AC0B-4C7B-AA45-8AB5D32ACF1E}" srcOrd="0" destOrd="0" presId="urn:microsoft.com/office/officeart/2018/2/layout/IconVerticalSolidList"/>
    <dgm:cxn modelId="{E169CD23-A912-4A70-A955-AA84009F3947}" srcId="{DCCC57DA-192A-487F-A9DA-94BA51F1FEF5}" destId="{4F835A20-08FA-484D-B10D-58076AFAC60D}" srcOrd="0" destOrd="0" parTransId="{E311A2DD-7447-442D-A427-6B2C6716474A}" sibTransId="{20B8DF41-581D-4983-92E6-728932C43658}"/>
    <dgm:cxn modelId="{334BE429-E1C1-4083-9AF6-E4A874264D7D}" type="presOf" srcId="{164F1A96-1FA9-442A-82FF-8C7836973345}" destId="{DFC4E228-AC0B-4C7B-AA45-8AB5D32ACF1E}" srcOrd="0" destOrd="2" presId="urn:microsoft.com/office/officeart/2018/2/layout/IconVerticalSolidList"/>
    <dgm:cxn modelId="{C034A52A-ABF6-4C0B-946F-675A36EBFC05}" type="presOf" srcId="{7B1929FF-B830-47FA-9E8A-F64861274EE2}" destId="{3487FCD5-D44B-4937-8DC6-217C2FDF3798}" srcOrd="0" destOrd="0" presId="urn:microsoft.com/office/officeart/2018/2/layout/IconVerticalSolidList"/>
    <dgm:cxn modelId="{E75C4336-92B4-4FFA-9FE6-EA21BA166EAD}" type="presOf" srcId="{5DF5A13B-9941-48A2-91DC-3DE29D6180D8}" destId="{2EB1B5F6-29CC-4C6C-A92D-A02DFA2E8204}" srcOrd="0" destOrd="1" presId="urn:microsoft.com/office/officeart/2018/2/layout/IconVerticalSolidList"/>
    <dgm:cxn modelId="{DA83B737-F054-4534-8FF0-8EFB479D1CA3}" type="presOf" srcId="{85E27EB4-D310-492C-99E6-2976031BF8C1}" destId="{3A0A895D-412B-4C72-BDE0-2823D67878C9}" srcOrd="0" destOrd="0" presId="urn:microsoft.com/office/officeart/2018/2/layout/IconVerticalSolidList"/>
    <dgm:cxn modelId="{5D8A1647-29A7-41E9-B150-E490253ABA2D}" type="presOf" srcId="{0DD7484B-BFBC-41C5-8947-65F3D16B7019}" destId="{55479F55-7BB6-4AE1-8989-61D1771A73D2}" srcOrd="0" destOrd="3" presId="urn:microsoft.com/office/officeart/2018/2/layout/IconVerticalSolidList"/>
    <dgm:cxn modelId="{53CB1069-DC83-4901-9182-BADF356F279C}" srcId="{C744021C-092F-4942-9755-BDE107D83679}" destId="{480A97FA-3C20-4895-891D-C33A86125FEC}" srcOrd="0" destOrd="0" parTransId="{79DEB459-93AF-4DEA-9D01-AE0F229F4173}" sibTransId="{05F045D0-A64F-4723-8319-836DA5D3235A}"/>
    <dgm:cxn modelId="{7F70656D-1914-46D0-BD54-A8A1150E8E8B}" srcId="{6FC33ADF-904C-40AB-9425-94A5414E97FF}" destId="{27770940-D504-42FC-8A8F-D19A813B2A49}" srcOrd="0" destOrd="0" parTransId="{ED56ACB5-78F8-4FA6-832E-49D7117C061E}" sibTransId="{38E16546-B1E7-46B2-A786-AA15F9D7869E}"/>
    <dgm:cxn modelId="{46EFAB53-D93D-428C-A26E-7C27023EDBF3}" srcId="{C744021C-092F-4942-9755-BDE107D83679}" destId="{C933A186-085B-4137-B5B1-D079F20B229E}" srcOrd="2" destOrd="0" parTransId="{9A484206-E428-4437-9CCA-7DE00254594A}" sibTransId="{F048EA76-C5F1-45F7-BF38-10D1D0D5F78A}"/>
    <dgm:cxn modelId="{A0F7BE76-C5FC-416D-81B4-DCB1F752477E}" srcId="{6FC33ADF-904C-40AB-9425-94A5414E97FF}" destId="{5DF5A13B-9941-48A2-91DC-3DE29D6180D8}" srcOrd="1" destOrd="0" parTransId="{A3013708-A11E-496C-943B-32A473D95236}" sibTransId="{AE25D99D-DA2D-47CF-B8A3-96EAB32F89A1}"/>
    <dgm:cxn modelId="{F9983D57-8D62-4704-898B-9279C3C3C56D}" srcId="{85E27EB4-D310-492C-99E6-2976031BF8C1}" destId="{E335621D-D737-4DC6-9EDD-B1C1183E72E6}" srcOrd="0" destOrd="0" parTransId="{7BEB6024-7A8B-4806-A5E6-6F8DAB1EAC9E}" sibTransId="{67938EDA-7DE2-472C-B269-D18F2C99B8B5}"/>
    <dgm:cxn modelId="{3C79B777-89A1-4454-808E-93C3A511DFC5}" type="presOf" srcId="{480A97FA-3C20-4895-891D-C33A86125FEC}" destId="{55479F55-7BB6-4AE1-8989-61D1771A73D2}" srcOrd="0" destOrd="0" presId="urn:microsoft.com/office/officeart/2018/2/layout/IconVerticalSolidList"/>
    <dgm:cxn modelId="{0F587059-6357-4FBD-9729-D678C4BC4A69}" type="presOf" srcId="{0DF24FD7-3553-441D-BD65-CAF87B2FD286}" destId="{360BDBA5-9C02-4F83-89E2-E7A6036673D3}" srcOrd="0" destOrd="0" presId="urn:microsoft.com/office/officeart/2018/2/layout/IconVerticalSolidList"/>
    <dgm:cxn modelId="{37A8EB80-D7AA-408E-87D1-9BD20B3F76D9}" type="presOf" srcId="{C744021C-092F-4942-9755-BDE107D83679}" destId="{7209191C-BF90-48A4-BBF2-99A2D42646A1}" srcOrd="0" destOrd="0" presId="urn:microsoft.com/office/officeart/2018/2/layout/IconVerticalSolidList"/>
    <dgm:cxn modelId="{98F17682-6A0A-478E-B22D-922AF420AEF1}" type="presOf" srcId="{20A3BFAD-8250-46C5-8243-805CDAA069EF}" destId="{55479F55-7BB6-4AE1-8989-61D1771A73D2}" srcOrd="0" destOrd="1" presId="urn:microsoft.com/office/officeart/2018/2/layout/IconVerticalSolidList"/>
    <dgm:cxn modelId="{6B629C90-7D18-4A4A-AE8C-BA783605BE89}" srcId="{3AB249E3-91BC-418D-A6F5-7AD381A36FCE}" destId="{85E27EB4-D310-492C-99E6-2976031BF8C1}" srcOrd="4" destOrd="0" parTransId="{7C89A899-7EEE-4453-A2E6-4C1AB1F80883}" sibTransId="{D73694D3-3584-4568-84DF-48323258C972}"/>
    <dgm:cxn modelId="{5CE11096-1714-4CC3-B252-C1B2BD9B7EF6}" type="presOf" srcId="{6FC33ADF-904C-40AB-9425-94A5414E97FF}" destId="{9B240999-C12C-4116-909E-DE9DB2DF6F17}" srcOrd="0" destOrd="0" presId="urn:microsoft.com/office/officeart/2018/2/layout/IconVerticalSolidList"/>
    <dgm:cxn modelId="{A88B8D96-D5BB-4B90-8EB2-EE9B62C14990}" srcId="{3AB249E3-91BC-418D-A6F5-7AD381A36FCE}" destId="{DCCC57DA-192A-487F-A9DA-94BA51F1FEF5}" srcOrd="0" destOrd="0" parTransId="{73E8E36E-0BDD-4DA6-881B-4F16F2A73F43}" sibTransId="{8EC54132-9228-4B13-A73C-DF12C30294C4}"/>
    <dgm:cxn modelId="{F7128799-F891-413C-9117-C77C2FF5D700}" srcId="{3AB249E3-91BC-418D-A6F5-7AD381A36FCE}" destId="{6FC33ADF-904C-40AB-9425-94A5414E97FF}" srcOrd="1" destOrd="0" parTransId="{2016D61D-E71E-41C3-9311-847A24E69AD0}" sibTransId="{C66C9D5B-34C7-4DD8-A2BF-61C52A9A223E}"/>
    <dgm:cxn modelId="{124FCE9B-7432-46C5-92C3-07353B43C268}" srcId="{7B1929FF-B830-47FA-9E8A-F64861274EE2}" destId="{0DF24FD7-3553-441D-BD65-CAF87B2FD286}" srcOrd="0" destOrd="0" parTransId="{46AF8D2C-08E7-4277-8531-C483F48D0794}" sibTransId="{76CE548F-24FD-484F-9951-3A18BCE0676C}"/>
    <dgm:cxn modelId="{247704A1-AF28-481B-A8DC-45D865E8DF77}" srcId="{3AB249E3-91BC-418D-A6F5-7AD381A36FCE}" destId="{7B1929FF-B830-47FA-9E8A-F64861274EE2}" srcOrd="3" destOrd="0" parTransId="{E642A089-F34F-4DAA-B15D-A3AEB6BC4B13}" sibTransId="{E823A2B1-9715-47CB-A1D6-CDC15E40DAEC}"/>
    <dgm:cxn modelId="{14B347A4-FF53-4FCE-AF24-5C4276D9BF75}" type="presOf" srcId="{3AB249E3-91BC-418D-A6F5-7AD381A36FCE}" destId="{EAD39EAC-228D-4BEA-8762-5C97E2628748}" srcOrd="0" destOrd="0" presId="urn:microsoft.com/office/officeart/2018/2/layout/IconVerticalSolidList"/>
    <dgm:cxn modelId="{413C7BAC-87D0-4723-8BA0-51367B655B64}" srcId="{C744021C-092F-4942-9755-BDE107D83679}" destId="{0DD7484B-BFBC-41C5-8947-65F3D16B7019}" srcOrd="3" destOrd="0" parTransId="{056F2905-EE86-42D1-99D6-ED200786E105}" sibTransId="{658E782B-6E91-4A65-8875-D1702409AC13}"/>
    <dgm:cxn modelId="{1AC9DBCA-ABEB-43FF-8DA6-00F9A7F63964}" type="presOf" srcId="{E335621D-D737-4DC6-9EDD-B1C1183E72E6}" destId="{3046BA76-99E4-4831-81B9-B316B436EC22}" srcOrd="0" destOrd="0" presId="urn:microsoft.com/office/officeart/2018/2/layout/IconVerticalSolidList"/>
    <dgm:cxn modelId="{CFB857CE-98A2-42D9-9360-3531A3FD1B66}" type="presOf" srcId="{821F00C6-800D-46C7-9863-501CA5E4AFA8}" destId="{DFC4E228-AC0B-4C7B-AA45-8AB5D32ACF1E}" srcOrd="0" destOrd="1" presId="urn:microsoft.com/office/officeart/2018/2/layout/IconVerticalSolidList"/>
    <dgm:cxn modelId="{DDBB67DA-3C8B-4D51-B51B-10275A6F75E4}" type="presOf" srcId="{C933A186-085B-4137-B5B1-D079F20B229E}" destId="{55479F55-7BB6-4AE1-8989-61D1771A73D2}" srcOrd="0" destOrd="2" presId="urn:microsoft.com/office/officeart/2018/2/layout/IconVerticalSolidList"/>
    <dgm:cxn modelId="{DE1407F7-DAF0-46E6-89FB-A59018EF3AAD}" srcId="{DCCC57DA-192A-487F-A9DA-94BA51F1FEF5}" destId="{821F00C6-800D-46C7-9863-501CA5E4AFA8}" srcOrd="1" destOrd="0" parTransId="{446DF1C6-259A-4100-92CF-F2439E658D0F}" sibTransId="{B3BAE0E4-A086-4D56-BD5F-40FFB0B29A91}"/>
    <dgm:cxn modelId="{B665F937-B171-43A8-B160-A83F84FA13FB}" type="presParOf" srcId="{EAD39EAC-228D-4BEA-8762-5C97E2628748}" destId="{C2C54063-D57B-4874-AD28-235370018568}" srcOrd="0" destOrd="0" presId="urn:microsoft.com/office/officeart/2018/2/layout/IconVerticalSolidList"/>
    <dgm:cxn modelId="{9248685F-5A01-4523-8284-6F3035B96EB2}" type="presParOf" srcId="{C2C54063-D57B-4874-AD28-235370018568}" destId="{5EE93A03-9627-45B4-88DD-EDD9F11F8D96}" srcOrd="0" destOrd="0" presId="urn:microsoft.com/office/officeart/2018/2/layout/IconVerticalSolidList"/>
    <dgm:cxn modelId="{C2CD086B-8B82-4026-A5A9-978B55961A66}" type="presParOf" srcId="{C2C54063-D57B-4874-AD28-235370018568}" destId="{938CC282-2CB7-42FA-9347-99FD393D5295}" srcOrd="1" destOrd="0" presId="urn:microsoft.com/office/officeart/2018/2/layout/IconVerticalSolidList"/>
    <dgm:cxn modelId="{1BB185AC-905A-4DA2-B456-561CC578E93E}" type="presParOf" srcId="{C2C54063-D57B-4874-AD28-235370018568}" destId="{915D226A-B97B-4845-B0AD-FBC2BA696A8B}" srcOrd="2" destOrd="0" presId="urn:microsoft.com/office/officeart/2018/2/layout/IconVerticalSolidList"/>
    <dgm:cxn modelId="{665B9C66-9977-453B-8749-96F554A98D8C}" type="presParOf" srcId="{C2C54063-D57B-4874-AD28-235370018568}" destId="{5E07D7AD-6F7D-4D65-BE28-AD59F69DE566}" srcOrd="3" destOrd="0" presId="urn:microsoft.com/office/officeart/2018/2/layout/IconVerticalSolidList"/>
    <dgm:cxn modelId="{0FB2AAD2-673B-4CC6-BA74-6DB6F15EFA0D}" type="presParOf" srcId="{C2C54063-D57B-4874-AD28-235370018568}" destId="{DFC4E228-AC0B-4C7B-AA45-8AB5D32ACF1E}" srcOrd="4" destOrd="0" presId="urn:microsoft.com/office/officeart/2018/2/layout/IconVerticalSolidList"/>
    <dgm:cxn modelId="{569886DB-8E60-4695-9FD5-6CC0C6CFEE8C}" type="presParOf" srcId="{EAD39EAC-228D-4BEA-8762-5C97E2628748}" destId="{8DDF8D2A-9CA5-4BD5-A73B-EAFC5A44ED3B}" srcOrd="1" destOrd="0" presId="urn:microsoft.com/office/officeart/2018/2/layout/IconVerticalSolidList"/>
    <dgm:cxn modelId="{561FDCB2-BB88-4FE5-B99D-18BAF2CFAA1C}" type="presParOf" srcId="{EAD39EAC-228D-4BEA-8762-5C97E2628748}" destId="{43C8A5BB-D880-4FED-88B4-AF9A229ADF7C}" srcOrd="2" destOrd="0" presId="urn:microsoft.com/office/officeart/2018/2/layout/IconVerticalSolidList"/>
    <dgm:cxn modelId="{961F8C0A-DCFC-4248-AED4-8B9F50DF5DE0}" type="presParOf" srcId="{43C8A5BB-D880-4FED-88B4-AF9A229ADF7C}" destId="{943DAC73-8D40-4BB4-AC1E-DEFE1C90EAC8}" srcOrd="0" destOrd="0" presId="urn:microsoft.com/office/officeart/2018/2/layout/IconVerticalSolidList"/>
    <dgm:cxn modelId="{8A45F9F4-4A9F-4202-8DDB-E1F5A4AFF503}" type="presParOf" srcId="{43C8A5BB-D880-4FED-88B4-AF9A229ADF7C}" destId="{E29C25B2-D8DE-4FDD-8BF1-4F7EE22FE061}" srcOrd="1" destOrd="0" presId="urn:microsoft.com/office/officeart/2018/2/layout/IconVerticalSolidList"/>
    <dgm:cxn modelId="{C38D546E-F78E-481D-B21E-278ECEEB07C8}" type="presParOf" srcId="{43C8A5BB-D880-4FED-88B4-AF9A229ADF7C}" destId="{B9BE9336-1134-4686-9175-442725A664A9}" srcOrd="2" destOrd="0" presId="urn:microsoft.com/office/officeart/2018/2/layout/IconVerticalSolidList"/>
    <dgm:cxn modelId="{46E7F7D5-5C0B-4012-9A0D-099A73325596}" type="presParOf" srcId="{43C8A5BB-D880-4FED-88B4-AF9A229ADF7C}" destId="{9B240999-C12C-4116-909E-DE9DB2DF6F17}" srcOrd="3" destOrd="0" presId="urn:microsoft.com/office/officeart/2018/2/layout/IconVerticalSolidList"/>
    <dgm:cxn modelId="{23D52755-0428-480A-9712-74A83BE84F9E}" type="presParOf" srcId="{43C8A5BB-D880-4FED-88B4-AF9A229ADF7C}" destId="{2EB1B5F6-29CC-4C6C-A92D-A02DFA2E8204}" srcOrd="4" destOrd="0" presId="urn:microsoft.com/office/officeart/2018/2/layout/IconVerticalSolidList"/>
    <dgm:cxn modelId="{65B748CD-7E2F-4161-AA83-487FC2E4BC13}" type="presParOf" srcId="{EAD39EAC-228D-4BEA-8762-5C97E2628748}" destId="{0A017532-9735-4697-9916-0E2E3FFC2B54}" srcOrd="3" destOrd="0" presId="urn:microsoft.com/office/officeart/2018/2/layout/IconVerticalSolidList"/>
    <dgm:cxn modelId="{8C22A5F9-6BDB-41E0-8557-636A0C9EF93E}" type="presParOf" srcId="{EAD39EAC-228D-4BEA-8762-5C97E2628748}" destId="{2604488E-9350-4CF7-A18D-48D6B1BBD3B9}" srcOrd="4" destOrd="0" presId="urn:microsoft.com/office/officeart/2018/2/layout/IconVerticalSolidList"/>
    <dgm:cxn modelId="{395CB215-7627-47BA-AA07-56D2B9D5ABE5}" type="presParOf" srcId="{2604488E-9350-4CF7-A18D-48D6B1BBD3B9}" destId="{4FA9F8FD-015F-46F4-801F-EA0DE966AD5F}" srcOrd="0" destOrd="0" presId="urn:microsoft.com/office/officeart/2018/2/layout/IconVerticalSolidList"/>
    <dgm:cxn modelId="{9092DFBE-CF1B-477B-901F-802C2327223C}" type="presParOf" srcId="{2604488E-9350-4CF7-A18D-48D6B1BBD3B9}" destId="{B281B9B8-F93C-459A-8291-3B38DC5ECB25}" srcOrd="1" destOrd="0" presId="urn:microsoft.com/office/officeart/2018/2/layout/IconVerticalSolidList"/>
    <dgm:cxn modelId="{6C31111B-061E-44A2-8D3D-7391D19E4F2A}" type="presParOf" srcId="{2604488E-9350-4CF7-A18D-48D6B1BBD3B9}" destId="{92A29F69-6324-48AC-91F1-EA1D5369D3B9}" srcOrd="2" destOrd="0" presId="urn:microsoft.com/office/officeart/2018/2/layout/IconVerticalSolidList"/>
    <dgm:cxn modelId="{B2E6C4CD-7DA3-4F4E-A345-1199713D8C84}" type="presParOf" srcId="{2604488E-9350-4CF7-A18D-48D6B1BBD3B9}" destId="{7209191C-BF90-48A4-BBF2-99A2D42646A1}" srcOrd="3" destOrd="0" presId="urn:microsoft.com/office/officeart/2018/2/layout/IconVerticalSolidList"/>
    <dgm:cxn modelId="{E3B44B21-A949-4BB6-83AE-EEFEE2CF3F34}" type="presParOf" srcId="{2604488E-9350-4CF7-A18D-48D6B1BBD3B9}" destId="{55479F55-7BB6-4AE1-8989-61D1771A73D2}" srcOrd="4" destOrd="0" presId="urn:microsoft.com/office/officeart/2018/2/layout/IconVerticalSolidList"/>
    <dgm:cxn modelId="{C5A9A3C9-4DEE-451E-8D73-4BBA6FECE98D}" type="presParOf" srcId="{EAD39EAC-228D-4BEA-8762-5C97E2628748}" destId="{79D3D5F5-8593-479E-B872-969BCB5F51A1}" srcOrd="5" destOrd="0" presId="urn:microsoft.com/office/officeart/2018/2/layout/IconVerticalSolidList"/>
    <dgm:cxn modelId="{30A08B22-9832-465B-ADCD-58677FAA1DE3}" type="presParOf" srcId="{EAD39EAC-228D-4BEA-8762-5C97E2628748}" destId="{1AD0C40D-5BB4-4B56-B5F1-DD7ED2BF2963}" srcOrd="6" destOrd="0" presId="urn:microsoft.com/office/officeart/2018/2/layout/IconVerticalSolidList"/>
    <dgm:cxn modelId="{B5EC33BD-40A1-4F37-A187-D853F99822D6}" type="presParOf" srcId="{1AD0C40D-5BB4-4B56-B5F1-DD7ED2BF2963}" destId="{53608AE2-2DA7-4B59-80D2-3AF21C366858}" srcOrd="0" destOrd="0" presId="urn:microsoft.com/office/officeart/2018/2/layout/IconVerticalSolidList"/>
    <dgm:cxn modelId="{A0AB3577-1F4F-4956-9695-3BAE49D5DF1E}" type="presParOf" srcId="{1AD0C40D-5BB4-4B56-B5F1-DD7ED2BF2963}" destId="{844D606F-D562-4E82-ADEC-FF97B5042DC2}" srcOrd="1" destOrd="0" presId="urn:microsoft.com/office/officeart/2018/2/layout/IconVerticalSolidList"/>
    <dgm:cxn modelId="{2DC63DDF-13CD-4EBE-B7DD-F582DBC2DA45}" type="presParOf" srcId="{1AD0C40D-5BB4-4B56-B5F1-DD7ED2BF2963}" destId="{BA49C80F-58A9-4136-8FE7-1ABAAE8C14DD}" srcOrd="2" destOrd="0" presId="urn:microsoft.com/office/officeart/2018/2/layout/IconVerticalSolidList"/>
    <dgm:cxn modelId="{BB0F425D-E75E-40DF-9E6C-FB27BB80C38B}" type="presParOf" srcId="{1AD0C40D-5BB4-4B56-B5F1-DD7ED2BF2963}" destId="{3487FCD5-D44B-4937-8DC6-217C2FDF3798}" srcOrd="3" destOrd="0" presId="urn:microsoft.com/office/officeart/2018/2/layout/IconVerticalSolidList"/>
    <dgm:cxn modelId="{73B2C71F-00C2-47DD-A791-10FC989AE748}" type="presParOf" srcId="{1AD0C40D-5BB4-4B56-B5F1-DD7ED2BF2963}" destId="{360BDBA5-9C02-4F83-89E2-E7A6036673D3}" srcOrd="4" destOrd="0" presId="urn:microsoft.com/office/officeart/2018/2/layout/IconVerticalSolidList"/>
    <dgm:cxn modelId="{94F70229-D039-4A15-884C-1892BC2AFC50}" type="presParOf" srcId="{EAD39EAC-228D-4BEA-8762-5C97E2628748}" destId="{317AFCAA-EB86-430D-B9BB-B7FE13377D39}" srcOrd="7" destOrd="0" presId="urn:microsoft.com/office/officeart/2018/2/layout/IconVerticalSolidList"/>
    <dgm:cxn modelId="{A8A12825-9D84-4778-AD9B-873003E2F6B9}" type="presParOf" srcId="{EAD39EAC-228D-4BEA-8762-5C97E2628748}" destId="{82935168-DE25-4B2F-9217-09903A689259}" srcOrd="8" destOrd="0" presId="urn:microsoft.com/office/officeart/2018/2/layout/IconVerticalSolidList"/>
    <dgm:cxn modelId="{B679B16D-4846-44D1-B7FF-EAD346BDDB7B}" type="presParOf" srcId="{82935168-DE25-4B2F-9217-09903A689259}" destId="{5E6CD823-5245-4418-B2C3-19994740F9FE}" srcOrd="0" destOrd="0" presId="urn:microsoft.com/office/officeart/2018/2/layout/IconVerticalSolidList"/>
    <dgm:cxn modelId="{583E8852-D1A9-4696-95F8-0660835F19D2}" type="presParOf" srcId="{82935168-DE25-4B2F-9217-09903A689259}" destId="{03DFD275-52E5-4B8F-9F13-8EEA76F1199C}" srcOrd="1" destOrd="0" presId="urn:microsoft.com/office/officeart/2018/2/layout/IconVerticalSolidList"/>
    <dgm:cxn modelId="{BCB8D390-E927-4433-ABAF-1741C91E6CD2}" type="presParOf" srcId="{82935168-DE25-4B2F-9217-09903A689259}" destId="{DC934312-F264-4067-865D-9E9AA1867BC3}" srcOrd="2" destOrd="0" presId="urn:microsoft.com/office/officeart/2018/2/layout/IconVerticalSolidList"/>
    <dgm:cxn modelId="{C9C85067-55FE-43E1-AF31-7B5A6D05BAB3}" type="presParOf" srcId="{82935168-DE25-4B2F-9217-09903A689259}" destId="{3A0A895D-412B-4C72-BDE0-2823D67878C9}" srcOrd="3" destOrd="0" presId="urn:microsoft.com/office/officeart/2018/2/layout/IconVerticalSolidList"/>
    <dgm:cxn modelId="{3956DF3C-C6FF-4007-87FE-5844DDE2EB24}" type="presParOf" srcId="{82935168-DE25-4B2F-9217-09903A689259}" destId="{3046BA76-99E4-4831-81B9-B316B436EC2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5B03FD-8CE3-43A5-8C11-102A39FAC05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3693879-8269-4977-84FD-1533AEAA3923}">
      <dgm:prSet/>
      <dgm:spPr/>
      <dgm:t>
        <a:bodyPr/>
        <a:lstStyle/>
        <a:p>
          <a:r>
            <a:rPr lang="en-US"/>
            <a:t>Iterative cycles are iterative cycles</a:t>
          </a:r>
        </a:p>
      </dgm:t>
    </dgm:pt>
    <dgm:pt modelId="{5601A929-BFE8-488B-A02E-2F21872175BF}" type="parTrans" cxnId="{CE257B2F-C259-4FF8-BA79-4B8B6986107C}">
      <dgm:prSet/>
      <dgm:spPr/>
      <dgm:t>
        <a:bodyPr/>
        <a:lstStyle/>
        <a:p>
          <a:endParaRPr lang="en-US"/>
        </a:p>
      </dgm:t>
    </dgm:pt>
    <dgm:pt modelId="{88A7E6A1-2927-492C-A176-A4D4771B49DF}" type="sibTrans" cxnId="{CE257B2F-C259-4FF8-BA79-4B8B6986107C}">
      <dgm:prSet/>
      <dgm:spPr/>
      <dgm:t>
        <a:bodyPr/>
        <a:lstStyle/>
        <a:p>
          <a:endParaRPr lang="en-US"/>
        </a:p>
      </dgm:t>
    </dgm:pt>
    <dgm:pt modelId="{290FCAB3-3DFB-4088-9BF6-9B6642A9B461}">
      <dgm:prSet/>
      <dgm:spPr/>
      <dgm:t>
        <a:bodyPr/>
        <a:lstStyle/>
        <a:p>
          <a:r>
            <a:rPr lang="en-US" dirty="0"/>
            <a:t>During the process, reorientation of goals is often needed</a:t>
          </a:r>
        </a:p>
      </dgm:t>
    </dgm:pt>
    <dgm:pt modelId="{65BD0519-70CC-49CB-9B6C-8A524D34FA28}" type="parTrans" cxnId="{E04EB4FD-6574-4778-B0EE-2BF004C9A8C6}">
      <dgm:prSet/>
      <dgm:spPr/>
      <dgm:t>
        <a:bodyPr/>
        <a:lstStyle/>
        <a:p>
          <a:endParaRPr lang="en-US"/>
        </a:p>
      </dgm:t>
    </dgm:pt>
    <dgm:pt modelId="{3FAA4ADD-3896-4903-999D-052B98111342}" type="sibTrans" cxnId="{E04EB4FD-6574-4778-B0EE-2BF004C9A8C6}">
      <dgm:prSet/>
      <dgm:spPr/>
      <dgm:t>
        <a:bodyPr/>
        <a:lstStyle/>
        <a:p>
          <a:endParaRPr lang="en-US"/>
        </a:p>
      </dgm:t>
    </dgm:pt>
    <dgm:pt modelId="{624325F5-2803-4253-8108-24B71F757259}">
      <dgm:prSet/>
      <dgm:spPr/>
      <dgm:t>
        <a:bodyPr/>
        <a:lstStyle/>
        <a:p>
          <a:r>
            <a:rPr lang="en-US" dirty="0"/>
            <a:t>Expert guidance for the process is relevant</a:t>
          </a:r>
        </a:p>
      </dgm:t>
    </dgm:pt>
    <dgm:pt modelId="{DEA1BE7E-7570-49D4-A3ED-3664241CC642}" type="parTrans" cxnId="{65277E8D-43E4-4963-BB3C-840DB71D0124}">
      <dgm:prSet/>
      <dgm:spPr/>
      <dgm:t>
        <a:bodyPr/>
        <a:lstStyle/>
        <a:p>
          <a:endParaRPr lang="en-US"/>
        </a:p>
      </dgm:t>
    </dgm:pt>
    <dgm:pt modelId="{B28B150B-36B0-4524-9094-934910229742}" type="sibTrans" cxnId="{65277E8D-43E4-4963-BB3C-840DB71D0124}">
      <dgm:prSet/>
      <dgm:spPr/>
      <dgm:t>
        <a:bodyPr/>
        <a:lstStyle/>
        <a:p>
          <a:endParaRPr lang="en-US"/>
        </a:p>
      </dgm:t>
    </dgm:pt>
    <dgm:pt modelId="{89E9EAAF-A68D-4801-9C96-B5B9210012FA}">
      <dgm:prSet/>
      <dgm:spPr/>
      <dgm:t>
        <a:bodyPr/>
        <a:lstStyle/>
        <a:p>
          <a:r>
            <a:rPr lang="en-US" dirty="0"/>
            <a:t>Engaging in a participative approach is a long term process</a:t>
          </a:r>
        </a:p>
      </dgm:t>
    </dgm:pt>
    <dgm:pt modelId="{6803CEF7-78F0-4892-9836-BB9D378AFFC9}" type="parTrans" cxnId="{3928FEBF-7388-407B-865A-25138F48D8F5}">
      <dgm:prSet/>
      <dgm:spPr/>
      <dgm:t>
        <a:bodyPr/>
        <a:lstStyle/>
        <a:p>
          <a:endParaRPr lang="en-US"/>
        </a:p>
      </dgm:t>
    </dgm:pt>
    <dgm:pt modelId="{0B87F050-13EB-43EB-8BCF-4BD54EFAEFE7}" type="sibTrans" cxnId="{3928FEBF-7388-407B-865A-25138F48D8F5}">
      <dgm:prSet/>
      <dgm:spPr/>
      <dgm:t>
        <a:bodyPr/>
        <a:lstStyle/>
        <a:p>
          <a:endParaRPr lang="en-US"/>
        </a:p>
      </dgm:t>
    </dgm:pt>
    <dgm:pt modelId="{D464CDC2-273B-4376-B9BC-4229937D8987}">
      <dgm:prSet/>
      <dgm:spPr/>
      <dgm:t>
        <a:bodyPr/>
        <a:lstStyle/>
        <a:p>
          <a:r>
            <a:rPr lang="en-GB" dirty="0"/>
            <a:t>Actors internalizing the perspective of health equity is probably one of the best outcomes</a:t>
          </a:r>
          <a:endParaRPr lang="en-US" dirty="0"/>
        </a:p>
      </dgm:t>
    </dgm:pt>
    <dgm:pt modelId="{08FA813F-9292-4E65-81FC-B273DB5AB6B1}" type="parTrans" cxnId="{1D84565C-64AB-4A73-95CE-A8B7873A2426}">
      <dgm:prSet/>
      <dgm:spPr/>
      <dgm:t>
        <a:bodyPr/>
        <a:lstStyle/>
        <a:p>
          <a:endParaRPr lang="en-US"/>
        </a:p>
      </dgm:t>
    </dgm:pt>
    <dgm:pt modelId="{540A4F9F-8960-4ABA-ADA9-AD3EF0CBF5E8}" type="sibTrans" cxnId="{1D84565C-64AB-4A73-95CE-A8B7873A2426}">
      <dgm:prSet/>
      <dgm:spPr/>
      <dgm:t>
        <a:bodyPr/>
        <a:lstStyle/>
        <a:p>
          <a:endParaRPr lang="en-US"/>
        </a:p>
      </dgm:t>
    </dgm:pt>
    <dgm:pt modelId="{D64E84AC-EE87-4590-BBD2-F081DEFB9833}">
      <dgm:prSet/>
      <dgm:spPr/>
      <dgm:t>
        <a:bodyPr/>
        <a:lstStyle/>
        <a:p>
          <a:r>
            <a:rPr lang="en-US"/>
            <a:t>Identifying gaps of information is as relevant as existing information</a:t>
          </a:r>
        </a:p>
      </dgm:t>
    </dgm:pt>
    <dgm:pt modelId="{4A8CF2A8-AEC9-4F65-9829-EDF566AB2971}" type="parTrans" cxnId="{A6DAA7C0-D81C-4EE3-BCCA-46EBAC06C46D}">
      <dgm:prSet/>
      <dgm:spPr/>
      <dgm:t>
        <a:bodyPr/>
        <a:lstStyle/>
        <a:p>
          <a:endParaRPr lang="en-US"/>
        </a:p>
      </dgm:t>
    </dgm:pt>
    <dgm:pt modelId="{7525A7C2-F974-4BBC-8A9A-9E98535AB8FF}" type="sibTrans" cxnId="{A6DAA7C0-D81C-4EE3-BCCA-46EBAC06C46D}">
      <dgm:prSet/>
      <dgm:spPr/>
      <dgm:t>
        <a:bodyPr/>
        <a:lstStyle/>
        <a:p>
          <a:endParaRPr lang="en-US"/>
        </a:p>
      </dgm:t>
    </dgm:pt>
    <dgm:pt modelId="{A16E9501-0676-4F91-9057-1E8118F41244}" type="pres">
      <dgm:prSet presAssocID="{7B5B03FD-8CE3-43A5-8C11-102A39FAC058}" presName="root" presStyleCnt="0">
        <dgm:presLayoutVars>
          <dgm:dir/>
          <dgm:resizeHandles val="exact"/>
        </dgm:presLayoutVars>
      </dgm:prSet>
      <dgm:spPr/>
    </dgm:pt>
    <dgm:pt modelId="{A3CE574D-458D-4796-AD63-64B5FFC361FF}" type="pres">
      <dgm:prSet presAssocID="{E3693879-8269-4977-84FD-1533AEAA3923}" presName="compNode" presStyleCnt="0"/>
      <dgm:spPr/>
    </dgm:pt>
    <dgm:pt modelId="{DB2FFB9F-8BCE-4324-BBAF-078494469E20}" type="pres">
      <dgm:prSet presAssocID="{E3693879-8269-4977-84FD-1533AEAA3923}" presName="bgRect" presStyleLbl="bgShp" presStyleIdx="0" presStyleCnt="6"/>
      <dgm:spPr/>
    </dgm:pt>
    <dgm:pt modelId="{D1D4DE02-A7DD-4495-88E3-2D585EB371A2}" type="pres">
      <dgm:prSet presAssocID="{E3693879-8269-4977-84FD-1533AEAA3923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E1548A37-7F29-4956-82A9-3D67BDCBBD7B}" type="pres">
      <dgm:prSet presAssocID="{E3693879-8269-4977-84FD-1533AEAA3923}" presName="spaceRect" presStyleCnt="0"/>
      <dgm:spPr/>
    </dgm:pt>
    <dgm:pt modelId="{38AAE766-34A7-42A9-B075-DE0571373E29}" type="pres">
      <dgm:prSet presAssocID="{E3693879-8269-4977-84FD-1533AEAA3923}" presName="parTx" presStyleLbl="revTx" presStyleIdx="0" presStyleCnt="6">
        <dgm:presLayoutVars>
          <dgm:chMax val="0"/>
          <dgm:chPref val="0"/>
        </dgm:presLayoutVars>
      </dgm:prSet>
      <dgm:spPr/>
    </dgm:pt>
    <dgm:pt modelId="{D252019D-F3C8-4D2D-94A4-196B1E994CAD}" type="pres">
      <dgm:prSet presAssocID="{88A7E6A1-2927-492C-A176-A4D4771B49DF}" presName="sibTrans" presStyleCnt="0"/>
      <dgm:spPr/>
    </dgm:pt>
    <dgm:pt modelId="{2FCFAECB-00B8-4EC8-A54E-3E3D515AE5F8}" type="pres">
      <dgm:prSet presAssocID="{290FCAB3-3DFB-4088-9BF6-9B6642A9B461}" presName="compNode" presStyleCnt="0"/>
      <dgm:spPr/>
    </dgm:pt>
    <dgm:pt modelId="{A51791C0-2674-4EB3-80FF-330413D455E5}" type="pres">
      <dgm:prSet presAssocID="{290FCAB3-3DFB-4088-9BF6-9B6642A9B461}" presName="bgRect" presStyleLbl="bgShp" presStyleIdx="1" presStyleCnt="6"/>
      <dgm:spPr/>
    </dgm:pt>
    <dgm:pt modelId="{6369BDC4-67FF-4D3E-8B0C-464B6E696B00}" type="pres">
      <dgm:prSet presAssocID="{290FCAB3-3DFB-4088-9BF6-9B6642A9B46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4CE1DFBC-32DE-4D37-A324-E80AC49B0CC7}" type="pres">
      <dgm:prSet presAssocID="{290FCAB3-3DFB-4088-9BF6-9B6642A9B461}" presName="spaceRect" presStyleCnt="0"/>
      <dgm:spPr/>
    </dgm:pt>
    <dgm:pt modelId="{861C9272-502F-44E3-8E04-1DA536B3D00E}" type="pres">
      <dgm:prSet presAssocID="{290FCAB3-3DFB-4088-9BF6-9B6642A9B461}" presName="parTx" presStyleLbl="revTx" presStyleIdx="1" presStyleCnt="6">
        <dgm:presLayoutVars>
          <dgm:chMax val="0"/>
          <dgm:chPref val="0"/>
        </dgm:presLayoutVars>
      </dgm:prSet>
      <dgm:spPr/>
    </dgm:pt>
    <dgm:pt modelId="{D5B2CE6E-7C9D-4B99-B62B-3C659E0191F3}" type="pres">
      <dgm:prSet presAssocID="{3FAA4ADD-3896-4903-999D-052B98111342}" presName="sibTrans" presStyleCnt="0"/>
      <dgm:spPr/>
    </dgm:pt>
    <dgm:pt modelId="{0A257E66-C00D-4670-9F22-1165C51B5A5C}" type="pres">
      <dgm:prSet presAssocID="{624325F5-2803-4253-8108-24B71F757259}" presName="compNode" presStyleCnt="0"/>
      <dgm:spPr/>
    </dgm:pt>
    <dgm:pt modelId="{CFCDD30C-D3B5-473A-A409-2EB372628634}" type="pres">
      <dgm:prSet presAssocID="{624325F5-2803-4253-8108-24B71F757259}" presName="bgRect" presStyleLbl="bgShp" presStyleIdx="2" presStyleCnt="6"/>
      <dgm:spPr/>
    </dgm:pt>
    <dgm:pt modelId="{577B4E1E-29A3-4A0D-ADAF-31F0DD5DFAB1}" type="pres">
      <dgm:prSet presAssocID="{624325F5-2803-4253-8108-24B71F757259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71B0B71-0ABA-449A-A495-2F844D0B8997}" type="pres">
      <dgm:prSet presAssocID="{624325F5-2803-4253-8108-24B71F757259}" presName="spaceRect" presStyleCnt="0"/>
      <dgm:spPr/>
    </dgm:pt>
    <dgm:pt modelId="{AC5BD4DD-D40A-4FB1-B685-2DB9113E73A1}" type="pres">
      <dgm:prSet presAssocID="{624325F5-2803-4253-8108-24B71F757259}" presName="parTx" presStyleLbl="revTx" presStyleIdx="2" presStyleCnt="6">
        <dgm:presLayoutVars>
          <dgm:chMax val="0"/>
          <dgm:chPref val="0"/>
        </dgm:presLayoutVars>
      </dgm:prSet>
      <dgm:spPr/>
    </dgm:pt>
    <dgm:pt modelId="{C8DFF5A4-7F11-4F48-88B8-2B7CAF217C48}" type="pres">
      <dgm:prSet presAssocID="{B28B150B-36B0-4524-9094-934910229742}" presName="sibTrans" presStyleCnt="0"/>
      <dgm:spPr/>
    </dgm:pt>
    <dgm:pt modelId="{C248F67C-6CB5-43DB-8152-6FBD37325B56}" type="pres">
      <dgm:prSet presAssocID="{89E9EAAF-A68D-4801-9C96-B5B9210012FA}" presName="compNode" presStyleCnt="0"/>
      <dgm:spPr/>
    </dgm:pt>
    <dgm:pt modelId="{369D4FD6-65C2-4401-A77D-8750E22CC581}" type="pres">
      <dgm:prSet presAssocID="{89E9EAAF-A68D-4801-9C96-B5B9210012FA}" presName="bgRect" presStyleLbl="bgShp" presStyleIdx="3" presStyleCnt="6"/>
      <dgm:spPr/>
    </dgm:pt>
    <dgm:pt modelId="{D1FBA1EB-CB4F-47A7-B8CF-44DD1135F3A1}" type="pres">
      <dgm:prSet presAssocID="{89E9EAAF-A68D-4801-9C96-B5B9210012F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52328E96-4065-4001-BE02-6676CCE262EF}" type="pres">
      <dgm:prSet presAssocID="{89E9EAAF-A68D-4801-9C96-B5B9210012FA}" presName="spaceRect" presStyleCnt="0"/>
      <dgm:spPr/>
    </dgm:pt>
    <dgm:pt modelId="{3B7AE16B-D1E8-4BAD-984C-5785E885022C}" type="pres">
      <dgm:prSet presAssocID="{89E9EAAF-A68D-4801-9C96-B5B9210012FA}" presName="parTx" presStyleLbl="revTx" presStyleIdx="3" presStyleCnt="6">
        <dgm:presLayoutVars>
          <dgm:chMax val="0"/>
          <dgm:chPref val="0"/>
        </dgm:presLayoutVars>
      </dgm:prSet>
      <dgm:spPr/>
    </dgm:pt>
    <dgm:pt modelId="{33B64628-09F0-4981-99E9-B8D3B1641803}" type="pres">
      <dgm:prSet presAssocID="{0B87F050-13EB-43EB-8BCF-4BD54EFAEFE7}" presName="sibTrans" presStyleCnt="0"/>
      <dgm:spPr/>
    </dgm:pt>
    <dgm:pt modelId="{EB1FC0A0-AE63-4D2E-80E8-9EFA8B70F904}" type="pres">
      <dgm:prSet presAssocID="{D464CDC2-273B-4376-B9BC-4229937D8987}" presName="compNode" presStyleCnt="0"/>
      <dgm:spPr/>
    </dgm:pt>
    <dgm:pt modelId="{9466CDE8-F089-41C5-BE15-9420EAD41495}" type="pres">
      <dgm:prSet presAssocID="{D464CDC2-273B-4376-B9BC-4229937D8987}" presName="bgRect" presStyleLbl="bgShp" presStyleIdx="4" presStyleCnt="6"/>
      <dgm:spPr/>
    </dgm:pt>
    <dgm:pt modelId="{BBD6F3FC-C985-4A6D-A929-FD7FB121ED87}" type="pres">
      <dgm:prSet presAssocID="{D464CDC2-273B-4376-B9BC-4229937D898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ABCCD402-54BC-4B69-AB06-B83419187293}" type="pres">
      <dgm:prSet presAssocID="{D464CDC2-273B-4376-B9BC-4229937D8987}" presName="spaceRect" presStyleCnt="0"/>
      <dgm:spPr/>
    </dgm:pt>
    <dgm:pt modelId="{7FAFC324-4DDB-4C67-921E-D583D91857F7}" type="pres">
      <dgm:prSet presAssocID="{D464CDC2-273B-4376-B9BC-4229937D8987}" presName="parTx" presStyleLbl="revTx" presStyleIdx="4" presStyleCnt="6">
        <dgm:presLayoutVars>
          <dgm:chMax val="0"/>
          <dgm:chPref val="0"/>
        </dgm:presLayoutVars>
      </dgm:prSet>
      <dgm:spPr/>
    </dgm:pt>
    <dgm:pt modelId="{1630FDAC-EB39-4F49-B83F-CDEEB7EB9EAA}" type="pres">
      <dgm:prSet presAssocID="{540A4F9F-8960-4ABA-ADA9-AD3EF0CBF5E8}" presName="sibTrans" presStyleCnt="0"/>
      <dgm:spPr/>
    </dgm:pt>
    <dgm:pt modelId="{0A6CF5F2-B492-4A1F-9F79-875A7A72D40F}" type="pres">
      <dgm:prSet presAssocID="{D64E84AC-EE87-4590-BBD2-F081DEFB9833}" presName="compNode" presStyleCnt="0"/>
      <dgm:spPr/>
    </dgm:pt>
    <dgm:pt modelId="{5039DE4E-7249-4501-88A5-A3FEA6F523DB}" type="pres">
      <dgm:prSet presAssocID="{D64E84AC-EE87-4590-BBD2-F081DEFB9833}" presName="bgRect" presStyleLbl="bgShp" presStyleIdx="5" presStyleCnt="6"/>
      <dgm:spPr/>
    </dgm:pt>
    <dgm:pt modelId="{CEB9411C-F180-4458-9DBD-E2F4080446FA}" type="pres">
      <dgm:prSet presAssocID="{D64E84AC-EE87-4590-BBD2-F081DEFB983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5E24711F-ED5F-4506-AFE7-45BF2A553984}" type="pres">
      <dgm:prSet presAssocID="{D64E84AC-EE87-4590-BBD2-F081DEFB9833}" presName="spaceRect" presStyleCnt="0"/>
      <dgm:spPr/>
    </dgm:pt>
    <dgm:pt modelId="{1B0F4679-9D9C-4718-A183-DCD1963E4730}" type="pres">
      <dgm:prSet presAssocID="{D64E84AC-EE87-4590-BBD2-F081DEFB9833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8B794D27-23CA-4221-B98F-3F3F283CEC00}" type="presOf" srcId="{7B5B03FD-8CE3-43A5-8C11-102A39FAC058}" destId="{A16E9501-0676-4F91-9057-1E8118F41244}" srcOrd="0" destOrd="0" presId="urn:microsoft.com/office/officeart/2018/2/layout/IconVerticalSolidList"/>
    <dgm:cxn modelId="{CE257B2F-C259-4FF8-BA79-4B8B6986107C}" srcId="{7B5B03FD-8CE3-43A5-8C11-102A39FAC058}" destId="{E3693879-8269-4977-84FD-1533AEAA3923}" srcOrd="0" destOrd="0" parTransId="{5601A929-BFE8-488B-A02E-2F21872175BF}" sibTransId="{88A7E6A1-2927-492C-A176-A4D4771B49DF}"/>
    <dgm:cxn modelId="{96580D3C-B1A1-4B24-B19F-1512B282A89A}" type="presOf" srcId="{290FCAB3-3DFB-4088-9BF6-9B6642A9B461}" destId="{861C9272-502F-44E3-8E04-1DA536B3D00E}" srcOrd="0" destOrd="0" presId="urn:microsoft.com/office/officeart/2018/2/layout/IconVerticalSolidList"/>
    <dgm:cxn modelId="{1D84565C-64AB-4A73-95CE-A8B7873A2426}" srcId="{7B5B03FD-8CE3-43A5-8C11-102A39FAC058}" destId="{D464CDC2-273B-4376-B9BC-4229937D8987}" srcOrd="4" destOrd="0" parTransId="{08FA813F-9292-4E65-81FC-B273DB5AB6B1}" sibTransId="{540A4F9F-8960-4ABA-ADA9-AD3EF0CBF5E8}"/>
    <dgm:cxn modelId="{266FBB6B-D02D-420C-A651-17B1042E9E9B}" type="presOf" srcId="{D464CDC2-273B-4376-B9BC-4229937D8987}" destId="{7FAFC324-4DDB-4C67-921E-D583D91857F7}" srcOrd="0" destOrd="0" presId="urn:microsoft.com/office/officeart/2018/2/layout/IconVerticalSolidList"/>
    <dgm:cxn modelId="{2A141051-B292-4E66-AF92-C51FE6592F7D}" type="presOf" srcId="{E3693879-8269-4977-84FD-1533AEAA3923}" destId="{38AAE766-34A7-42A9-B075-DE0571373E29}" srcOrd="0" destOrd="0" presId="urn:microsoft.com/office/officeart/2018/2/layout/IconVerticalSolidList"/>
    <dgm:cxn modelId="{65277E8D-43E4-4963-BB3C-840DB71D0124}" srcId="{7B5B03FD-8CE3-43A5-8C11-102A39FAC058}" destId="{624325F5-2803-4253-8108-24B71F757259}" srcOrd="2" destOrd="0" parTransId="{DEA1BE7E-7570-49D4-A3ED-3664241CC642}" sibTransId="{B28B150B-36B0-4524-9094-934910229742}"/>
    <dgm:cxn modelId="{6529A890-6C80-45E8-9377-87E054A33079}" type="presOf" srcId="{89E9EAAF-A68D-4801-9C96-B5B9210012FA}" destId="{3B7AE16B-D1E8-4BAD-984C-5785E885022C}" srcOrd="0" destOrd="0" presId="urn:microsoft.com/office/officeart/2018/2/layout/IconVerticalSolidList"/>
    <dgm:cxn modelId="{3928FEBF-7388-407B-865A-25138F48D8F5}" srcId="{7B5B03FD-8CE3-43A5-8C11-102A39FAC058}" destId="{89E9EAAF-A68D-4801-9C96-B5B9210012FA}" srcOrd="3" destOrd="0" parTransId="{6803CEF7-78F0-4892-9836-BB9D378AFFC9}" sibTransId="{0B87F050-13EB-43EB-8BCF-4BD54EFAEFE7}"/>
    <dgm:cxn modelId="{A6DAA7C0-D81C-4EE3-BCCA-46EBAC06C46D}" srcId="{7B5B03FD-8CE3-43A5-8C11-102A39FAC058}" destId="{D64E84AC-EE87-4590-BBD2-F081DEFB9833}" srcOrd="5" destOrd="0" parTransId="{4A8CF2A8-AEC9-4F65-9829-EDF566AB2971}" sibTransId="{7525A7C2-F974-4BBC-8A9A-9E98535AB8FF}"/>
    <dgm:cxn modelId="{429A06E6-9212-4F2F-B336-A9811E418A9B}" type="presOf" srcId="{D64E84AC-EE87-4590-BBD2-F081DEFB9833}" destId="{1B0F4679-9D9C-4718-A183-DCD1963E4730}" srcOrd="0" destOrd="0" presId="urn:microsoft.com/office/officeart/2018/2/layout/IconVerticalSolidList"/>
    <dgm:cxn modelId="{EEC709EB-4B83-49C9-8290-9AF311C20BD7}" type="presOf" srcId="{624325F5-2803-4253-8108-24B71F757259}" destId="{AC5BD4DD-D40A-4FB1-B685-2DB9113E73A1}" srcOrd="0" destOrd="0" presId="urn:microsoft.com/office/officeart/2018/2/layout/IconVerticalSolidList"/>
    <dgm:cxn modelId="{E04EB4FD-6574-4778-B0EE-2BF004C9A8C6}" srcId="{7B5B03FD-8CE3-43A5-8C11-102A39FAC058}" destId="{290FCAB3-3DFB-4088-9BF6-9B6642A9B461}" srcOrd="1" destOrd="0" parTransId="{65BD0519-70CC-49CB-9B6C-8A524D34FA28}" sibTransId="{3FAA4ADD-3896-4903-999D-052B98111342}"/>
    <dgm:cxn modelId="{1D226A9C-AA09-4162-BBCA-3C06D13DC760}" type="presParOf" srcId="{A16E9501-0676-4F91-9057-1E8118F41244}" destId="{A3CE574D-458D-4796-AD63-64B5FFC361FF}" srcOrd="0" destOrd="0" presId="urn:microsoft.com/office/officeart/2018/2/layout/IconVerticalSolidList"/>
    <dgm:cxn modelId="{82154457-BAD9-4D49-BDBF-13A841A5BCF4}" type="presParOf" srcId="{A3CE574D-458D-4796-AD63-64B5FFC361FF}" destId="{DB2FFB9F-8BCE-4324-BBAF-078494469E20}" srcOrd="0" destOrd="0" presId="urn:microsoft.com/office/officeart/2018/2/layout/IconVerticalSolidList"/>
    <dgm:cxn modelId="{F6982587-8E4A-4C3C-90BD-2F8D32D1A0D7}" type="presParOf" srcId="{A3CE574D-458D-4796-AD63-64B5FFC361FF}" destId="{D1D4DE02-A7DD-4495-88E3-2D585EB371A2}" srcOrd="1" destOrd="0" presId="urn:microsoft.com/office/officeart/2018/2/layout/IconVerticalSolidList"/>
    <dgm:cxn modelId="{115B6EF8-87A2-4611-A2BE-B30D2892F046}" type="presParOf" srcId="{A3CE574D-458D-4796-AD63-64B5FFC361FF}" destId="{E1548A37-7F29-4956-82A9-3D67BDCBBD7B}" srcOrd="2" destOrd="0" presId="urn:microsoft.com/office/officeart/2018/2/layout/IconVerticalSolidList"/>
    <dgm:cxn modelId="{DAD00375-9795-49AA-A70A-9528C96DEAFF}" type="presParOf" srcId="{A3CE574D-458D-4796-AD63-64B5FFC361FF}" destId="{38AAE766-34A7-42A9-B075-DE0571373E29}" srcOrd="3" destOrd="0" presId="urn:microsoft.com/office/officeart/2018/2/layout/IconVerticalSolidList"/>
    <dgm:cxn modelId="{0C3A30D1-D2F4-4F52-BF06-1BA4BAC80118}" type="presParOf" srcId="{A16E9501-0676-4F91-9057-1E8118F41244}" destId="{D252019D-F3C8-4D2D-94A4-196B1E994CAD}" srcOrd="1" destOrd="0" presId="urn:microsoft.com/office/officeart/2018/2/layout/IconVerticalSolidList"/>
    <dgm:cxn modelId="{D8979700-A330-428C-9D3D-C07777940078}" type="presParOf" srcId="{A16E9501-0676-4F91-9057-1E8118F41244}" destId="{2FCFAECB-00B8-4EC8-A54E-3E3D515AE5F8}" srcOrd="2" destOrd="0" presId="urn:microsoft.com/office/officeart/2018/2/layout/IconVerticalSolidList"/>
    <dgm:cxn modelId="{9F94F2E2-B938-4550-ABCA-0AE2672E644E}" type="presParOf" srcId="{2FCFAECB-00B8-4EC8-A54E-3E3D515AE5F8}" destId="{A51791C0-2674-4EB3-80FF-330413D455E5}" srcOrd="0" destOrd="0" presId="urn:microsoft.com/office/officeart/2018/2/layout/IconVerticalSolidList"/>
    <dgm:cxn modelId="{C0AFBC6A-F06A-4E98-9D11-B6046B54F5BC}" type="presParOf" srcId="{2FCFAECB-00B8-4EC8-A54E-3E3D515AE5F8}" destId="{6369BDC4-67FF-4D3E-8B0C-464B6E696B00}" srcOrd="1" destOrd="0" presId="urn:microsoft.com/office/officeart/2018/2/layout/IconVerticalSolidList"/>
    <dgm:cxn modelId="{73507751-6A9B-4845-98A8-B0E5CCB8C31E}" type="presParOf" srcId="{2FCFAECB-00B8-4EC8-A54E-3E3D515AE5F8}" destId="{4CE1DFBC-32DE-4D37-A324-E80AC49B0CC7}" srcOrd="2" destOrd="0" presId="urn:microsoft.com/office/officeart/2018/2/layout/IconVerticalSolidList"/>
    <dgm:cxn modelId="{DA5F2022-62AE-4D80-B46B-CEF7DA61247F}" type="presParOf" srcId="{2FCFAECB-00B8-4EC8-A54E-3E3D515AE5F8}" destId="{861C9272-502F-44E3-8E04-1DA536B3D00E}" srcOrd="3" destOrd="0" presId="urn:microsoft.com/office/officeart/2018/2/layout/IconVerticalSolidList"/>
    <dgm:cxn modelId="{7E855EC4-4E4C-40C2-B705-EDC89027AE77}" type="presParOf" srcId="{A16E9501-0676-4F91-9057-1E8118F41244}" destId="{D5B2CE6E-7C9D-4B99-B62B-3C659E0191F3}" srcOrd="3" destOrd="0" presId="urn:microsoft.com/office/officeart/2018/2/layout/IconVerticalSolidList"/>
    <dgm:cxn modelId="{8333D61F-1B1A-45FA-9D5D-63C3E710AD97}" type="presParOf" srcId="{A16E9501-0676-4F91-9057-1E8118F41244}" destId="{0A257E66-C00D-4670-9F22-1165C51B5A5C}" srcOrd="4" destOrd="0" presId="urn:microsoft.com/office/officeart/2018/2/layout/IconVerticalSolidList"/>
    <dgm:cxn modelId="{C4236863-F497-4661-90B9-ED7F570FD603}" type="presParOf" srcId="{0A257E66-C00D-4670-9F22-1165C51B5A5C}" destId="{CFCDD30C-D3B5-473A-A409-2EB372628634}" srcOrd="0" destOrd="0" presId="urn:microsoft.com/office/officeart/2018/2/layout/IconVerticalSolidList"/>
    <dgm:cxn modelId="{EA1B9799-8D66-46B9-AB64-B56AABD3E21E}" type="presParOf" srcId="{0A257E66-C00D-4670-9F22-1165C51B5A5C}" destId="{577B4E1E-29A3-4A0D-ADAF-31F0DD5DFAB1}" srcOrd="1" destOrd="0" presId="urn:microsoft.com/office/officeart/2018/2/layout/IconVerticalSolidList"/>
    <dgm:cxn modelId="{F4C811B4-4795-495A-934B-0A80D5A5EDD2}" type="presParOf" srcId="{0A257E66-C00D-4670-9F22-1165C51B5A5C}" destId="{471B0B71-0ABA-449A-A495-2F844D0B8997}" srcOrd="2" destOrd="0" presId="urn:microsoft.com/office/officeart/2018/2/layout/IconVerticalSolidList"/>
    <dgm:cxn modelId="{FE063BEC-5859-40E5-83F1-F5ED0B707DA7}" type="presParOf" srcId="{0A257E66-C00D-4670-9F22-1165C51B5A5C}" destId="{AC5BD4DD-D40A-4FB1-B685-2DB9113E73A1}" srcOrd="3" destOrd="0" presId="urn:microsoft.com/office/officeart/2018/2/layout/IconVerticalSolidList"/>
    <dgm:cxn modelId="{412D766F-EA26-479B-9014-9BC140E99FC4}" type="presParOf" srcId="{A16E9501-0676-4F91-9057-1E8118F41244}" destId="{C8DFF5A4-7F11-4F48-88B8-2B7CAF217C48}" srcOrd="5" destOrd="0" presId="urn:microsoft.com/office/officeart/2018/2/layout/IconVerticalSolidList"/>
    <dgm:cxn modelId="{F067A6A2-49A3-4F40-9B94-C9CCE79D8761}" type="presParOf" srcId="{A16E9501-0676-4F91-9057-1E8118F41244}" destId="{C248F67C-6CB5-43DB-8152-6FBD37325B56}" srcOrd="6" destOrd="0" presId="urn:microsoft.com/office/officeart/2018/2/layout/IconVerticalSolidList"/>
    <dgm:cxn modelId="{D3BEBCE0-F01E-4B13-8C6F-90E41BD72B2D}" type="presParOf" srcId="{C248F67C-6CB5-43DB-8152-6FBD37325B56}" destId="{369D4FD6-65C2-4401-A77D-8750E22CC581}" srcOrd="0" destOrd="0" presId="urn:microsoft.com/office/officeart/2018/2/layout/IconVerticalSolidList"/>
    <dgm:cxn modelId="{87E525A2-CF9D-462D-AB2F-1364DF110850}" type="presParOf" srcId="{C248F67C-6CB5-43DB-8152-6FBD37325B56}" destId="{D1FBA1EB-CB4F-47A7-B8CF-44DD1135F3A1}" srcOrd="1" destOrd="0" presId="urn:microsoft.com/office/officeart/2018/2/layout/IconVerticalSolidList"/>
    <dgm:cxn modelId="{1222BA38-6934-4228-8555-A57DDB05EB30}" type="presParOf" srcId="{C248F67C-6CB5-43DB-8152-6FBD37325B56}" destId="{52328E96-4065-4001-BE02-6676CCE262EF}" srcOrd="2" destOrd="0" presId="urn:microsoft.com/office/officeart/2018/2/layout/IconVerticalSolidList"/>
    <dgm:cxn modelId="{7433B23C-77BA-4439-9A2D-B29622B784AE}" type="presParOf" srcId="{C248F67C-6CB5-43DB-8152-6FBD37325B56}" destId="{3B7AE16B-D1E8-4BAD-984C-5785E885022C}" srcOrd="3" destOrd="0" presId="urn:microsoft.com/office/officeart/2018/2/layout/IconVerticalSolidList"/>
    <dgm:cxn modelId="{8075450D-8D7A-447D-B2C8-4F5EB602CCCC}" type="presParOf" srcId="{A16E9501-0676-4F91-9057-1E8118F41244}" destId="{33B64628-09F0-4981-99E9-B8D3B1641803}" srcOrd="7" destOrd="0" presId="urn:microsoft.com/office/officeart/2018/2/layout/IconVerticalSolidList"/>
    <dgm:cxn modelId="{8D222E0D-DE8F-4CB7-B9B2-3644A13400CA}" type="presParOf" srcId="{A16E9501-0676-4F91-9057-1E8118F41244}" destId="{EB1FC0A0-AE63-4D2E-80E8-9EFA8B70F904}" srcOrd="8" destOrd="0" presId="urn:microsoft.com/office/officeart/2018/2/layout/IconVerticalSolidList"/>
    <dgm:cxn modelId="{6A00E3B4-8FBA-4419-B898-C74F8CAACD69}" type="presParOf" srcId="{EB1FC0A0-AE63-4D2E-80E8-9EFA8B70F904}" destId="{9466CDE8-F089-41C5-BE15-9420EAD41495}" srcOrd="0" destOrd="0" presId="urn:microsoft.com/office/officeart/2018/2/layout/IconVerticalSolidList"/>
    <dgm:cxn modelId="{93ADF5F2-CBB5-434F-A0AD-9631D2A148DA}" type="presParOf" srcId="{EB1FC0A0-AE63-4D2E-80E8-9EFA8B70F904}" destId="{BBD6F3FC-C985-4A6D-A929-FD7FB121ED87}" srcOrd="1" destOrd="0" presId="urn:microsoft.com/office/officeart/2018/2/layout/IconVerticalSolidList"/>
    <dgm:cxn modelId="{907A7294-B8FF-4E5D-AC32-6E9B6A6F01CA}" type="presParOf" srcId="{EB1FC0A0-AE63-4D2E-80E8-9EFA8B70F904}" destId="{ABCCD402-54BC-4B69-AB06-B83419187293}" srcOrd="2" destOrd="0" presId="urn:microsoft.com/office/officeart/2018/2/layout/IconVerticalSolidList"/>
    <dgm:cxn modelId="{6993AD54-4D0A-400B-AE65-43A65F6E6E7E}" type="presParOf" srcId="{EB1FC0A0-AE63-4D2E-80E8-9EFA8B70F904}" destId="{7FAFC324-4DDB-4C67-921E-D583D91857F7}" srcOrd="3" destOrd="0" presId="urn:microsoft.com/office/officeart/2018/2/layout/IconVerticalSolidList"/>
    <dgm:cxn modelId="{B69A3955-5A87-4385-BB49-25E45CCA7377}" type="presParOf" srcId="{A16E9501-0676-4F91-9057-1E8118F41244}" destId="{1630FDAC-EB39-4F49-B83F-CDEEB7EB9EAA}" srcOrd="9" destOrd="0" presId="urn:microsoft.com/office/officeart/2018/2/layout/IconVerticalSolidList"/>
    <dgm:cxn modelId="{6ED4625D-1036-4005-9468-97ABF3FE5EFF}" type="presParOf" srcId="{A16E9501-0676-4F91-9057-1E8118F41244}" destId="{0A6CF5F2-B492-4A1F-9F79-875A7A72D40F}" srcOrd="10" destOrd="0" presId="urn:microsoft.com/office/officeart/2018/2/layout/IconVerticalSolidList"/>
    <dgm:cxn modelId="{581807F3-8C45-4003-9ED6-DAD1D0602E96}" type="presParOf" srcId="{0A6CF5F2-B492-4A1F-9F79-875A7A72D40F}" destId="{5039DE4E-7249-4501-88A5-A3FEA6F523DB}" srcOrd="0" destOrd="0" presId="urn:microsoft.com/office/officeart/2018/2/layout/IconVerticalSolidList"/>
    <dgm:cxn modelId="{B6533ECE-E28D-4FF5-AF4E-EE359536496D}" type="presParOf" srcId="{0A6CF5F2-B492-4A1F-9F79-875A7A72D40F}" destId="{CEB9411C-F180-4458-9DBD-E2F4080446FA}" srcOrd="1" destOrd="0" presId="urn:microsoft.com/office/officeart/2018/2/layout/IconVerticalSolidList"/>
    <dgm:cxn modelId="{89C7A662-2C19-43BF-8F58-A7147025F2A4}" type="presParOf" srcId="{0A6CF5F2-B492-4A1F-9F79-875A7A72D40F}" destId="{5E24711F-ED5F-4506-AFE7-45BF2A553984}" srcOrd="2" destOrd="0" presId="urn:microsoft.com/office/officeart/2018/2/layout/IconVerticalSolidList"/>
    <dgm:cxn modelId="{67DC4EF6-7789-4630-A7B3-4DACB3C50889}" type="presParOf" srcId="{0A6CF5F2-B492-4A1F-9F79-875A7A72D40F}" destId="{1B0F4679-9D9C-4718-A183-DCD1963E473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93A03-9627-45B4-88DD-EDD9F11F8D96}">
      <dsp:nvSpPr>
        <dsp:cNvPr id="0" name=""/>
        <dsp:cNvSpPr/>
      </dsp:nvSpPr>
      <dsp:spPr>
        <a:xfrm>
          <a:off x="0" y="143379"/>
          <a:ext cx="6513603" cy="1443042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8CC282-2CB7-42FA-9347-99FD393D5295}">
      <dsp:nvSpPr>
        <dsp:cNvPr id="0" name=""/>
        <dsp:cNvSpPr/>
      </dsp:nvSpPr>
      <dsp:spPr>
        <a:xfrm>
          <a:off x="221859" y="570160"/>
          <a:ext cx="403775" cy="40338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07D7AD-6F7D-4D65-BE28-AD59F69DE566}">
      <dsp:nvSpPr>
        <dsp:cNvPr id="0" name=""/>
        <dsp:cNvSpPr/>
      </dsp:nvSpPr>
      <dsp:spPr>
        <a:xfrm>
          <a:off x="847495" y="405141"/>
          <a:ext cx="2931121" cy="756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46" tIns="80046" rIns="80046" bIns="8004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Health Outcomes</a:t>
          </a:r>
        </a:p>
      </dsp:txBody>
      <dsp:txXfrm>
        <a:off x="847495" y="405141"/>
        <a:ext cx="2931121" cy="756340"/>
      </dsp:txXfrm>
    </dsp:sp>
    <dsp:sp modelId="{DFC4E228-AC0B-4C7B-AA45-8AB5D32ACF1E}">
      <dsp:nvSpPr>
        <dsp:cNvPr id="0" name=""/>
        <dsp:cNvSpPr/>
      </dsp:nvSpPr>
      <dsp:spPr>
        <a:xfrm>
          <a:off x="3778617" y="405141"/>
          <a:ext cx="2721935" cy="733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620" tIns="77620" rIns="77620" bIns="7762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/>
            <a:t>Infant mortality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/>
            <a:t>Diabetes prevalence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/>
            <a:t>TB detection rate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/>
            <a:t>Road traffic injuries</a:t>
          </a:r>
        </a:p>
      </dsp:txBody>
      <dsp:txXfrm>
        <a:off x="3778617" y="405141"/>
        <a:ext cx="2721935" cy="733420"/>
      </dsp:txXfrm>
    </dsp:sp>
    <dsp:sp modelId="{943DAC73-8D40-4BB4-AC1E-DEFE1C90EAC8}">
      <dsp:nvSpPr>
        <dsp:cNvPr id="0" name=""/>
        <dsp:cNvSpPr/>
      </dsp:nvSpPr>
      <dsp:spPr>
        <a:xfrm>
          <a:off x="0" y="1682457"/>
          <a:ext cx="6513603" cy="7334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C25B2-D8DE-4FDD-8BF1-4F7EE22FE061}">
      <dsp:nvSpPr>
        <dsp:cNvPr id="0" name=""/>
        <dsp:cNvSpPr/>
      </dsp:nvSpPr>
      <dsp:spPr>
        <a:xfrm>
          <a:off x="221859" y="1847477"/>
          <a:ext cx="403775" cy="40338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40999-C12C-4116-909E-DE9DB2DF6F17}">
      <dsp:nvSpPr>
        <dsp:cNvPr id="0" name=""/>
        <dsp:cNvSpPr/>
      </dsp:nvSpPr>
      <dsp:spPr>
        <a:xfrm>
          <a:off x="847495" y="1682457"/>
          <a:ext cx="2931121" cy="756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46" tIns="80046" rIns="80046" bIns="8004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Physical environment &amp; infrastructure</a:t>
          </a:r>
        </a:p>
      </dsp:txBody>
      <dsp:txXfrm>
        <a:off x="847495" y="1682457"/>
        <a:ext cx="2931121" cy="756340"/>
      </dsp:txXfrm>
    </dsp:sp>
    <dsp:sp modelId="{2EB1B5F6-29CC-4C6C-A92D-A02DFA2E8204}">
      <dsp:nvSpPr>
        <dsp:cNvPr id="0" name=""/>
        <dsp:cNvSpPr/>
      </dsp:nvSpPr>
      <dsp:spPr>
        <a:xfrm>
          <a:off x="3778617" y="1682457"/>
          <a:ext cx="2721935" cy="733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620" tIns="77620" rIns="77620" bIns="7762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Access to safe water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Access to improved sanitation</a:t>
          </a:r>
        </a:p>
      </dsp:txBody>
      <dsp:txXfrm>
        <a:off x="3778617" y="1682457"/>
        <a:ext cx="2721935" cy="733420"/>
      </dsp:txXfrm>
    </dsp:sp>
    <dsp:sp modelId="{4FA9F8FD-015F-46F4-801F-EA0DE966AD5F}">
      <dsp:nvSpPr>
        <dsp:cNvPr id="0" name=""/>
        <dsp:cNvSpPr/>
      </dsp:nvSpPr>
      <dsp:spPr>
        <a:xfrm>
          <a:off x="0" y="2551739"/>
          <a:ext cx="6513603" cy="14546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1B9B8-F93C-459A-8291-3B38DC5ECB25}">
      <dsp:nvSpPr>
        <dsp:cNvPr id="0" name=""/>
        <dsp:cNvSpPr/>
      </dsp:nvSpPr>
      <dsp:spPr>
        <a:xfrm>
          <a:off x="221859" y="3153507"/>
          <a:ext cx="403775" cy="40338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9191C-BF90-48A4-BBF2-99A2D42646A1}">
      <dsp:nvSpPr>
        <dsp:cNvPr id="0" name=""/>
        <dsp:cNvSpPr/>
      </dsp:nvSpPr>
      <dsp:spPr>
        <a:xfrm>
          <a:off x="847495" y="2988487"/>
          <a:ext cx="2931121" cy="756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46" tIns="80046" rIns="80046" bIns="8004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Social &amp; human development</a:t>
          </a:r>
        </a:p>
      </dsp:txBody>
      <dsp:txXfrm>
        <a:off x="847495" y="2988487"/>
        <a:ext cx="2931121" cy="756340"/>
      </dsp:txXfrm>
    </dsp:sp>
    <dsp:sp modelId="{55479F55-7BB6-4AE1-8989-61D1771A73D2}">
      <dsp:nvSpPr>
        <dsp:cNvPr id="0" name=""/>
        <dsp:cNvSpPr/>
      </dsp:nvSpPr>
      <dsp:spPr>
        <a:xfrm>
          <a:off x="3759672" y="2932930"/>
          <a:ext cx="2721935" cy="733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620" tIns="77620" rIns="77620" bIns="7762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Skill birth attendance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Fully immunized children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Completion of primary education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Prevalence of tobacco smoking</a:t>
          </a:r>
        </a:p>
      </dsp:txBody>
      <dsp:txXfrm>
        <a:off x="3759672" y="2932930"/>
        <a:ext cx="2721935" cy="733420"/>
      </dsp:txXfrm>
    </dsp:sp>
    <dsp:sp modelId="{53608AE2-2DA7-4B59-80D2-3AF21C366858}">
      <dsp:nvSpPr>
        <dsp:cNvPr id="0" name=""/>
        <dsp:cNvSpPr/>
      </dsp:nvSpPr>
      <dsp:spPr>
        <a:xfrm>
          <a:off x="0" y="4111198"/>
          <a:ext cx="6513603" cy="7334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D606F-D562-4E82-ADEC-FF97B5042DC2}">
      <dsp:nvSpPr>
        <dsp:cNvPr id="0" name=""/>
        <dsp:cNvSpPr/>
      </dsp:nvSpPr>
      <dsp:spPr>
        <a:xfrm>
          <a:off x="221859" y="4310786"/>
          <a:ext cx="403775" cy="403381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87FCD5-D44B-4937-8DC6-217C2FDF3798}">
      <dsp:nvSpPr>
        <dsp:cNvPr id="0" name=""/>
        <dsp:cNvSpPr/>
      </dsp:nvSpPr>
      <dsp:spPr>
        <a:xfrm>
          <a:off x="847495" y="4141832"/>
          <a:ext cx="2931121" cy="756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46" tIns="80046" rIns="80046" bIns="8004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Economic development</a:t>
          </a:r>
        </a:p>
      </dsp:txBody>
      <dsp:txXfrm>
        <a:off x="847495" y="4141832"/>
        <a:ext cx="2931121" cy="756340"/>
      </dsp:txXfrm>
    </dsp:sp>
    <dsp:sp modelId="{360BDBA5-9C02-4F83-89E2-E7A6036673D3}">
      <dsp:nvSpPr>
        <dsp:cNvPr id="0" name=""/>
        <dsp:cNvSpPr/>
      </dsp:nvSpPr>
      <dsp:spPr>
        <a:xfrm>
          <a:off x="3778617" y="4145765"/>
          <a:ext cx="2721935" cy="733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620" tIns="77620" rIns="77620" bIns="7762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Unemployment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3778617" y="4145765"/>
        <a:ext cx="2721935" cy="733420"/>
      </dsp:txXfrm>
    </dsp:sp>
    <dsp:sp modelId="{5E6CD823-5245-4418-B2C3-19994740F9FE}">
      <dsp:nvSpPr>
        <dsp:cNvPr id="0" name=""/>
        <dsp:cNvSpPr/>
      </dsp:nvSpPr>
      <dsp:spPr>
        <a:xfrm>
          <a:off x="0" y="5002394"/>
          <a:ext cx="6513603" cy="7334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DFD275-52E5-4B8F-9F13-8EEA76F1199C}">
      <dsp:nvSpPr>
        <dsp:cNvPr id="0" name=""/>
        <dsp:cNvSpPr/>
      </dsp:nvSpPr>
      <dsp:spPr>
        <a:xfrm>
          <a:off x="221859" y="5165358"/>
          <a:ext cx="403775" cy="403381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A895D-412B-4C72-BDE0-2823D67878C9}">
      <dsp:nvSpPr>
        <dsp:cNvPr id="0" name=""/>
        <dsp:cNvSpPr/>
      </dsp:nvSpPr>
      <dsp:spPr>
        <a:xfrm>
          <a:off x="847495" y="4993562"/>
          <a:ext cx="2931121" cy="756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46" tIns="80046" rIns="80046" bIns="8004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Governance</a:t>
          </a:r>
        </a:p>
      </dsp:txBody>
      <dsp:txXfrm>
        <a:off x="847495" y="4993562"/>
        <a:ext cx="2931121" cy="756340"/>
      </dsp:txXfrm>
    </dsp:sp>
    <dsp:sp modelId="{3046BA76-99E4-4831-81B9-B316B436EC22}">
      <dsp:nvSpPr>
        <dsp:cNvPr id="0" name=""/>
        <dsp:cNvSpPr/>
      </dsp:nvSpPr>
      <dsp:spPr>
        <a:xfrm>
          <a:off x="3778617" y="5000334"/>
          <a:ext cx="2721935" cy="733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620" tIns="77620" rIns="77620" bIns="776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Government Health Expenditure on Health</a:t>
          </a:r>
        </a:p>
      </dsp:txBody>
      <dsp:txXfrm>
        <a:off x="3778617" y="5000334"/>
        <a:ext cx="2721935" cy="7334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FFB9F-8BCE-4324-BBAF-078494469E20}">
      <dsp:nvSpPr>
        <dsp:cNvPr id="0" name=""/>
        <dsp:cNvSpPr/>
      </dsp:nvSpPr>
      <dsp:spPr>
        <a:xfrm>
          <a:off x="0" y="1903"/>
          <a:ext cx="6513603" cy="8112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D4DE02-A7DD-4495-88E3-2D585EB371A2}">
      <dsp:nvSpPr>
        <dsp:cNvPr id="0" name=""/>
        <dsp:cNvSpPr/>
      </dsp:nvSpPr>
      <dsp:spPr>
        <a:xfrm>
          <a:off x="245405" y="184436"/>
          <a:ext cx="446191" cy="4461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AE766-34A7-42A9-B075-DE0571373E29}">
      <dsp:nvSpPr>
        <dsp:cNvPr id="0" name=""/>
        <dsp:cNvSpPr/>
      </dsp:nvSpPr>
      <dsp:spPr>
        <a:xfrm>
          <a:off x="937002" y="1903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Iterative cycles are iterative cycles</a:t>
          </a:r>
        </a:p>
      </dsp:txBody>
      <dsp:txXfrm>
        <a:off x="937002" y="1903"/>
        <a:ext cx="5576601" cy="811257"/>
      </dsp:txXfrm>
    </dsp:sp>
    <dsp:sp modelId="{A51791C0-2674-4EB3-80FF-330413D455E5}">
      <dsp:nvSpPr>
        <dsp:cNvPr id="0" name=""/>
        <dsp:cNvSpPr/>
      </dsp:nvSpPr>
      <dsp:spPr>
        <a:xfrm>
          <a:off x="0" y="1015975"/>
          <a:ext cx="6513603" cy="8112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69BDC4-67FF-4D3E-8B0C-464B6E696B00}">
      <dsp:nvSpPr>
        <dsp:cNvPr id="0" name=""/>
        <dsp:cNvSpPr/>
      </dsp:nvSpPr>
      <dsp:spPr>
        <a:xfrm>
          <a:off x="245405" y="1198508"/>
          <a:ext cx="446191" cy="4461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C9272-502F-44E3-8E04-1DA536B3D00E}">
      <dsp:nvSpPr>
        <dsp:cNvPr id="0" name=""/>
        <dsp:cNvSpPr/>
      </dsp:nvSpPr>
      <dsp:spPr>
        <a:xfrm>
          <a:off x="937002" y="1015975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During the process, reorientation of goals is often needed</a:t>
          </a:r>
        </a:p>
      </dsp:txBody>
      <dsp:txXfrm>
        <a:off x="937002" y="1015975"/>
        <a:ext cx="5576601" cy="811257"/>
      </dsp:txXfrm>
    </dsp:sp>
    <dsp:sp modelId="{CFCDD30C-D3B5-473A-A409-2EB372628634}">
      <dsp:nvSpPr>
        <dsp:cNvPr id="0" name=""/>
        <dsp:cNvSpPr/>
      </dsp:nvSpPr>
      <dsp:spPr>
        <a:xfrm>
          <a:off x="0" y="2030048"/>
          <a:ext cx="6513603" cy="8112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7B4E1E-29A3-4A0D-ADAF-31F0DD5DFAB1}">
      <dsp:nvSpPr>
        <dsp:cNvPr id="0" name=""/>
        <dsp:cNvSpPr/>
      </dsp:nvSpPr>
      <dsp:spPr>
        <a:xfrm>
          <a:off x="245405" y="2212581"/>
          <a:ext cx="446191" cy="4461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BD4DD-D40A-4FB1-B685-2DB9113E73A1}">
      <dsp:nvSpPr>
        <dsp:cNvPr id="0" name=""/>
        <dsp:cNvSpPr/>
      </dsp:nvSpPr>
      <dsp:spPr>
        <a:xfrm>
          <a:off x="937002" y="2030048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Expert guidance for the process is relevant</a:t>
          </a:r>
        </a:p>
      </dsp:txBody>
      <dsp:txXfrm>
        <a:off x="937002" y="2030048"/>
        <a:ext cx="5576601" cy="811257"/>
      </dsp:txXfrm>
    </dsp:sp>
    <dsp:sp modelId="{369D4FD6-65C2-4401-A77D-8750E22CC581}">
      <dsp:nvSpPr>
        <dsp:cNvPr id="0" name=""/>
        <dsp:cNvSpPr/>
      </dsp:nvSpPr>
      <dsp:spPr>
        <a:xfrm>
          <a:off x="0" y="3044120"/>
          <a:ext cx="6513603" cy="81125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BA1EB-CB4F-47A7-B8CF-44DD1135F3A1}">
      <dsp:nvSpPr>
        <dsp:cNvPr id="0" name=""/>
        <dsp:cNvSpPr/>
      </dsp:nvSpPr>
      <dsp:spPr>
        <a:xfrm>
          <a:off x="245405" y="3226653"/>
          <a:ext cx="446191" cy="4461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7AE16B-D1E8-4BAD-984C-5785E885022C}">
      <dsp:nvSpPr>
        <dsp:cNvPr id="0" name=""/>
        <dsp:cNvSpPr/>
      </dsp:nvSpPr>
      <dsp:spPr>
        <a:xfrm>
          <a:off x="937002" y="3044120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Engaging in a participative approach is a long term process</a:t>
          </a:r>
        </a:p>
      </dsp:txBody>
      <dsp:txXfrm>
        <a:off x="937002" y="3044120"/>
        <a:ext cx="5576601" cy="811257"/>
      </dsp:txXfrm>
    </dsp:sp>
    <dsp:sp modelId="{9466CDE8-F089-41C5-BE15-9420EAD41495}">
      <dsp:nvSpPr>
        <dsp:cNvPr id="0" name=""/>
        <dsp:cNvSpPr/>
      </dsp:nvSpPr>
      <dsp:spPr>
        <a:xfrm>
          <a:off x="0" y="4058192"/>
          <a:ext cx="6513603" cy="81125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D6F3FC-C985-4A6D-A929-FD7FB121ED87}">
      <dsp:nvSpPr>
        <dsp:cNvPr id="0" name=""/>
        <dsp:cNvSpPr/>
      </dsp:nvSpPr>
      <dsp:spPr>
        <a:xfrm>
          <a:off x="245405" y="4240725"/>
          <a:ext cx="446191" cy="4461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FC324-4DDB-4C67-921E-D583D91857F7}">
      <dsp:nvSpPr>
        <dsp:cNvPr id="0" name=""/>
        <dsp:cNvSpPr/>
      </dsp:nvSpPr>
      <dsp:spPr>
        <a:xfrm>
          <a:off x="937002" y="4058192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Actors internalizing the perspective of health equity is probably one of the best outcomes</a:t>
          </a:r>
          <a:endParaRPr lang="en-US" sz="1900" kern="1200" dirty="0"/>
        </a:p>
      </dsp:txBody>
      <dsp:txXfrm>
        <a:off x="937002" y="4058192"/>
        <a:ext cx="5576601" cy="811257"/>
      </dsp:txXfrm>
    </dsp:sp>
    <dsp:sp modelId="{5039DE4E-7249-4501-88A5-A3FEA6F523DB}">
      <dsp:nvSpPr>
        <dsp:cNvPr id="0" name=""/>
        <dsp:cNvSpPr/>
      </dsp:nvSpPr>
      <dsp:spPr>
        <a:xfrm>
          <a:off x="0" y="5072264"/>
          <a:ext cx="6513603" cy="8112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9411C-F180-4458-9DBD-E2F4080446FA}">
      <dsp:nvSpPr>
        <dsp:cNvPr id="0" name=""/>
        <dsp:cNvSpPr/>
      </dsp:nvSpPr>
      <dsp:spPr>
        <a:xfrm>
          <a:off x="245405" y="5254797"/>
          <a:ext cx="446191" cy="44619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F4679-9D9C-4718-A183-DCD1963E4730}">
      <dsp:nvSpPr>
        <dsp:cNvPr id="0" name=""/>
        <dsp:cNvSpPr/>
      </dsp:nvSpPr>
      <dsp:spPr>
        <a:xfrm>
          <a:off x="937002" y="5072264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Identifying gaps of information is as relevant as existing information</a:t>
          </a:r>
        </a:p>
      </dsp:txBody>
      <dsp:txXfrm>
        <a:off x="937002" y="5072264"/>
        <a:ext cx="5576601" cy="811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6A474-240F-4FFF-B50C-AAC0D9D195E3}" type="datetimeFigureOut">
              <a:rPr lang="en-GB" smtClean="0"/>
              <a:t>15/10/2019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14D00-4E17-44FB-8FD0-0044AF7605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404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case we will discuss today is focus in Villa Nueva a city that grew without planning, but since 2012 is working to </a:t>
            </a:r>
            <a:r>
              <a:rPr lang="en-US" baseline="0" dirty="0" err="1"/>
              <a:t>achive</a:t>
            </a:r>
            <a:r>
              <a:rPr lang="en-US" baseline="0" dirty="0"/>
              <a:t> health in all policies to improve PHC?</a:t>
            </a:r>
          </a:p>
          <a:p>
            <a:endParaRPr lang="en-US" baseline="0" dirty="0"/>
          </a:p>
          <a:p>
            <a:r>
              <a:rPr lang="en-US" baseline="0" dirty="0"/>
              <a:t>My name is Guillermo Hegel, Master in development and Public Health, currently working in this city as Head of the municipal health department.</a:t>
            </a:r>
          </a:p>
          <a:p>
            <a:endParaRPr lang="en-US" baseline="0" dirty="0"/>
          </a:p>
          <a:p>
            <a:r>
              <a:rPr lang="en-US" baseline="0" dirty="0"/>
              <a:t>Together with the Institute of Tropical Medicine based in Antwerp we did a Narrative review starting from 2012 till 2017, with interest of documenting the steps taken by Villa Nueva in their journey to achieve Universal Health coverage. </a:t>
            </a:r>
          </a:p>
          <a:p>
            <a:endParaRPr lang="en-US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F85B8-69E8-4ABD-8065-13FD1D21D1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548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</a:t>
            </a:r>
            <a:r>
              <a:rPr lang="en-US" baseline="0" dirty="0"/>
              <a:t> only </a:t>
            </a:r>
            <a:r>
              <a:rPr lang="en-US" baseline="0" dirty="0" err="1"/>
              <a:t>eigtheen</a:t>
            </a:r>
            <a:r>
              <a:rPr lang="en-US" baseline="0" dirty="0"/>
              <a:t> years ago it was like this, and 25 years before, like this.</a:t>
            </a:r>
          </a:p>
          <a:p>
            <a:endParaRPr lang="en-US" baseline="0" dirty="0"/>
          </a:p>
          <a:p>
            <a:r>
              <a:rPr lang="en-US" baseline="0" dirty="0"/>
              <a:t>It may seem high, but considering this town is 250 years old, what does this rapid growth means for UHC and other service provision for these populations?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F85B8-69E8-4ABD-8065-13FD1D21D1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626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the health </a:t>
            </a:r>
            <a:r>
              <a:rPr lang="en-GB" baseline="0" dirty="0"/>
              <a:t>perspective,</a:t>
            </a:r>
          </a:p>
          <a:p>
            <a:endParaRPr lang="en-GB" baseline="0" dirty="0"/>
          </a:p>
          <a:p>
            <a:r>
              <a:rPr lang="en-GB" baseline="0" dirty="0"/>
              <a:t>All indicators show important gaps to achieve UHC, but why? </a:t>
            </a:r>
          </a:p>
          <a:p>
            <a:endParaRPr lang="en-GB" baseline="0" dirty="0"/>
          </a:p>
          <a:p>
            <a:r>
              <a:rPr lang="en-US" baseline="0" dirty="0"/>
              <a:t>One of the main problems is that fragmentation at national level and how it replicates at local levels, and a narrow view of the health providers institutions, including the </a:t>
            </a:r>
            <a:r>
              <a:rPr lang="en-US" baseline="0" dirty="0" err="1"/>
              <a:t>MoH</a:t>
            </a:r>
            <a:r>
              <a:rPr lang="en-US" baseline="0" dirty="0"/>
              <a:t>. </a:t>
            </a:r>
          </a:p>
          <a:p>
            <a:endParaRPr lang="en-US" baseline="0" dirty="0"/>
          </a:p>
          <a:p>
            <a:r>
              <a:rPr lang="en-US" baseline="0" dirty="0"/>
              <a:t>But the constrains are clear, as for this moment only 4 health </a:t>
            </a:r>
            <a:r>
              <a:rPr lang="en-US" baseline="0" dirty="0" err="1"/>
              <a:t>centres</a:t>
            </a:r>
            <a:r>
              <a:rPr lang="en-US" baseline="0" dirty="0"/>
              <a:t> and 2 health post of </a:t>
            </a:r>
            <a:r>
              <a:rPr lang="en-US" baseline="0" dirty="0" err="1"/>
              <a:t>MoH</a:t>
            </a:r>
            <a:r>
              <a:rPr lang="en-US" baseline="0" dirty="0"/>
              <a:t> are available for the population. </a:t>
            </a:r>
          </a:p>
          <a:p>
            <a:r>
              <a:rPr lang="en-US" baseline="0" dirty="0"/>
              <a:t>One outpatient clinic of the social insurance </a:t>
            </a:r>
          </a:p>
          <a:p>
            <a:r>
              <a:rPr lang="en-US" baseline="0" dirty="0"/>
              <a:t>And private for profit located only were the wealthier groups of population lives.</a:t>
            </a:r>
          </a:p>
          <a:p>
            <a:endParaRPr lang="en-US" baseline="0" dirty="0"/>
          </a:p>
          <a:p>
            <a:r>
              <a:rPr lang="en-US" baseline="0" dirty="0"/>
              <a:t>Because of the high </a:t>
            </a:r>
            <a:r>
              <a:rPr lang="en-US" i="1" baseline="0" dirty="0"/>
              <a:t>rational</a:t>
            </a:r>
            <a:r>
              <a:rPr lang="en-US" baseline="0" dirty="0"/>
              <a:t> demand from the population and the evident gaps in all </a:t>
            </a:r>
            <a:r>
              <a:rPr lang="en-US" baseline="0" dirty="0" err="1"/>
              <a:t>dimentions</a:t>
            </a:r>
            <a:r>
              <a:rPr lang="en-US" baseline="0" dirty="0"/>
              <a:t> of UHC to improve health service provision, the municipal council decided to provide primary health services, using the space provided by the </a:t>
            </a:r>
            <a:r>
              <a:rPr lang="en-US" baseline="0" dirty="0" err="1"/>
              <a:t>decentralisation</a:t>
            </a:r>
            <a:r>
              <a:rPr lang="en-US" baseline="0" dirty="0"/>
              <a:t> framework, knowing that it was not their core </a:t>
            </a:r>
            <a:r>
              <a:rPr lang="en-US" baseline="0" dirty="0" err="1"/>
              <a:t>responsability</a:t>
            </a:r>
            <a:r>
              <a:rPr lang="en-US" baseline="0" dirty="0"/>
              <a:t>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4A24C-8A16-47B3-8AD1-1A0D7B99CB3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08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2850-B3C6-46BB-8A16-788C6E88ACC5}" type="datetimeFigureOut">
              <a:rPr lang="es-GT" smtClean="0"/>
              <a:pPr/>
              <a:t>15/10/2019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74BE-5321-4CE7-8E30-018FB9499C36}" type="slidenum">
              <a:rPr lang="es-GT" smtClean="0"/>
              <a:pPr/>
              <a:t>‹#›</a:t>
            </a:fld>
            <a:endParaRPr lang="es-G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2850-B3C6-46BB-8A16-788C6E88ACC5}" type="datetimeFigureOut">
              <a:rPr lang="es-GT" smtClean="0"/>
              <a:pPr/>
              <a:t>15/10/2019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74BE-5321-4CE7-8E30-018FB9499C36}" type="slidenum">
              <a:rPr lang="es-GT" smtClean="0"/>
              <a:pPr/>
              <a:t>‹#›</a:t>
            </a:fld>
            <a:endParaRPr lang="es-G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2850-B3C6-46BB-8A16-788C6E88ACC5}" type="datetimeFigureOut">
              <a:rPr lang="es-GT" smtClean="0"/>
              <a:pPr/>
              <a:t>15/10/2019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74BE-5321-4CE7-8E30-018FB9499C36}" type="slidenum">
              <a:rPr lang="es-GT" smtClean="0"/>
              <a:pPr/>
              <a:t>‹#›</a:t>
            </a:fld>
            <a:endParaRPr lang="es-G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C4C2-8E73-40CB-AB4B-5688152A6647}" type="datetime1">
              <a:rPr lang="en-GB" smtClean="0"/>
              <a:t>15/10/2019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A84B-41CB-41B7-BEBF-D44A6C9FE8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14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6FA8-83FF-473C-8D5F-DD2035973A9A}" type="datetime1">
              <a:rPr lang="en-GB" smtClean="0"/>
              <a:t>15/10/2019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A84B-41CB-41B7-BEBF-D44A6C9FE8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147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8888D-3733-4AB1-A1E5-CBCEF7A145A9}" type="datetime1">
              <a:rPr lang="en-GB" smtClean="0"/>
              <a:t>15/10/2019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A84B-41CB-41B7-BEBF-D44A6C9FE8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089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7EDB-8A09-42CB-B894-F35F41744232}" type="datetime1">
              <a:rPr lang="en-GB" smtClean="0"/>
              <a:t>15/10/2019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A84B-41CB-41B7-BEBF-D44A6C9FE8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523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7DE5A-7A63-40F6-B6BE-3E90FED35BAD}" type="datetime1">
              <a:rPr lang="en-GB" smtClean="0"/>
              <a:t>15/10/2019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A84B-41CB-41B7-BEBF-D44A6C9FE8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895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8319-A2CE-454C-8EFF-0269F2D3AD32}" type="datetime1">
              <a:rPr lang="en-GB" smtClean="0"/>
              <a:t>15/10/2019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A84B-41CB-41B7-BEBF-D44A6C9FE8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317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1635E-0689-4BB4-8E6C-E1FAF81A629B}" type="datetime1">
              <a:rPr lang="en-GB" smtClean="0"/>
              <a:t>15/10/2019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A84B-41CB-41B7-BEBF-D44A6C9FE8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749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5C01-C601-4E70-A59C-92D67ACE8F72}" type="datetime1">
              <a:rPr lang="en-GB" smtClean="0"/>
              <a:t>15/10/2019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A84B-41CB-41B7-BEBF-D44A6C9FE8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25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2850-B3C6-46BB-8A16-788C6E88ACC5}" type="datetimeFigureOut">
              <a:rPr lang="es-GT" smtClean="0"/>
              <a:pPr/>
              <a:t>15/10/2019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74BE-5321-4CE7-8E30-018FB9499C36}" type="slidenum">
              <a:rPr lang="es-GT" smtClean="0"/>
              <a:pPr/>
              <a:t>‹#›</a:t>
            </a:fld>
            <a:endParaRPr lang="es-G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F0BF4-1408-4A2B-947C-D147A71F16A3}" type="datetime1">
              <a:rPr lang="en-GB" smtClean="0"/>
              <a:t>15/10/2019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A84B-41CB-41B7-BEBF-D44A6C9FE8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531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0EE9-9892-44FC-9512-5C8C91EE85F8}" type="datetime1">
              <a:rPr lang="en-GB" smtClean="0"/>
              <a:t>15/10/2019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A84B-41CB-41B7-BEBF-D44A6C9FE8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654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27989-9874-40E1-B2E5-0E2232DAC5FA}" type="datetime1">
              <a:rPr lang="en-GB" smtClean="0"/>
              <a:t>15/10/2019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A84B-41CB-41B7-BEBF-D44A6C9FE8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751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2850-B3C6-46BB-8A16-788C6E88ACC5}" type="datetimeFigureOut">
              <a:rPr lang="es-GT" smtClean="0"/>
              <a:pPr/>
              <a:t>15/10/2019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74BE-5321-4CE7-8E30-018FB9499C36}" type="slidenum">
              <a:rPr lang="es-GT" smtClean="0"/>
              <a:pPr/>
              <a:t>‹#›</a:t>
            </a:fld>
            <a:endParaRPr lang="es-G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2850-B3C6-46BB-8A16-788C6E88ACC5}" type="datetimeFigureOut">
              <a:rPr lang="es-GT" smtClean="0"/>
              <a:pPr/>
              <a:t>15/10/2019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74BE-5321-4CE7-8E30-018FB9499C36}" type="slidenum">
              <a:rPr lang="es-GT" smtClean="0"/>
              <a:pPr/>
              <a:t>‹#›</a:t>
            </a:fld>
            <a:endParaRPr lang="es-G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2850-B3C6-46BB-8A16-788C6E88ACC5}" type="datetimeFigureOut">
              <a:rPr lang="es-GT" smtClean="0"/>
              <a:pPr/>
              <a:t>15/10/2019</a:t>
            </a:fld>
            <a:endParaRPr lang="es-GT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74BE-5321-4CE7-8E30-018FB9499C36}" type="slidenum">
              <a:rPr lang="es-GT" smtClean="0"/>
              <a:pPr/>
              <a:t>‹#›</a:t>
            </a:fld>
            <a:endParaRPr lang="es-G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2850-B3C6-46BB-8A16-788C6E88ACC5}" type="datetimeFigureOut">
              <a:rPr lang="es-GT" smtClean="0"/>
              <a:pPr/>
              <a:t>15/10/2019</a:t>
            </a:fld>
            <a:endParaRPr lang="es-GT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74BE-5321-4CE7-8E30-018FB9499C36}" type="slidenum">
              <a:rPr lang="es-GT" smtClean="0"/>
              <a:pPr/>
              <a:t>‹#›</a:t>
            </a:fld>
            <a:endParaRPr lang="es-G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2850-B3C6-46BB-8A16-788C6E88ACC5}" type="datetimeFigureOut">
              <a:rPr lang="es-GT" smtClean="0"/>
              <a:pPr/>
              <a:t>15/10/2019</a:t>
            </a:fld>
            <a:endParaRPr lang="es-GT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74BE-5321-4CE7-8E30-018FB9499C36}" type="slidenum">
              <a:rPr lang="es-GT" smtClean="0"/>
              <a:pPr/>
              <a:t>‹#›</a:t>
            </a:fld>
            <a:endParaRPr lang="es-G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2850-B3C6-46BB-8A16-788C6E88ACC5}" type="datetimeFigureOut">
              <a:rPr lang="es-GT" smtClean="0"/>
              <a:pPr/>
              <a:t>15/10/2019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74BE-5321-4CE7-8E30-018FB9499C36}" type="slidenum">
              <a:rPr lang="es-GT" smtClean="0"/>
              <a:pPr/>
              <a:t>‹#›</a:t>
            </a:fld>
            <a:endParaRPr lang="es-G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2850-B3C6-46BB-8A16-788C6E88ACC5}" type="datetimeFigureOut">
              <a:rPr lang="es-GT" smtClean="0"/>
              <a:pPr/>
              <a:t>15/10/2019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D74BE-5321-4CE7-8E30-018FB9499C36}" type="slidenum">
              <a:rPr lang="es-GT" smtClean="0"/>
              <a:pPr/>
              <a:t>‹#›</a:t>
            </a:fld>
            <a:endParaRPr lang="es-G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F2850-B3C6-46BB-8A16-788C6E88ACC5}" type="datetimeFigureOut">
              <a:rPr lang="es-GT" smtClean="0"/>
              <a:pPr/>
              <a:t>15/10/2019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74BE-5321-4CE7-8E30-018FB9499C36}" type="slidenum">
              <a:rPr lang="es-GT" smtClean="0"/>
              <a:pPr/>
              <a:t>‹#›</a:t>
            </a:fld>
            <a:endParaRPr lang="es-G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22498-CC9A-4277-B210-91DF9552B05E}" type="datetime1">
              <a:rPr lang="en-GB" smtClean="0"/>
              <a:t>15/10/2019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CA84B-41CB-41B7-BEBF-D44A6C9FE8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7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llanueva.gob.gt/" TargetMode="External"/><Relationship Id="rId2" Type="http://schemas.openxmlformats.org/officeDocument/2006/relationships/hyperlink" Target="mailto:guillermo.hegel@villanueva.gob.gt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5028" y="5430578"/>
            <a:ext cx="8654902" cy="1398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1D026F-A605-FA42-94E5-71EF47831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1999" cy="2387600"/>
          </a:xfrm>
        </p:spPr>
        <p:txBody>
          <a:bodyPr>
            <a:normAutofit/>
          </a:bodyPr>
          <a:lstStyle/>
          <a:p>
            <a:r>
              <a:rPr lang="en-US" b="1" dirty="0"/>
              <a:t>Developing a Municipal Health Policy </a:t>
            </a:r>
            <a:br>
              <a:rPr lang="en-US" dirty="0"/>
            </a:br>
            <a:r>
              <a:rPr lang="en-US" sz="2000" b="1" dirty="0"/>
              <a:t>Using the Urban Health Equity Assessment and Response Tool (Urban HEART)</a:t>
            </a:r>
            <a:br>
              <a:rPr lang="en-US" sz="3200" dirty="0"/>
            </a:br>
            <a:r>
              <a:rPr lang="en-US" sz="2400" dirty="0"/>
              <a:t>The experience of Villa Nueva</a:t>
            </a:r>
            <a:r>
              <a:rPr lang="en-US" sz="3200" dirty="0"/>
              <a:t>, </a:t>
            </a:r>
            <a:r>
              <a:rPr lang="en-US" sz="2400" dirty="0"/>
              <a:t>Guatemala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41A27B-7B62-F04D-A228-FE96A338A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174232"/>
            <a:ext cx="8534400" cy="127099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Guillermo Hegel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Municipal Health Directorate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Villa Nueva, Guatemala</a:t>
            </a:r>
          </a:p>
        </p:txBody>
      </p:sp>
      <p:pic>
        <p:nvPicPr>
          <p:cNvPr id="5" name="Picture 3" descr="C:\Users\Guillermo\Downloads\Logotipo Municipalidad de Villa Nueva-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5733256"/>
            <a:ext cx="2539706" cy="112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id="{C2EEEA9A-C4EA-413E-96D1-5831393CE6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5744481"/>
            <a:ext cx="2220352" cy="909359"/>
          </a:xfrm>
          <a:prstGeom prst="rect">
            <a:avLst/>
          </a:prstGeom>
        </p:spPr>
      </p:pic>
      <p:pic>
        <p:nvPicPr>
          <p:cNvPr id="8" name="Picture 7" descr="C:\Users\Lakshmi\Desktop\Logos.png">
            <a:extLst>
              <a:ext uri="{FF2B5EF4-FFF2-40B4-BE49-F238E27FC236}">
                <a16:creationId xmlns:a16="http://schemas.microsoft.com/office/drawing/2014/main" id="{CCFD55EC-8530-4AAB-8115-D6098AEC6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2" t="38922" r="46346" b="51070"/>
          <a:stretch/>
        </p:blipFill>
        <p:spPr bwMode="auto">
          <a:xfrm>
            <a:off x="8976320" y="5832081"/>
            <a:ext cx="2079674" cy="8130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0377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227071-F5BE-46FB-8B93-62A8A6F73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3" r="-2" b="-2"/>
          <a:stretch/>
        </p:blipFill>
        <p:spPr bwMode="auto">
          <a:xfrm>
            <a:off x="6083786" y="-168318"/>
            <a:ext cx="6261330" cy="3932313"/>
          </a:xfrm>
          <a:prstGeom prst="rect">
            <a:avLst/>
          </a:prstGeom>
          <a:effectLst>
            <a:softEdge rad="5334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3">
            <a:extLst>
              <a:ext uri="{FF2B5EF4-FFF2-40B4-BE49-F238E27FC236}">
                <a16:creationId xmlns:a16="http://schemas.microsoft.com/office/drawing/2014/main" id="{D2EC9644-624F-43EB-A7C9-136317B5EBF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31" b="30619"/>
          <a:stretch/>
        </p:blipFill>
        <p:spPr bwMode="auto">
          <a:xfrm>
            <a:off x="6240016" y="2492896"/>
            <a:ext cx="5052774" cy="4215384"/>
          </a:xfrm>
          <a:prstGeom prst="rect">
            <a:avLst/>
          </a:prstGeom>
          <a:noFill/>
          <a:effectLst>
            <a:softEdge rad="533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432545-5520-47BF-A540-F03957611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+mn-lt"/>
              </a:rPr>
              <a:t>Urban HEART easy to use? </a:t>
            </a:r>
            <a:endParaRPr lang="en-GB" sz="3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80119-C7C8-4E9C-825C-77AB0DE68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803637" cy="3788830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Interaction with multiple partners at many levels </a:t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(local, regional and national)</a:t>
            </a:r>
          </a:p>
          <a:p>
            <a:r>
              <a:rPr lang="en-US" sz="2200" dirty="0">
                <a:solidFill>
                  <a:srgbClr val="000000"/>
                </a:solidFill>
              </a:rPr>
              <a:t>Political support needed</a:t>
            </a:r>
          </a:p>
          <a:p>
            <a:r>
              <a:rPr lang="en-US" sz="2200" dirty="0">
                <a:solidFill>
                  <a:srgbClr val="000000"/>
                </a:solidFill>
              </a:rPr>
              <a:t>Step-wise process?</a:t>
            </a:r>
          </a:p>
          <a:p>
            <a:r>
              <a:rPr lang="en-US" sz="2200" dirty="0">
                <a:solidFill>
                  <a:srgbClr val="000000"/>
                </a:solidFill>
              </a:rPr>
              <a:t>Time consuming</a:t>
            </a:r>
          </a:p>
          <a:p>
            <a:r>
              <a:rPr lang="en-US" sz="2200" dirty="0">
                <a:solidFill>
                  <a:srgbClr val="000000"/>
                </a:solidFill>
              </a:rPr>
              <a:t>Expertise required </a:t>
            </a:r>
          </a:p>
          <a:p>
            <a:r>
              <a:rPr lang="en-US" sz="2200" dirty="0">
                <a:solidFill>
                  <a:srgbClr val="000000"/>
                </a:solidFill>
              </a:rPr>
              <a:t>Multiple agendas needs to converge </a:t>
            </a:r>
          </a:p>
          <a:p>
            <a:pPr lvl="1"/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0B9D4-C05F-4255-BF71-68F37276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CA84B-41CB-41B7-BEBF-D44A6C9FE85A}" type="slidenum">
              <a:rPr lang="en-GB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GB" sz="11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08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228060-D7DE-4F3E-B9DF-D37BB3C98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r="6" b="6"/>
          <a:stretch/>
        </p:blipFill>
        <p:spPr bwMode="auto">
          <a:xfrm>
            <a:off x="2" y="-6235"/>
            <a:ext cx="3255403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2F6902-3A62-46D7-BE20-993A3FD58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9" t="215" r="6122" b="13756"/>
          <a:stretch/>
        </p:blipFill>
        <p:spPr>
          <a:xfrm>
            <a:off x="7381876" y="10"/>
            <a:ext cx="4810125" cy="250182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Imagen 24">
            <a:extLst>
              <a:ext uri="{FF2B5EF4-FFF2-40B4-BE49-F238E27FC236}">
                <a16:creationId xmlns:a16="http://schemas.microsoft.com/office/drawing/2014/main" id="{2C824D98-A418-44F9-9C2B-4E39780DF46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0" r="-3" b="-3"/>
          <a:stretch/>
        </p:blipFill>
        <p:spPr bwMode="auto">
          <a:xfrm>
            <a:off x="4675537" y="-6235"/>
            <a:ext cx="3677817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</p:spPr>
      </p:pic>
      <p:pic>
        <p:nvPicPr>
          <p:cNvPr id="8" name="Imagen 10">
            <a:extLst>
              <a:ext uri="{FF2B5EF4-FFF2-40B4-BE49-F238E27FC236}">
                <a16:creationId xmlns:a16="http://schemas.microsoft.com/office/drawing/2014/main" id="{0A718F1D-6D5F-4C7B-BB72-44EDE818CBE6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5" r="-2" b="11180"/>
          <a:stretch/>
        </p:blipFill>
        <p:spPr>
          <a:xfrm>
            <a:off x="5353049" y="2660089"/>
            <a:ext cx="6838950" cy="4197911"/>
          </a:xfrm>
          <a:custGeom>
            <a:avLst/>
            <a:gdLst>
              <a:gd name="connsiteX0" fmla="*/ 1945141 w 6838950"/>
              <a:gd name="connsiteY0" fmla="*/ 0 h 4197911"/>
              <a:gd name="connsiteX1" fmla="*/ 1951364 w 6838950"/>
              <a:gd name="connsiteY1" fmla="*/ 0 h 4197911"/>
              <a:gd name="connsiteX2" fmla="*/ 3141155 w 6838950"/>
              <a:gd name="connsiteY2" fmla="*/ 0 h 4197911"/>
              <a:gd name="connsiteX3" fmla="*/ 4791200 w 6838950"/>
              <a:gd name="connsiteY3" fmla="*/ 0 h 4197911"/>
              <a:gd name="connsiteX4" fmla="*/ 6838950 w 6838950"/>
              <a:gd name="connsiteY4" fmla="*/ 0 h 4197911"/>
              <a:gd name="connsiteX5" fmla="*/ 6838950 w 6838950"/>
              <a:gd name="connsiteY5" fmla="*/ 4197911 h 4197911"/>
              <a:gd name="connsiteX6" fmla="*/ 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3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8940C-0FAA-45A1-B84C-8F8190AA6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3951027"/>
            <a:ext cx="4746863" cy="2130364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Agenda setting</a:t>
            </a:r>
          </a:p>
          <a:p>
            <a:r>
              <a:rPr lang="en-US" sz="2200" dirty="0">
                <a:solidFill>
                  <a:srgbClr val="FFFFFF"/>
                </a:solidFill>
              </a:rPr>
              <a:t>Organization of an inclusive team</a:t>
            </a:r>
            <a:endParaRPr lang="en-GB" sz="2200" dirty="0">
              <a:solidFill>
                <a:srgbClr val="FFFFFF"/>
              </a:solidFill>
            </a:endParaRPr>
          </a:p>
          <a:p>
            <a:r>
              <a:rPr lang="en-GB" sz="2200" dirty="0">
                <a:solidFill>
                  <a:srgbClr val="FFFFFF"/>
                </a:solidFill>
              </a:rPr>
              <a:t>Bottom up approach?</a:t>
            </a:r>
          </a:p>
          <a:p>
            <a:r>
              <a:rPr lang="en-US" sz="2200" dirty="0">
                <a:solidFill>
                  <a:srgbClr val="FFFFFF"/>
                </a:solidFill>
              </a:rPr>
              <a:t>Who leads the process?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9A55A-9EC2-4DAE-A93D-C00EBC487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rgbClr val="FFFFFF"/>
                </a:solidFill>
                <a:latin typeface="+mn-lt"/>
              </a:rPr>
              <a:t>Urban HEART, </a:t>
            </a:r>
            <a:br>
              <a:rPr lang="en-US" sz="2500" dirty="0">
                <a:solidFill>
                  <a:srgbClr val="FFFFFF"/>
                </a:solidFill>
                <a:latin typeface="+mn-lt"/>
              </a:rPr>
            </a:br>
            <a:r>
              <a:rPr lang="en-US" sz="2500" dirty="0">
                <a:solidFill>
                  <a:srgbClr val="FFFFFF"/>
                </a:solidFill>
                <a:latin typeface="+mn-lt"/>
              </a:rPr>
              <a:t>comprehensive and participatory?</a:t>
            </a:r>
            <a:endParaRPr lang="en-GB" sz="25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B577B56-9F7F-4C94-82FF-7BEF95F22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76"/>
          <a:stretch/>
        </p:blipFill>
        <p:spPr bwMode="auto">
          <a:xfrm>
            <a:off x="2268501" y="10"/>
            <a:ext cx="3393943" cy="250283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7AE28-F11B-4FF2-853F-F2BA1E175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6550" y="6356350"/>
            <a:ext cx="8572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3ECA84B-41CB-41B7-BEBF-D44A6C9FE85A}" type="slidenum">
              <a:rPr lang="en-GB" smtClean="0">
                <a:solidFill>
                  <a:srgbClr val="FFFFFF">
                    <a:alpha val="80000"/>
                  </a:srgb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GB">
              <a:solidFill>
                <a:srgbClr val="FFFFFF">
                  <a:alpha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29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30E474-F159-4950-88FB-DC7A8B6C67C0}"/>
              </a:ext>
            </a:extLst>
          </p:cNvPr>
          <p:cNvSpPr/>
          <p:nvPr/>
        </p:nvSpPr>
        <p:spPr>
          <a:xfrm>
            <a:off x="8968125" y="4236634"/>
            <a:ext cx="3848256" cy="3444096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7A816-76BC-4949-83C8-CA2F168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Urban HEART, operationally feasible and Sustainable?</a:t>
            </a:r>
            <a:endParaRPr lang="en-GB" sz="2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B2368-E056-4A19-A176-6EE0D8D82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92" y="1941362"/>
            <a:ext cx="4492454" cy="2419097"/>
          </a:xfrm>
        </p:spPr>
        <p:txBody>
          <a:bodyPr anchor="t">
            <a:normAutofit/>
          </a:bodyPr>
          <a:lstStyle/>
          <a:p>
            <a:r>
              <a:rPr lang="en-US" sz="2200" dirty="0"/>
              <a:t>Data availability</a:t>
            </a:r>
          </a:p>
          <a:p>
            <a:r>
              <a:rPr lang="en-US" sz="2200" dirty="0"/>
              <a:t>How to integrate Urban HEART to the planning cycle?</a:t>
            </a:r>
          </a:p>
          <a:p>
            <a:r>
              <a:rPr lang="en-US" sz="2200" dirty="0"/>
              <a:t>Administrative and political obstacles</a:t>
            </a:r>
          </a:p>
          <a:p>
            <a:r>
              <a:rPr lang="en-US" sz="2200" dirty="0"/>
              <a:t>Participation </a:t>
            </a:r>
            <a:r>
              <a:rPr lang="en-US" sz="2200" dirty="0" err="1"/>
              <a:t>vrs</a:t>
            </a:r>
            <a:r>
              <a:rPr lang="en-US" sz="2200" dirty="0"/>
              <a:t>. Empowerment?</a:t>
            </a:r>
          </a:p>
          <a:p>
            <a:endParaRPr lang="en-US" sz="1800" dirty="0"/>
          </a:p>
          <a:p>
            <a:endParaRPr lang="en-GB" sz="1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0" descr="Image result for ine guatemala">
            <a:extLst>
              <a:ext uri="{FF2B5EF4-FFF2-40B4-BE49-F238E27FC236}">
                <a16:creationId xmlns:a16="http://schemas.microsoft.com/office/drawing/2014/main" id="{8A4506F8-5712-4A3D-976E-AA57E0010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 r="2" b="2"/>
          <a:stretch/>
        </p:blipFill>
        <p:spPr bwMode="auto">
          <a:xfrm>
            <a:off x="12310802" y="1968678"/>
            <a:ext cx="3126625" cy="3126625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BFC60-61DB-44D6-A5D8-7AC5A4F6A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484" y="6108192"/>
            <a:ext cx="548640" cy="548640"/>
          </a:xfrm>
          <a:prstGeom prst="ellipse">
            <a:avLst/>
          </a:prstGeom>
          <a:solidFill>
            <a:srgbClr val="5F4943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33ECA84B-41CB-41B7-BEBF-D44A6C9FE85A}" type="slidenum">
              <a:rPr lang="en-GB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12</a:t>
            </a:fld>
            <a:endParaRPr lang="en-GB" sz="1500">
              <a:solidFill>
                <a:srgbClr val="FFFFFF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Image result for sdg logo">
            <a:extLst>
              <a:ext uri="{FF2B5EF4-FFF2-40B4-BE49-F238E27FC236}">
                <a16:creationId xmlns:a16="http://schemas.microsoft.com/office/drawing/2014/main" id="{C0B8982B-872B-4996-ADDF-2121A6026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763"/>
          <a:stretch/>
        </p:blipFill>
        <p:spPr bwMode="auto">
          <a:xfrm>
            <a:off x="1818614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12" descr="Image result for municipalidad de villa nueva logo">
            <a:extLst>
              <a:ext uri="{FF2B5EF4-FFF2-40B4-BE49-F238E27FC236}">
                <a16:creationId xmlns:a16="http://schemas.microsoft.com/office/drawing/2014/main" id="{68744110-9F99-44EF-9729-845DFC3B0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" t="676" r="9265" b="18848"/>
          <a:stretch/>
        </p:blipFill>
        <p:spPr bwMode="auto">
          <a:xfrm>
            <a:off x="5519936" y="226057"/>
            <a:ext cx="2029031" cy="19788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E8D7A-4AE4-468D-B13E-8674BED4C5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62" t="-3673" r="18054" b="4203"/>
          <a:stretch/>
        </p:blipFill>
        <p:spPr>
          <a:xfrm>
            <a:off x="5788968" y="2590501"/>
            <a:ext cx="2974845" cy="2947857"/>
          </a:xfrm>
          <a:prstGeom prst="ellipse">
            <a:avLst/>
          </a:prstGeom>
        </p:spPr>
      </p:pic>
      <p:pic>
        <p:nvPicPr>
          <p:cNvPr id="5122" name="Picture 2" descr="Image result for MSPAS logo">
            <a:extLst>
              <a:ext uri="{FF2B5EF4-FFF2-40B4-BE49-F238E27FC236}">
                <a16:creationId xmlns:a16="http://schemas.microsoft.com/office/drawing/2014/main" id="{75F1E7A9-01F8-4736-804E-3BFC47CB2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885" r="-15353" b="-65045"/>
          <a:stretch/>
        </p:blipFill>
        <p:spPr bwMode="auto">
          <a:xfrm>
            <a:off x="8994493" y="4077072"/>
            <a:ext cx="3702133" cy="38164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1770C705-0391-4F32-B3BB-656508E656D8}"/>
              </a:ext>
            </a:extLst>
          </p:cNvPr>
          <p:cNvSpPr/>
          <p:nvPr/>
        </p:nvSpPr>
        <p:spPr>
          <a:xfrm>
            <a:off x="8270603" y="-1035496"/>
            <a:ext cx="4517314" cy="4285929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4" descr="Image result for Katun 2032 logo">
            <a:extLst>
              <a:ext uri="{FF2B5EF4-FFF2-40B4-BE49-F238E27FC236}">
                <a16:creationId xmlns:a16="http://schemas.microsoft.com/office/drawing/2014/main" id="{22BD6B78-769C-41FA-81B6-831D4B4E0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" t="-33765" r="7547" b="-6088"/>
          <a:stretch/>
        </p:blipFill>
        <p:spPr bwMode="auto">
          <a:xfrm>
            <a:off x="8429940" y="-851243"/>
            <a:ext cx="4041026" cy="398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196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3D929-BB2D-4CFB-83D4-BAE72C82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443" y="4928180"/>
            <a:ext cx="3521122" cy="1286354"/>
          </a:xfrm>
        </p:spPr>
        <p:txBody>
          <a:bodyPr>
            <a:normAutofit/>
          </a:bodyPr>
          <a:lstStyle/>
          <a:p>
            <a:pPr algn="r"/>
            <a:r>
              <a:rPr lang="en-US" sz="3200"/>
              <a:t>Urban HEART, Links evidence to action?</a:t>
            </a:r>
            <a:endParaRPr lang="en-GB" sz="32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DF8AE6E-38CD-4B2A-8E02-F099DD30E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65E73-4E13-424B-B1D2-DF3CD3C8F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07" y="635538"/>
            <a:ext cx="1144841" cy="871116"/>
          </a:xfrm>
          <a:prstGeom prst="rect">
            <a:avLst/>
          </a:prstGeom>
        </p:spPr>
      </p:pic>
      <p:sp>
        <p:nvSpPr>
          <p:cNvPr id="75" name="Right Triangle 74">
            <a:extLst>
              <a:ext uri="{FF2B5EF4-FFF2-40B4-BE49-F238E27FC236}">
                <a16:creationId xmlns:a16="http://schemas.microsoft.com/office/drawing/2014/main" id="{23293907-0F26-4752-BCD0-3AC2C5026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683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CA07809-FD84-4293-BEDA-C920BB2A1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6352" y="8853"/>
            <a:ext cx="1576152" cy="14793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Imagen 1">
            <a:extLst>
              <a:ext uri="{FF2B5EF4-FFF2-40B4-BE49-F238E27FC236}">
                <a16:creationId xmlns:a16="http://schemas.microsoft.com/office/drawing/2014/main" id="{EDD7F417-97CB-4AE5-A0E3-4C79D9644D6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8" r="2" b="3674"/>
          <a:stretch/>
        </p:blipFill>
        <p:spPr bwMode="auto">
          <a:xfrm>
            <a:off x="5117219" y="286816"/>
            <a:ext cx="1259675" cy="928948"/>
          </a:xfrm>
          <a:prstGeom prst="rect">
            <a:avLst/>
          </a:prstGeom>
          <a:noFill/>
        </p:spPr>
      </p:pic>
      <p:sp>
        <p:nvSpPr>
          <p:cNvPr id="79" name="Right Triangle 78">
            <a:extLst>
              <a:ext uri="{FF2B5EF4-FFF2-40B4-BE49-F238E27FC236}">
                <a16:creationId xmlns:a16="http://schemas.microsoft.com/office/drawing/2014/main" id="{A06D4B98-7FBD-4771-9C71-AE026D670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3630" y="-1"/>
            <a:ext cx="1092260" cy="147936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E32D174-F8A9-4FF0-8888-1B4F5E184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4070" y="621519"/>
            <a:ext cx="4032504" cy="22037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69201C5-687E-46FB-BA72-23BA40BFE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107" y="2848090"/>
            <a:ext cx="2339075" cy="34160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39141A8-FDFD-4ABE-A499-72C9669F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A439E11-755A-4258-859D-56A6B6AFC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8372" y="1485831"/>
            <a:ext cx="19909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3 Imagen">
            <a:extLst>
              <a:ext uri="{FF2B5EF4-FFF2-40B4-BE49-F238E27FC236}">
                <a16:creationId xmlns:a16="http://schemas.microsoft.com/office/drawing/2014/main" id="{82FD4968-1830-4B3A-9290-D1D94F969A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76" y="1632106"/>
            <a:ext cx="1516875" cy="1069397"/>
          </a:xfrm>
          <a:prstGeom prst="rect">
            <a:avLst/>
          </a:prstGeom>
        </p:spPr>
      </p:pic>
      <p:sp>
        <p:nvSpPr>
          <p:cNvPr id="89" name="Right Triangle 88">
            <a:extLst>
              <a:ext uri="{FF2B5EF4-FFF2-40B4-BE49-F238E27FC236}">
                <a16:creationId xmlns:a16="http://schemas.microsoft.com/office/drawing/2014/main" id="{E916EF49-F958-4F28-A999-F8FA8D09A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06828" y="2437565"/>
            <a:ext cx="325600" cy="406635"/>
          </a:xfrm>
          <a:prstGeom prst="rtTriangle">
            <a:avLst/>
          </a:prstGeom>
          <a:solidFill>
            <a:srgbClr val="B2F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Imagen 20">
            <a:extLst>
              <a:ext uri="{FF2B5EF4-FFF2-40B4-BE49-F238E27FC236}">
                <a16:creationId xmlns:a16="http://schemas.microsoft.com/office/drawing/2014/main" id="{34F3D9F2-44C1-457B-B5A7-4483BEEA0AE2}"/>
              </a:ext>
            </a:extLst>
          </p:cNvPr>
          <p:cNvPicPr/>
          <p:nvPr/>
        </p:nvPicPr>
        <p:blipFill rotWithShape="1">
          <a:blip r:embed="rId5"/>
          <a:srcRect t="8522"/>
          <a:stretch/>
        </p:blipFill>
        <p:spPr>
          <a:xfrm>
            <a:off x="7910980" y="987821"/>
            <a:ext cx="3344764" cy="1721099"/>
          </a:xfrm>
          <a:prstGeom prst="rect">
            <a:avLst/>
          </a:prstGeom>
        </p:spPr>
      </p:pic>
      <p:sp>
        <p:nvSpPr>
          <p:cNvPr id="91" name="Right Triangle 90">
            <a:extLst>
              <a:ext uri="{FF2B5EF4-FFF2-40B4-BE49-F238E27FC236}">
                <a16:creationId xmlns:a16="http://schemas.microsoft.com/office/drawing/2014/main" id="{A7665D74-DFEA-412C-928C-F090E6708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3914" y="3243055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E84BD56-679D-4E0C-9C9B-D694ABF0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2567" y="2843319"/>
            <a:ext cx="3474720" cy="1883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ight Triangle 94">
            <a:extLst>
              <a:ext uri="{FF2B5EF4-FFF2-40B4-BE49-F238E27FC236}">
                <a16:creationId xmlns:a16="http://schemas.microsoft.com/office/drawing/2014/main" id="{2335FEDF-EF88-4E68-9CF7-5A72EF32A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0435" y="1488222"/>
            <a:ext cx="1092260" cy="1364098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03DB71A4-74AA-406D-9553-61C0C6D23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1093" y="1481744"/>
            <a:ext cx="1557796" cy="1362456"/>
          </a:xfrm>
          <a:custGeom>
            <a:avLst/>
            <a:gdLst>
              <a:gd name="connsiteX0" fmla="*/ 0 w 1557796"/>
              <a:gd name="connsiteY0" fmla="*/ 0 h 1362456"/>
              <a:gd name="connsiteX1" fmla="*/ 1557796 w 1557796"/>
              <a:gd name="connsiteY1" fmla="*/ 0 h 1362456"/>
              <a:gd name="connsiteX2" fmla="*/ 1557796 w 1557796"/>
              <a:gd name="connsiteY2" fmla="*/ 1362456 h 1362456"/>
              <a:gd name="connsiteX3" fmla="*/ 1090945 w 1557796"/>
              <a:gd name="connsiteY3" fmla="*/ 1362456 h 136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7796" h="1362456">
                <a:moveTo>
                  <a:pt x="0" y="0"/>
                </a:moveTo>
                <a:lnTo>
                  <a:pt x="1557796" y="0"/>
                </a:lnTo>
                <a:lnTo>
                  <a:pt x="1557796" y="1362456"/>
                </a:lnTo>
                <a:lnTo>
                  <a:pt x="1090945" y="136245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Right Triangle 98">
            <a:extLst>
              <a:ext uri="{FF2B5EF4-FFF2-40B4-BE49-F238E27FC236}">
                <a16:creationId xmlns:a16="http://schemas.microsoft.com/office/drawing/2014/main" id="{DA9994C2-211B-4BF6-B6A0-D67471594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6352" y="1480102"/>
            <a:ext cx="1092260" cy="1364098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1">
            <a:extLst>
              <a:ext uri="{FF2B5EF4-FFF2-40B4-BE49-F238E27FC236}">
                <a16:creationId xmlns:a16="http://schemas.microsoft.com/office/drawing/2014/main" id="{23FA20E8-10B6-455B-A173-2D4B9BC0B9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r="1652" b="2252"/>
          <a:stretch/>
        </p:blipFill>
        <p:spPr>
          <a:xfrm>
            <a:off x="686522" y="2924944"/>
            <a:ext cx="2232248" cy="2186226"/>
          </a:xfrm>
          <a:prstGeom prst="rect">
            <a:avLst/>
          </a:prstGeom>
        </p:spPr>
      </p:pic>
      <p:pic>
        <p:nvPicPr>
          <p:cNvPr id="46" name="Imagen 9">
            <a:extLst>
              <a:ext uri="{FF2B5EF4-FFF2-40B4-BE49-F238E27FC236}">
                <a16:creationId xmlns:a16="http://schemas.microsoft.com/office/drawing/2014/main" id="{0AE625ED-BC13-4948-BB69-70B6CA79A98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96" y="2979485"/>
            <a:ext cx="2288888" cy="1611332"/>
          </a:xfrm>
          <a:prstGeom prst="rect">
            <a:avLst/>
          </a:prstGeom>
        </p:spPr>
      </p:pic>
      <p:sp>
        <p:nvSpPr>
          <p:cNvPr id="101" name="Right Triangle 100">
            <a:extLst>
              <a:ext uri="{FF2B5EF4-FFF2-40B4-BE49-F238E27FC236}">
                <a16:creationId xmlns:a16="http://schemas.microsoft.com/office/drawing/2014/main" id="{837A7BE2-DF08-4ECE-A520-13927DBF4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741F9-B575-4DAA-9E6A-1BC0D1C1E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297" y="3153048"/>
            <a:ext cx="3706577" cy="3061485"/>
          </a:xfrm>
        </p:spPr>
        <p:txBody>
          <a:bodyPr anchor="ctr">
            <a:normAutofit/>
          </a:bodyPr>
          <a:lstStyle/>
          <a:p>
            <a:r>
              <a:rPr lang="en-US" sz="2200" dirty="0"/>
              <a:t>Identification of inequities and prioritization of needs</a:t>
            </a:r>
          </a:p>
          <a:p>
            <a:r>
              <a:rPr lang="en-US" sz="2200" dirty="0"/>
              <a:t>Embedded into multiple agendas</a:t>
            </a:r>
          </a:p>
          <a:p>
            <a:r>
              <a:rPr lang="en-US" sz="2200" dirty="0"/>
              <a:t>How to consider the view of vulnerable groups?</a:t>
            </a:r>
          </a:p>
          <a:p>
            <a:r>
              <a:rPr lang="en-US" sz="2200" dirty="0"/>
              <a:t>Qualitative + quantitative methods</a:t>
            </a:r>
          </a:p>
          <a:p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40598-9DE3-4F59-9767-C5A05C293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9122" y="6356350"/>
            <a:ext cx="97467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CA84B-41CB-41B7-BEBF-D44A6C9FE85A}" type="slidenum">
              <a:rPr lang="en-GB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69" name="Marcador de contenido 5">
            <a:extLst>
              <a:ext uri="{FF2B5EF4-FFF2-40B4-BE49-F238E27FC236}">
                <a16:creationId xmlns:a16="http://schemas.microsoft.com/office/drawing/2014/main" id="{A0A7921D-CD75-4910-9451-E25865905D26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t="8541"/>
          <a:stretch/>
        </p:blipFill>
        <p:spPr bwMode="auto">
          <a:xfrm>
            <a:off x="695400" y="5195122"/>
            <a:ext cx="2108931" cy="970182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92CAF2-49A0-4AA9-AEAC-7296B97B004F}"/>
              </a:ext>
            </a:extLst>
          </p:cNvPr>
          <p:cNvSpPr txBox="1"/>
          <p:nvPr/>
        </p:nvSpPr>
        <p:spPr>
          <a:xfrm>
            <a:off x="7910980" y="611396"/>
            <a:ext cx="334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Municipal Health Policy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591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0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4EFAC-CBA8-46E8-88D7-55429BA4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Lessons learnt 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96EE6-8B13-434A-81AC-FDDE635E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6220" y="6356350"/>
            <a:ext cx="62758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CA84B-41CB-41B7-BEBF-D44A6C9FE85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D06846A-A43B-40DB-97DC-CEBBC3BFCE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526490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6811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Thank you for your attention!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43400"/>
            <a:ext cx="8534400" cy="2133600"/>
          </a:xfrm>
        </p:spPr>
        <p:txBody>
          <a:bodyPr>
            <a:noAutofit/>
          </a:bodyPr>
          <a:lstStyle/>
          <a:p>
            <a:r>
              <a:rPr lang="en-US" sz="1400" dirty="0"/>
              <a:t>For more information: </a:t>
            </a:r>
          </a:p>
          <a:p>
            <a:r>
              <a:rPr lang="en-US" sz="1400" dirty="0">
                <a:hlinkClick r:id="rId2"/>
              </a:rPr>
              <a:t>guillermo.hegel@villanueva.gob.gt</a:t>
            </a:r>
            <a:r>
              <a:rPr lang="en-US" sz="1400" dirty="0"/>
              <a:t> -  </a:t>
            </a:r>
            <a:r>
              <a:rPr lang="en-GB" sz="1400" dirty="0">
                <a:hlinkClick r:id="rId3"/>
              </a:rPr>
              <a:t>https://www.villanueva.gob.gt</a:t>
            </a:r>
            <a:r>
              <a:rPr lang="en-GB" sz="1600" dirty="0"/>
              <a:t> </a:t>
            </a:r>
            <a:r>
              <a:rPr lang="en-US" sz="1600" dirty="0"/>
              <a:t>  </a:t>
            </a:r>
          </a:p>
          <a:p>
            <a:endParaRPr lang="en-US" sz="800" b="1" dirty="0"/>
          </a:p>
        </p:txBody>
      </p:sp>
      <p:pic>
        <p:nvPicPr>
          <p:cNvPr id="5" name="Picture 4" descr="C:\Users\Lakshmi\Desktop\Logo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2" t="38922" r="46346" b="51070"/>
          <a:stretch/>
        </p:blipFill>
        <p:spPr bwMode="auto">
          <a:xfrm>
            <a:off x="8544272" y="5733256"/>
            <a:ext cx="2065331" cy="8074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 descr="C:\Users\Guillermo\Downloads\Logotipo Municipalidad de Villa Nueva-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99" y="5623645"/>
            <a:ext cx="2551426" cy="112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id="{5B66BEDE-E9F6-44A1-8BD7-9330DC9B2F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16" y="5604946"/>
            <a:ext cx="2306061" cy="94446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55980E-D6E4-4FCB-9AB0-5C4EED5A9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A84B-41CB-41B7-BEBF-D44A6C9FE85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0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5"/>
    </mc:Choice>
    <mc:Fallback xmlns="">
      <p:transition spd="slow" advTm="331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DB04A-D79A-4A4B-9015-5535701B8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BD004-7FDA-4065-BB99-EA3A29492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7B579D-A7E0-400F-B454-1F87065E65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530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0B23F-CE7D-421C-AE74-03DC0ACEC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0CE3A-6973-4D8E-9BFA-0614E7ED3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4" t="6951" r="5704" b="12201"/>
          <a:stretch/>
        </p:blipFill>
        <p:spPr>
          <a:xfrm>
            <a:off x="-62940" y="0"/>
            <a:ext cx="1335974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21BEE8F-5DCC-4489-AEED-62905BED6A20}"/>
              </a:ext>
            </a:extLst>
          </p:cNvPr>
          <p:cNvSpPr txBox="1">
            <a:spLocks/>
          </p:cNvSpPr>
          <p:nvPr/>
        </p:nvSpPr>
        <p:spPr>
          <a:xfrm>
            <a:off x="816037" y="5618044"/>
            <a:ext cx="10729192" cy="582692"/>
          </a:xfrm>
          <a:prstGeom prst="round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>
                <a:solidFill>
                  <a:srgbClr val="FFFF00"/>
                </a:solidFill>
              </a:rPr>
              <a:t>Rural to urban in less than 30 years</a:t>
            </a:r>
            <a:endParaRPr lang="en-US" sz="5400" b="1" dirty="0">
              <a:solidFill>
                <a:srgbClr val="FFFF0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431C3-8036-4484-AC74-C57EF992EDBE}"/>
              </a:ext>
            </a:extLst>
          </p:cNvPr>
          <p:cNvGrpSpPr/>
          <p:nvPr/>
        </p:nvGrpSpPr>
        <p:grpSpPr>
          <a:xfrm>
            <a:off x="695399" y="274638"/>
            <a:ext cx="6822405" cy="4851776"/>
            <a:chOff x="695399" y="274638"/>
            <a:chExt cx="6822405" cy="48517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A4F44FE-FE03-4C6C-B5AD-179A29D9B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5000"/>
            </a:blip>
            <a:srcRect l="2817"/>
            <a:stretch/>
          </p:blipFill>
          <p:spPr>
            <a:xfrm>
              <a:off x="695399" y="274638"/>
              <a:ext cx="6822405" cy="4844129"/>
            </a:xfrm>
            <a:prstGeom prst="round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291B2B-5840-4170-841B-D4CDDB8B0B58}"/>
                </a:ext>
              </a:extLst>
            </p:cNvPr>
            <p:cNvSpPr txBox="1"/>
            <p:nvPr/>
          </p:nvSpPr>
          <p:spPr>
            <a:xfrm>
              <a:off x="1264567" y="4849415"/>
              <a:ext cx="43273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Source: Municipalidad de Guatemala, 2011</a:t>
              </a:r>
              <a:endParaRPr lang="en-GB" sz="1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E5711B-DE1F-4DB6-9880-6F4622585286}"/>
              </a:ext>
            </a:extLst>
          </p:cNvPr>
          <p:cNvGrpSpPr/>
          <p:nvPr/>
        </p:nvGrpSpPr>
        <p:grpSpPr>
          <a:xfrm>
            <a:off x="7824192" y="254620"/>
            <a:ext cx="4064596" cy="4864147"/>
            <a:chOff x="7824192" y="254620"/>
            <a:chExt cx="4064596" cy="48641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31730F-D174-473F-83F4-97C35AD4D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70000"/>
            </a:blip>
            <a:srcRect l="26966" t="1991" r="26966"/>
            <a:stretch/>
          </p:blipFill>
          <p:spPr>
            <a:xfrm>
              <a:off x="7824192" y="254620"/>
              <a:ext cx="4064596" cy="4864147"/>
            </a:xfrm>
            <a:prstGeom prst="roundRect">
              <a:avLst/>
            </a:prstGeom>
          </p:spPr>
        </p:pic>
        <p:sp>
          <p:nvSpPr>
            <p:cNvPr id="19" name="Content Placeholder 11" descr="Marker">
              <a:extLst>
                <a:ext uri="{FF2B5EF4-FFF2-40B4-BE49-F238E27FC236}">
                  <a16:creationId xmlns:a16="http://schemas.microsoft.com/office/drawing/2014/main" id="{1F447BF7-1991-4CB5-9791-478E67A57247}"/>
                </a:ext>
              </a:extLst>
            </p:cNvPr>
            <p:cNvSpPr/>
            <p:nvPr/>
          </p:nvSpPr>
          <p:spPr>
            <a:xfrm>
              <a:off x="8946115" y="2279591"/>
              <a:ext cx="390525" cy="647700"/>
            </a:xfrm>
            <a:custGeom>
              <a:avLst/>
              <a:gdLst>
                <a:gd name="connsiteX0" fmla="*/ 199373 w 390525"/>
                <a:gd name="connsiteY0" fmla="*/ 285750 h 647700"/>
                <a:gd name="connsiteX1" fmla="*/ 113648 w 390525"/>
                <a:gd name="connsiteY1" fmla="*/ 200025 h 647700"/>
                <a:gd name="connsiteX2" fmla="*/ 199373 w 390525"/>
                <a:gd name="connsiteY2" fmla="*/ 114300 h 647700"/>
                <a:gd name="connsiteX3" fmla="*/ 285098 w 390525"/>
                <a:gd name="connsiteY3" fmla="*/ 200025 h 647700"/>
                <a:gd name="connsiteX4" fmla="*/ 199373 w 390525"/>
                <a:gd name="connsiteY4" fmla="*/ 285750 h 647700"/>
                <a:gd name="connsiteX5" fmla="*/ 199373 w 390525"/>
                <a:gd name="connsiteY5" fmla="*/ 0 h 647700"/>
                <a:gd name="connsiteX6" fmla="*/ 34590 w 390525"/>
                <a:gd name="connsiteY6" fmla="*/ 87630 h 647700"/>
                <a:gd name="connsiteX7" fmla="*/ 13635 w 390525"/>
                <a:gd name="connsiteY7" fmla="*/ 273368 h 647700"/>
                <a:gd name="connsiteX8" fmla="*/ 104123 w 390525"/>
                <a:gd name="connsiteY8" fmla="*/ 473393 h 647700"/>
                <a:gd name="connsiteX9" fmla="*/ 182228 w 390525"/>
                <a:gd name="connsiteY9" fmla="*/ 637223 h 647700"/>
                <a:gd name="connsiteX10" fmla="*/ 199373 w 390525"/>
                <a:gd name="connsiteY10" fmla="*/ 647700 h 647700"/>
                <a:gd name="connsiteX11" fmla="*/ 216518 w 390525"/>
                <a:gd name="connsiteY11" fmla="*/ 637223 h 647700"/>
                <a:gd name="connsiteX12" fmla="*/ 294623 w 390525"/>
                <a:gd name="connsiteY12" fmla="*/ 473393 h 647700"/>
                <a:gd name="connsiteX13" fmla="*/ 385110 w 390525"/>
                <a:gd name="connsiteY13" fmla="*/ 273368 h 647700"/>
                <a:gd name="connsiteX14" fmla="*/ 364155 w 390525"/>
                <a:gd name="connsiteY14" fmla="*/ 87630 h 647700"/>
                <a:gd name="connsiteX15" fmla="*/ 199373 w 390525"/>
                <a:gd name="connsiteY15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0525" h="647700">
                  <a:moveTo>
                    <a:pt x="199373" y="285750"/>
                  </a:moveTo>
                  <a:cubicBezTo>
                    <a:pt x="151748" y="285750"/>
                    <a:pt x="113648" y="247650"/>
                    <a:pt x="113648" y="200025"/>
                  </a:cubicBezTo>
                  <a:cubicBezTo>
                    <a:pt x="113648" y="152400"/>
                    <a:pt x="151748" y="114300"/>
                    <a:pt x="199373" y="114300"/>
                  </a:cubicBezTo>
                  <a:cubicBezTo>
                    <a:pt x="246998" y="114300"/>
                    <a:pt x="285098" y="152400"/>
                    <a:pt x="285098" y="200025"/>
                  </a:cubicBezTo>
                  <a:cubicBezTo>
                    <a:pt x="285098" y="247650"/>
                    <a:pt x="246998" y="285750"/>
                    <a:pt x="199373" y="285750"/>
                  </a:cubicBezTo>
                  <a:close/>
                  <a:moveTo>
                    <a:pt x="199373" y="0"/>
                  </a:moveTo>
                  <a:cubicBezTo>
                    <a:pt x="133650" y="0"/>
                    <a:pt x="71738" y="32385"/>
                    <a:pt x="34590" y="87630"/>
                  </a:cubicBezTo>
                  <a:cubicBezTo>
                    <a:pt x="-2557" y="141923"/>
                    <a:pt x="-10177" y="211455"/>
                    <a:pt x="13635" y="273368"/>
                  </a:cubicBezTo>
                  <a:lnTo>
                    <a:pt x="104123" y="473393"/>
                  </a:lnTo>
                  <a:lnTo>
                    <a:pt x="182228" y="637223"/>
                  </a:lnTo>
                  <a:cubicBezTo>
                    <a:pt x="185085" y="643890"/>
                    <a:pt x="191753" y="647700"/>
                    <a:pt x="199373" y="647700"/>
                  </a:cubicBezTo>
                  <a:cubicBezTo>
                    <a:pt x="206993" y="647700"/>
                    <a:pt x="213660" y="643890"/>
                    <a:pt x="216518" y="637223"/>
                  </a:cubicBezTo>
                  <a:lnTo>
                    <a:pt x="294623" y="473393"/>
                  </a:lnTo>
                  <a:lnTo>
                    <a:pt x="385110" y="273368"/>
                  </a:lnTo>
                  <a:cubicBezTo>
                    <a:pt x="408923" y="211455"/>
                    <a:pt x="401303" y="141923"/>
                    <a:pt x="364155" y="87630"/>
                  </a:cubicBezTo>
                  <a:cubicBezTo>
                    <a:pt x="327008" y="32385"/>
                    <a:pt x="265095" y="0"/>
                    <a:pt x="199373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8985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42478" y="989552"/>
            <a:ext cx="4937173" cy="4400920"/>
            <a:chOff x="2086836" y="1793920"/>
            <a:chExt cx="1714408" cy="1567194"/>
          </a:xfrm>
        </p:grpSpPr>
        <p:pic>
          <p:nvPicPr>
            <p:cNvPr id="7" name="Picture 2" descr="C:\Users\Guillermo\iCloudDrive\VILLA NUEVA\CCIS\Revision POT\POT VILLA NUEVA\Producto 3\Anexo 1 - Mapas territoriales\Mancha_urbana.jpg"/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70" t="20835" r="57649" b="58305"/>
            <a:stretch/>
          </p:blipFill>
          <p:spPr bwMode="auto">
            <a:xfrm>
              <a:off x="2189632" y="1793920"/>
              <a:ext cx="1611612" cy="1567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086836" y="1893822"/>
              <a:ext cx="362981" cy="1972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000" dirty="0"/>
                <a:t>1976</a:t>
              </a:r>
              <a:endParaRPr lang="en-GB" sz="30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519937" y="1028217"/>
            <a:ext cx="5163751" cy="4440230"/>
            <a:chOff x="2224523" y="692379"/>
            <a:chExt cx="6885001" cy="5663448"/>
          </a:xfrm>
        </p:grpSpPr>
        <p:pic>
          <p:nvPicPr>
            <p:cNvPr id="27" name="Picture 2" descr="C:\Users\Guillermo\iCloudDrive\VILLA NUEVA\CCIS\Revision POT\POT VILLA NUEVA\Producto 3\Anexo 1 - Mapas territoriales\Mancha_urbana.jpg"/>
            <p:cNvPicPr>
              <a:picLocks noChangeAspect="1" noChangeArrowheads="1"/>
            </p:cNvPicPr>
            <p:nvPr/>
          </p:nvPicPr>
          <p:blipFill rotWithShape="1"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3" t="60336" r="58963" b="19530"/>
            <a:stretch/>
          </p:blipFill>
          <p:spPr bwMode="auto">
            <a:xfrm>
              <a:off x="2398460" y="692379"/>
              <a:ext cx="6711064" cy="566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224523" y="940514"/>
              <a:ext cx="1448387" cy="7066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000" dirty="0"/>
                <a:t>2006</a:t>
              </a:r>
              <a:endParaRPr lang="en-GB" sz="30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588552" y="1270093"/>
            <a:ext cx="7017739" cy="4717019"/>
            <a:chOff x="-253120" y="568641"/>
            <a:chExt cx="9356985" cy="6289359"/>
          </a:xfrm>
        </p:grpSpPr>
        <p:grpSp>
          <p:nvGrpSpPr>
            <p:cNvPr id="38" name="Group 37"/>
            <p:cNvGrpSpPr/>
            <p:nvPr/>
          </p:nvGrpSpPr>
          <p:grpSpPr>
            <a:xfrm>
              <a:off x="-253120" y="648543"/>
              <a:ext cx="9356985" cy="6209457"/>
              <a:chOff x="-253120" y="648543"/>
              <a:chExt cx="9356985" cy="6209457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-253120" y="940515"/>
                <a:ext cx="3926029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000" dirty="0"/>
                  <a:t>2017</a:t>
                </a:r>
                <a:endParaRPr lang="en-GB" sz="3000" dirty="0"/>
              </a:p>
            </p:txBody>
          </p:sp>
          <p:pic>
            <p:nvPicPr>
              <p:cNvPr id="40" name="Picture 2" descr="C:\Users\Guillermo\iCloudDrive\VILLA NUEVA\CCIS\Revision POT\POT VILLA NUEVA\Producto 3\Anexo 1 - Mapas territoriales\Mancha_urbana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224" t="-566" r="-205" b="13152"/>
              <a:stretch/>
            </p:blipFill>
            <p:spPr bwMode="auto">
              <a:xfrm>
                <a:off x="3663178" y="648543"/>
                <a:ext cx="5440687" cy="59203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Rounded Rectangle 40"/>
              <p:cNvSpPr/>
              <p:nvPr/>
            </p:nvSpPr>
            <p:spPr>
              <a:xfrm>
                <a:off x="3479274" y="4776487"/>
                <a:ext cx="1282925" cy="208151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  <p:sp>
          <p:nvSpPr>
            <p:cNvPr id="42" name="Oval 41"/>
            <p:cNvSpPr/>
            <p:nvPr/>
          </p:nvSpPr>
          <p:spPr>
            <a:xfrm>
              <a:off x="6994725" y="568641"/>
              <a:ext cx="1282925" cy="7242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439816" y="5587198"/>
            <a:ext cx="29892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Source: Villa Nueva Planning Department, National Institute of Statistics, 2002  </a:t>
            </a:r>
            <a:endParaRPr lang="en-GB" sz="105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20974-3C75-4EE6-88CD-A84E2BDE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A84B-41CB-41B7-BEBF-D44A6C9FE85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887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644" y="228600"/>
            <a:ext cx="10128739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Local Health System of Villa Nueva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353800" y="6385748"/>
            <a:ext cx="2743200" cy="365125"/>
          </a:xfrm>
        </p:spPr>
        <p:txBody>
          <a:bodyPr/>
          <a:lstStyle/>
          <a:p>
            <a:fld id="{11CF9D21-1ACF-4C23-A38E-8C60B026068B}" type="slidenum">
              <a:rPr lang="es-GT" smtClean="0"/>
              <a:t>4</a:t>
            </a:fld>
            <a:endParaRPr lang="es-GT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7827" y="2083881"/>
            <a:ext cx="3341966" cy="291544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993439" y="4032093"/>
            <a:ext cx="1544724" cy="276999"/>
            <a:chOff x="4201239" y="6083022"/>
            <a:chExt cx="1350330" cy="276999"/>
          </a:xfrm>
        </p:grpSpPr>
        <p:sp>
          <p:nvSpPr>
            <p:cNvPr id="35" name="Rounded Rectangle 34"/>
            <p:cNvSpPr/>
            <p:nvPr/>
          </p:nvSpPr>
          <p:spPr>
            <a:xfrm flipH="1">
              <a:off x="4201239" y="6151871"/>
              <a:ext cx="148303" cy="132070"/>
            </a:xfrm>
            <a:prstGeom prst="round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02344" y="6083022"/>
              <a:ext cx="12492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200" dirty="0">
                  <a:latin typeface="Arial"/>
                  <a:ea typeface="Calibri"/>
                  <a:cs typeface="Calibri"/>
                </a:rPr>
                <a:t>Ciudad Real</a:t>
              </a:r>
              <a:endParaRPr lang="en-GB" sz="1200" dirty="0">
                <a:latin typeface="Arial"/>
                <a:ea typeface="Calibri"/>
                <a:cs typeface="Calibri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973008" y="4510350"/>
            <a:ext cx="1295834" cy="276999"/>
            <a:chOff x="4201239" y="6083022"/>
            <a:chExt cx="1132761" cy="276999"/>
          </a:xfrm>
        </p:grpSpPr>
        <p:sp>
          <p:nvSpPr>
            <p:cNvPr id="42" name="Rounded Rectangle 41"/>
            <p:cNvSpPr/>
            <p:nvPr/>
          </p:nvSpPr>
          <p:spPr>
            <a:xfrm flipH="1">
              <a:off x="4201239" y="6151871"/>
              <a:ext cx="148303" cy="13207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302344" y="6083022"/>
              <a:ext cx="10316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200" dirty="0" err="1">
                  <a:latin typeface="Arial"/>
                  <a:ea typeface="Calibri"/>
                  <a:cs typeface="Calibri"/>
                </a:rPr>
                <a:t>Peronia</a:t>
              </a:r>
              <a:endParaRPr lang="en-GB" sz="1200" dirty="0">
                <a:latin typeface="Arial"/>
                <a:ea typeface="Calibri"/>
                <a:cs typeface="Calibri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981676" y="4289932"/>
            <a:ext cx="1295834" cy="276999"/>
            <a:chOff x="4201239" y="6091216"/>
            <a:chExt cx="1132761" cy="276999"/>
          </a:xfrm>
        </p:grpSpPr>
        <p:sp>
          <p:nvSpPr>
            <p:cNvPr id="45" name="Rounded Rectangle 44"/>
            <p:cNvSpPr/>
            <p:nvPr/>
          </p:nvSpPr>
          <p:spPr>
            <a:xfrm flipH="1">
              <a:off x="4201239" y="6151871"/>
              <a:ext cx="148303" cy="132070"/>
            </a:xfrm>
            <a:prstGeom prst="roundRect">
              <a:avLst/>
            </a:prstGeom>
            <a:solidFill>
              <a:srgbClr val="EE3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302344" y="6091216"/>
              <a:ext cx="10316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200" dirty="0">
                  <a:latin typeface="Arial"/>
                  <a:ea typeface="Calibri"/>
                  <a:cs typeface="Calibri"/>
                </a:rPr>
                <a:t>Mezquital</a:t>
              </a:r>
              <a:endParaRPr lang="en-GB" sz="1200" dirty="0">
                <a:latin typeface="Arial"/>
                <a:ea typeface="Calibri"/>
                <a:cs typeface="Calibri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973008" y="4766751"/>
            <a:ext cx="1295834" cy="276999"/>
            <a:chOff x="4201239" y="6083022"/>
            <a:chExt cx="1132761" cy="276999"/>
          </a:xfrm>
        </p:grpSpPr>
        <p:sp>
          <p:nvSpPr>
            <p:cNvPr id="48" name="Rounded Rectangle 47"/>
            <p:cNvSpPr/>
            <p:nvPr/>
          </p:nvSpPr>
          <p:spPr>
            <a:xfrm flipH="1">
              <a:off x="4201239" y="6151871"/>
              <a:ext cx="148303" cy="13207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302344" y="6083022"/>
              <a:ext cx="10316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200" dirty="0">
                  <a:latin typeface="Arial"/>
                  <a:ea typeface="Calibri"/>
                  <a:cs typeface="Calibri"/>
                </a:rPr>
                <a:t>Villa Nueva</a:t>
              </a:r>
              <a:endParaRPr lang="en-GB" sz="1200" dirty="0">
                <a:latin typeface="Arial"/>
                <a:ea typeface="Calibri"/>
                <a:cs typeface="Calibri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365490" y="1198894"/>
            <a:ext cx="3325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Municipality of Villa Nueva</a:t>
            </a:r>
          </a:p>
          <a:p>
            <a:pPr algn="ctr"/>
            <a:r>
              <a:rPr lang="en-GB" sz="1600" dirty="0"/>
              <a:t>Health providers</a:t>
            </a:r>
          </a:p>
        </p:txBody>
      </p:sp>
      <p:sp>
        <p:nvSpPr>
          <p:cNvPr id="40" name="Oval 39"/>
          <p:cNvSpPr/>
          <p:nvPr/>
        </p:nvSpPr>
        <p:spPr>
          <a:xfrm>
            <a:off x="7508477" y="2702534"/>
            <a:ext cx="174340" cy="152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7682817" y="3007334"/>
            <a:ext cx="17434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6375270" y="41503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/>
          <p:nvPr/>
        </p:nvSpPr>
        <p:spPr>
          <a:xfrm>
            <a:off x="6288100" y="2550134"/>
            <a:ext cx="174340" cy="152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/>
          <p:cNvSpPr/>
          <p:nvPr/>
        </p:nvSpPr>
        <p:spPr>
          <a:xfrm>
            <a:off x="6549609" y="2702534"/>
            <a:ext cx="17434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7334138" y="3007334"/>
            <a:ext cx="17434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6898289" y="3845534"/>
            <a:ext cx="17434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6549609" y="3921734"/>
            <a:ext cx="174340" cy="152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6985458" y="4074134"/>
            <a:ext cx="174340" cy="152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/>
          <p:cNvSpPr/>
          <p:nvPr/>
        </p:nvSpPr>
        <p:spPr>
          <a:xfrm>
            <a:off x="6723949" y="4150334"/>
            <a:ext cx="174340" cy="152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/>
          <p:cNvSpPr/>
          <p:nvPr/>
        </p:nvSpPr>
        <p:spPr>
          <a:xfrm>
            <a:off x="7072628" y="4302734"/>
            <a:ext cx="174340" cy="152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/>
          <p:nvPr/>
        </p:nvSpPr>
        <p:spPr>
          <a:xfrm>
            <a:off x="6113760" y="33883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5960379" y="3176063"/>
            <a:ext cx="174340" cy="152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5677911" y="3007334"/>
            <a:ext cx="174340" cy="152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/>
          <p:cNvSpPr/>
          <p:nvPr/>
        </p:nvSpPr>
        <p:spPr>
          <a:xfrm>
            <a:off x="6705269" y="3176063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/>
          <p:cNvSpPr/>
          <p:nvPr/>
        </p:nvSpPr>
        <p:spPr>
          <a:xfrm>
            <a:off x="6443760" y="3176063"/>
            <a:ext cx="174340" cy="152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/>
          <p:cNvSpPr/>
          <p:nvPr/>
        </p:nvSpPr>
        <p:spPr>
          <a:xfrm>
            <a:off x="6868994" y="34645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/>
          <p:nvPr/>
        </p:nvSpPr>
        <p:spPr>
          <a:xfrm>
            <a:off x="6985458" y="36169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/>
          <p:cNvSpPr/>
          <p:nvPr/>
        </p:nvSpPr>
        <p:spPr>
          <a:xfrm>
            <a:off x="6985458" y="33883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/>
          <p:cNvSpPr/>
          <p:nvPr/>
        </p:nvSpPr>
        <p:spPr>
          <a:xfrm>
            <a:off x="7159798" y="35407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/>
          <p:cNvSpPr/>
          <p:nvPr/>
        </p:nvSpPr>
        <p:spPr>
          <a:xfrm>
            <a:off x="7141118" y="3295805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/>
          <p:cNvSpPr/>
          <p:nvPr/>
        </p:nvSpPr>
        <p:spPr>
          <a:xfrm>
            <a:off x="6898289" y="34645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/>
          <p:cNvSpPr/>
          <p:nvPr/>
        </p:nvSpPr>
        <p:spPr>
          <a:xfrm>
            <a:off x="6985458" y="34645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/>
          <p:cNvSpPr/>
          <p:nvPr/>
        </p:nvSpPr>
        <p:spPr>
          <a:xfrm>
            <a:off x="6898289" y="34645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/>
          <p:cNvSpPr/>
          <p:nvPr/>
        </p:nvSpPr>
        <p:spPr>
          <a:xfrm>
            <a:off x="7159798" y="33883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/>
          <p:cNvSpPr/>
          <p:nvPr/>
        </p:nvSpPr>
        <p:spPr>
          <a:xfrm>
            <a:off x="6985458" y="34645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/>
          <p:cNvSpPr/>
          <p:nvPr/>
        </p:nvSpPr>
        <p:spPr>
          <a:xfrm>
            <a:off x="7246968" y="33883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/>
          <p:cNvSpPr/>
          <p:nvPr/>
        </p:nvSpPr>
        <p:spPr>
          <a:xfrm>
            <a:off x="6985458" y="34645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/>
          <p:cNvSpPr/>
          <p:nvPr/>
        </p:nvSpPr>
        <p:spPr>
          <a:xfrm>
            <a:off x="7072628" y="34645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/>
          <p:cNvSpPr/>
          <p:nvPr/>
        </p:nvSpPr>
        <p:spPr>
          <a:xfrm>
            <a:off x="7197156" y="35407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/>
          <p:cNvSpPr/>
          <p:nvPr/>
        </p:nvSpPr>
        <p:spPr>
          <a:xfrm>
            <a:off x="7134892" y="3219606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l 84"/>
          <p:cNvSpPr/>
          <p:nvPr/>
        </p:nvSpPr>
        <p:spPr>
          <a:xfrm>
            <a:off x="7212957" y="3506726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 85"/>
          <p:cNvSpPr/>
          <p:nvPr/>
        </p:nvSpPr>
        <p:spPr>
          <a:xfrm>
            <a:off x="7334138" y="33883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l 86"/>
          <p:cNvSpPr/>
          <p:nvPr/>
        </p:nvSpPr>
        <p:spPr>
          <a:xfrm>
            <a:off x="7159798" y="33883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Oval 87"/>
          <p:cNvSpPr/>
          <p:nvPr/>
        </p:nvSpPr>
        <p:spPr>
          <a:xfrm>
            <a:off x="6898289" y="35407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 88"/>
          <p:cNvSpPr/>
          <p:nvPr/>
        </p:nvSpPr>
        <p:spPr>
          <a:xfrm>
            <a:off x="7508477" y="3817559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/>
          <p:cNvSpPr/>
          <p:nvPr/>
        </p:nvSpPr>
        <p:spPr>
          <a:xfrm>
            <a:off x="7508477" y="37693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90"/>
          <p:cNvSpPr/>
          <p:nvPr/>
        </p:nvSpPr>
        <p:spPr>
          <a:xfrm>
            <a:off x="7385868" y="37693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Oval 91"/>
          <p:cNvSpPr/>
          <p:nvPr/>
        </p:nvSpPr>
        <p:spPr>
          <a:xfrm>
            <a:off x="7421307" y="36931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Oval 92"/>
          <p:cNvSpPr/>
          <p:nvPr/>
        </p:nvSpPr>
        <p:spPr>
          <a:xfrm>
            <a:off x="7334138" y="38455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/>
          <p:cNvSpPr/>
          <p:nvPr/>
        </p:nvSpPr>
        <p:spPr>
          <a:xfrm>
            <a:off x="6462440" y="36169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/>
          <p:cNvSpPr/>
          <p:nvPr/>
        </p:nvSpPr>
        <p:spPr>
          <a:xfrm>
            <a:off x="6200930" y="3769334"/>
            <a:ext cx="174340" cy="152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/>
          <p:cNvSpPr/>
          <p:nvPr/>
        </p:nvSpPr>
        <p:spPr>
          <a:xfrm>
            <a:off x="7022352" y="34645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/>
          <p:cNvSpPr/>
          <p:nvPr/>
        </p:nvSpPr>
        <p:spPr>
          <a:xfrm>
            <a:off x="6988341" y="350118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Oval 105"/>
          <p:cNvSpPr/>
          <p:nvPr/>
        </p:nvSpPr>
        <p:spPr>
          <a:xfrm>
            <a:off x="6901172" y="34645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/>
          <p:cNvSpPr/>
          <p:nvPr/>
        </p:nvSpPr>
        <p:spPr>
          <a:xfrm>
            <a:off x="6988341" y="34645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Oval 107"/>
          <p:cNvSpPr/>
          <p:nvPr/>
        </p:nvSpPr>
        <p:spPr>
          <a:xfrm>
            <a:off x="7200039" y="34944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Oval 108"/>
          <p:cNvSpPr/>
          <p:nvPr/>
        </p:nvSpPr>
        <p:spPr>
          <a:xfrm>
            <a:off x="7137776" y="3219606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Oval 109"/>
          <p:cNvSpPr/>
          <p:nvPr/>
        </p:nvSpPr>
        <p:spPr>
          <a:xfrm>
            <a:off x="7215840" y="3437276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Oval 110"/>
          <p:cNvSpPr/>
          <p:nvPr/>
        </p:nvSpPr>
        <p:spPr>
          <a:xfrm>
            <a:off x="7255996" y="33883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Oval 111"/>
          <p:cNvSpPr/>
          <p:nvPr/>
        </p:nvSpPr>
        <p:spPr>
          <a:xfrm>
            <a:off x="7162681" y="33883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Oval 112"/>
          <p:cNvSpPr/>
          <p:nvPr/>
        </p:nvSpPr>
        <p:spPr>
          <a:xfrm>
            <a:off x="7458915" y="373943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Oval 113"/>
          <p:cNvSpPr/>
          <p:nvPr/>
        </p:nvSpPr>
        <p:spPr>
          <a:xfrm>
            <a:off x="7441196" y="3822384"/>
            <a:ext cx="17434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8955524" y="2552520"/>
            <a:ext cx="2011020" cy="276999"/>
            <a:chOff x="8955524" y="2552520"/>
            <a:chExt cx="2011020" cy="276999"/>
          </a:xfrm>
        </p:grpSpPr>
        <p:sp>
          <p:nvSpPr>
            <p:cNvPr id="103" name="TextBox 102"/>
            <p:cNvSpPr txBox="1"/>
            <p:nvPr/>
          </p:nvSpPr>
          <p:spPr>
            <a:xfrm>
              <a:off x="9137796" y="2552520"/>
              <a:ext cx="18287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Social Insurance/Public</a:t>
              </a:r>
              <a:endParaRPr lang="en-GB" sz="1200" dirty="0"/>
            </a:p>
          </p:txBody>
        </p:sp>
        <p:sp>
          <p:nvSpPr>
            <p:cNvPr id="98" name="Oval 97"/>
            <p:cNvSpPr/>
            <p:nvPr/>
          </p:nvSpPr>
          <p:spPr>
            <a:xfrm>
              <a:off x="8955524" y="2604960"/>
              <a:ext cx="182272" cy="1815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950621" y="3121109"/>
            <a:ext cx="2015923" cy="276999"/>
            <a:chOff x="8950621" y="3121109"/>
            <a:chExt cx="2015923" cy="276999"/>
          </a:xfrm>
        </p:grpSpPr>
        <p:sp>
          <p:nvSpPr>
            <p:cNvPr id="52" name="TextBox 51"/>
            <p:cNvSpPr txBox="1"/>
            <p:nvPr/>
          </p:nvSpPr>
          <p:spPr>
            <a:xfrm>
              <a:off x="9133086" y="3121109"/>
              <a:ext cx="18334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Municipality/Public</a:t>
              </a:r>
              <a:endParaRPr lang="en-GB" sz="1200" dirty="0"/>
            </a:p>
          </p:txBody>
        </p:sp>
        <p:sp>
          <p:nvSpPr>
            <p:cNvPr id="100" name="Oval 99"/>
            <p:cNvSpPr/>
            <p:nvPr/>
          </p:nvSpPr>
          <p:spPr>
            <a:xfrm>
              <a:off x="8950621" y="3170029"/>
              <a:ext cx="183389" cy="17427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956254" y="2315604"/>
            <a:ext cx="1480928" cy="276999"/>
            <a:chOff x="8956254" y="2315604"/>
            <a:chExt cx="1480928" cy="276999"/>
          </a:xfrm>
        </p:grpSpPr>
        <p:sp>
          <p:nvSpPr>
            <p:cNvPr id="99" name="Oval 98"/>
            <p:cNvSpPr/>
            <p:nvPr/>
          </p:nvSpPr>
          <p:spPr>
            <a:xfrm>
              <a:off x="8956254" y="2372881"/>
              <a:ext cx="168923" cy="17356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9144163" y="2315604"/>
              <a:ext cx="12930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MoH</a:t>
              </a:r>
              <a:r>
                <a:rPr lang="en-US" sz="1200" dirty="0"/>
                <a:t>/Public</a:t>
              </a:r>
              <a:endParaRPr lang="en-GB" sz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950620" y="2842131"/>
            <a:ext cx="2132763" cy="276999"/>
            <a:chOff x="6404198" y="6324600"/>
            <a:chExt cx="1732872" cy="276999"/>
          </a:xfrm>
        </p:grpSpPr>
        <p:sp>
          <p:nvSpPr>
            <p:cNvPr id="97" name="Oval 96"/>
            <p:cNvSpPr/>
            <p:nvPr/>
          </p:nvSpPr>
          <p:spPr>
            <a:xfrm>
              <a:off x="6404198" y="6371844"/>
              <a:ext cx="141653" cy="16872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553199" y="6324600"/>
              <a:ext cx="1583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Private for-profit</a:t>
              </a:r>
              <a:endParaRPr lang="en-GB" sz="1200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-72157" y="1181099"/>
            <a:ext cx="4689877" cy="5181600"/>
          </a:xfrm>
          <a:prstGeom prst="rect">
            <a:avLst/>
          </a:prstGeom>
          <a:noFill/>
        </p:spPr>
      </p:sp>
      <p:sp>
        <p:nvSpPr>
          <p:cNvPr id="16" name="Rounded Rectangle 15"/>
          <p:cNvSpPr/>
          <p:nvPr/>
        </p:nvSpPr>
        <p:spPr>
          <a:xfrm>
            <a:off x="1437549" y="1823362"/>
            <a:ext cx="2023487" cy="1575863"/>
          </a:xfrm>
          <a:prstGeom prst="roundRect">
            <a:avLst/>
          </a:prstGeom>
          <a:ln>
            <a:noFill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/>
              <a:t>Low</a:t>
            </a:r>
          </a:p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/>
              <a:t>population </a:t>
            </a:r>
          </a:p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/>
              <a:t>coverage</a:t>
            </a:r>
            <a:endParaRPr lang="en-GB" sz="24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2608798" y="3616934"/>
            <a:ext cx="1927277" cy="1638093"/>
          </a:xfrm>
          <a:prstGeom prst="roundRect">
            <a:avLst/>
          </a:prstGeom>
          <a:ln>
            <a:noFill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/>
              <a:t>Limited </a:t>
            </a:r>
          </a:p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/>
              <a:t>service </a:t>
            </a:r>
          </a:p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/>
              <a:t>coverage</a:t>
            </a:r>
            <a:endParaRPr lang="en-GB" sz="24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295170" y="3600604"/>
            <a:ext cx="1977611" cy="1654423"/>
          </a:xfrm>
          <a:prstGeom prst="roundRect">
            <a:avLst/>
          </a:prstGeom>
          <a:ln>
            <a:noFill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/>
              <a:t>Low </a:t>
            </a:r>
          </a:p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/>
              <a:t>financial </a:t>
            </a:r>
          </a:p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/>
              <a:t>protection</a:t>
            </a:r>
            <a:endParaRPr lang="en-GB" sz="2400" b="1" dirty="0"/>
          </a:p>
        </p:txBody>
      </p:sp>
      <p:sp>
        <p:nvSpPr>
          <p:cNvPr id="133" name="Oval 132"/>
          <p:cNvSpPr/>
          <p:nvPr/>
        </p:nvSpPr>
        <p:spPr>
          <a:xfrm>
            <a:off x="7047722" y="3353390"/>
            <a:ext cx="17434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8911794" y="3704802"/>
            <a:ext cx="145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MoH</a:t>
            </a:r>
            <a:r>
              <a:rPr lang="en-US" dirty="0"/>
              <a:t> Districts</a:t>
            </a:r>
            <a:endParaRPr lang="en-GB" dirty="0"/>
          </a:p>
        </p:txBody>
      </p:sp>
      <p:sp>
        <p:nvSpPr>
          <p:cNvPr id="115" name="TextBox 114"/>
          <p:cNvSpPr txBox="1"/>
          <p:nvPr/>
        </p:nvSpPr>
        <p:spPr>
          <a:xfrm>
            <a:off x="8911794" y="1938263"/>
            <a:ext cx="173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Providers</a:t>
            </a:r>
            <a:endParaRPr lang="en-GB" dirty="0"/>
          </a:p>
        </p:txBody>
      </p:sp>
      <p:sp>
        <p:nvSpPr>
          <p:cNvPr id="94" name="Rectangle 93"/>
          <p:cNvSpPr/>
          <p:nvPr/>
        </p:nvSpPr>
        <p:spPr>
          <a:xfrm>
            <a:off x="275052" y="6242019"/>
            <a:ext cx="87606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Source: Annual report </a:t>
            </a:r>
            <a:r>
              <a:rPr lang="en-GB" sz="1400" dirty="0" err="1"/>
              <a:t>MoH</a:t>
            </a:r>
            <a:r>
              <a:rPr lang="en-GB" sz="1400" dirty="0"/>
              <a:t> 2014, Annual report Health department 2015 – MVN, Cadastral Department 2016 – MVN.</a:t>
            </a:r>
          </a:p>
        </p:txBody>
      </p:sp>
    </p:spTree>
    <p:extLst>
      <p:ext uri="{BB962C8B-B14F-4D97-AF65-F5344CB8AC3E}">
        <p14:creationId xmlns:p14="http://schemas.microsoft.com/office/powerpoint/2010/main" val="328500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" grpId="0" animBg="1"/>
      <p:bldP spid="57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5" grpId="0" animBg="1"/>
      <p:bldP spid="96" grpId="0" animBg="1"/>
      <p:bldP spid="101" grpId="0" animBg="1"/>
      <p:bldP spid="102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68B992-E7D7-4A25-9295-0AF23DD20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b="1" dirty="0"/>
              <a:t>Core responsibilities</a:t>
            </a:r>
            <a:br>
              <a:rPr lang="en-US" sz="2800" b="1" dirty="0"/>
            </a:br>
            <a:r>
              <a:rPr lang="en-US" sz="2800" b="1" dirty="0"/>
              <a:t>of municipalities</a:t>
            </a:r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D5B37E-2CCC-4412-BD1C-B1D8A3FD53A2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643468" y="2420888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clean water supply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roads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public transport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waste management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sanitary control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municipal pharmacies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city planning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other matters related to the organization of the territory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281B6DC-3181-49A8-A03F-F2D7C5B0F8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8895" y="1611086"/>
            <a:ext cx="7525098" cy="489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2FB1A-E542-4364-AB0A-7B89CCADF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3ECA84B-41CB-41B7-BEBF-D44A6C9FE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BE003D-FC17-48F6-9487-37AD636C8B0A}"/>
              </a:ext>
            </a:extLst>
          </p:cNvPr>
          <p:cNvSpPr txBox="1"/>
          <p:nvPr/>
        </p:nvSpPr>
        <p:spPr>
          <a:xfrm>
            <a:off x="4560325" y="694524"/>
            <a:ext cx="7515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Municipal Health Services Network, Villa Nueva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048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4">
            <a:extLst>
              <a:ext uri="{FF2B5EF4-FFF2-40B4-BE49-F238E27FC236}">
                <a16:creationId xmlns:a16="http://schemas.microsoft.com/office/drawing/2014/main" id="{32D5607E-8C3D-4F2E-B41F-2306A0E2A9E1}"/>
              </a:ext>
            </a:extLst>
          </p:cNvPr>
          <p:cNvSpPr/>
          <p:nvPr/>
        </p:nvSpPr>
        <p:spPr>
          <a:xfrm flipH="1">
            <a:off x="7489850" y="5475960"/>
            <a:ext cx="3778449" cy="809625"/>
          </a:xfrm>
          <a:prstGeom prst="roundRect">
            <a:avLst>
              <a:gd name="adj" fmla="val 1585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493292"/>
            <a:ext cx="616322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strategic choice: </a:t>
            </a:r>
            <a:br>
              <a:rPr lang="en-US" sz="3200" dirty="0"/>
            </a:br>
            <a:r>
              <a:rPr lang="en-US" sz="3200" dirty="0"/>
              <a:t>health services</a:t>
            </a:r>
            <a:endParaRPr lang="en-US" sz="32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404600" y="6356354"/>
            <a:ext cx="2743200" cy="365125"/>
          </a:xfrm>
        </p:spPr>
        <p:txBody>
          <a:bodyPr/>
          <a:lstStyle/>
          <a:p>
            <a:fld id="{11CF9D21-1ACF-4C23-A38E-8C60B026068B}" type="slidenum">
              <a:rPr lang="es-GT" smtClean="0"/>
              <a:t>6</a:t>
            </a:fld>
            <a:endParaRPr lang="es-GT" dirty="0"/>
          </a:p>
        </p:txBody>
      </p:sp>
      <p:sp>
        <p:nvSpPr>
          <p:cNvPr id="12" name="Rounded Rectangle 11"/>
          <p:cNvSpPr/>
          <p:nvPr/>
        </p:nvSpPr>
        <p:spPr>
          <a:xfrm>
            <a:off x="1754004" y="5473705"/>
            <a:ext cx="6081840" cy="8096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67663" y="5702305"/>
            <a:ext cx="10769600" cy="566380"/>
            <a:chOff x="1295400" y="5667375"/>
            <a:chExt cx="8077200" cy="566380"/>
          </a:xfrm>
        </p:grpSpPr>
        <p:sp>
          <p:nvSpPr>
            <p:cNvPr id="14" name="TextBox 13"/>
            <p:cNvSpPr txBox="1"/>
            <p:nvPr/>
          </p:nvSpPr>
          <p:spPr>
            <a:xfrm>
              <a:off x="1533525" y="5864423"/>
              <a:ext cx="1133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2012</a:t>
              </a:r>
              <a:endParaRPr lang="en-GB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29600" y="5864423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2018</a:t>
              </a:r>
              <a:endParaRPr lang="en-GB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67000" y="5864423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2013</a:t>
              </a:r>
              <a:endParaRPr lang="en-GB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10000" y="5864423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2014</a:t>
              </a:r>
              <a:endParaRPr lang="en-GB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83480" y="586264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2015</a:t>
              </a:r>
              <a:endParaRPr lang="en-GB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96000" y="5864423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2016</a:t>
              </a:r>
              <a:endParaRPr lang="en-GB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39000" y="5864423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2017</a:t>
              </a:r>
              <a:endParaRPr lang="en-GB" b="1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1295400" y="5786853"/>
              <a:ext cx="7620000" cy="0"/>
            </a:xfrm>
            <a:prstGeom prst="straightConnector1">
              <a:avLst/>
            </a:prstGeom>
            <a:ln w="73025" cap="sq">
              <a:miter lim="800000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803194" y="5667375"/>
              <a:ext cx="0" cy="2286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946194" y="5667375"/>
              <a:ext cx="0" cy="2286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086154" y="5667375"/>
              <a:ext cx="0" cy="2286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57800" y="5667375"/>
              <a:ext cx="0" cy="2286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371536" y="5667375"/>
              <a:ext cx="0" cy="2286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511496" y="5667375"/>
              <a:ext cx="0" cy="2286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498438" y="5667375"/>
              <a:ext cx="0" cy="2286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Freeform 21">
            <a:extLst>
              <a:ext uri="{FF2B5EF4-FFF2-40B4-BE49-F238E27FC236}">
                <a16:creationId xmlns:a16="http://schemas.microsoft.com/office/drawing/2014/main" id="{5EA3F724-1C89-445B-ADE1-5146538F0A54}"/>
              </a:ext>
            </a:extLst>
          </p:cNvPr>
          <p:cNvSpPr/>
          <p:nvPr/>
        </p:nvSpPr>
        <p:spPr>
          <a:xfrm>
            <a:off x="5303567" y="1935345"/>
            <a:ext cx="6283776" cy="3048000"/>
          </a:xfrm>
          <a:custGeom>
            <a:avLst/>
            <a:gdLst>
              <a:gd name="connsiteX0" fmla="*/ 0 w 6283776"/>
              <a:gd name="connsiteY0" fmla="*/ 381000 h 3048000"/>
              <a:gd name="connsiteX1" fmla="*/ 4759776 w 6283776"/>
              <a:gd name="connsiteY1" fmla="*/ 381000 h 3048000"/>
              <a:gd name="connsiteX2" fmla="*/ 4759776 w 6283776"/>
              <a:gd name="connsiteY2" fmla="*/ 0 h 3048000"/>
              <a:gd name="connsiteX3" fmla="*/ 6283776 w 6283776"/>
              <a:gd name="connsiteY3" fmla="*/ 1524000 h 3048000"/>
              <a:gd name="connsiteX4" fmla="*/ 4759776 w 6283776"/>
              <a:gd name="connsiteY4" fmla="*/ 3048000 h 3048000"/>
              <a:gd name="connsiteX5" fmla="*/ 4759776 w 6283776"/>
              <a:gd name="connsiteY5" fmla="*/ 2667000 h 3048000"/>
              <a:gd name="connsiteX6" fmla="*/ 0 w 6283776"/>
              <a:gd name="connsiteY6" fmla="*/ 2667000 h 3048000"/>
              <a:gd name="connsiteX7" fmla="*/ 0 w 6283776"/>
              <a:gd name="connsiteY7" fmla="*/ 381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83776" h="3048000">
                <a:moveTo>
                  <a:pt x="0" y="381000"/>
                </a:moveTo>
                <a:lnTo>
                  <a:pt x="4759776" y="381000"/>
                </a:lnTo>
                <a:lnTo>
                  <a:pt x="4759776" y="0"/>
                </a:lnTo>
                <a:lnTo>
                  <a:pt x="6283776" y="1524000"/>
                </a:lnTo>
                <a:lnTo>
                  <a:pt x="4759776" y="3048000"/>
                </a:lnTo>
                <a:lnTo>
                  <a:pt x="4759776" y="2667000"/>
                </a:lnTo>
                <a:lnTo>
                  <a:pt x="0" y="2667000"/>
                </a:lnTo>
                <a:lnTo>
                  <a:pt x="0" y="38100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510" tIns="397510" rIns="1159510" bIns="397510" numCol="1" spcCol="1270" anchor="ctr" anchorCtr="0">
            <a:noAutofit/>
          </a:bodyPr>
          <a:lstStyle/>
          <a:p>
            <a:pPr marL="171450" lvl="1" indent="0" algn="ctr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b="1" kern="1200" dirty="0"/>
              <a:t>Improve relations </a:t>
            </a:r>
            <a:r>
              <a:rPr lang="en-US" sz="2400" kern="1200" dirty="0"/>
              <a:t>with main actors at all levels to </a:t>
            </a:r>
            <a:r>
              <a:rPr lang="en-US" sz="2400" b="1" kern="1200" dirty="0"/>
              <a:t>strengthen and integrate </a:t>
            </a:r>
            <a:r>
              <a:rPr lang="en-US" sz="2400" b="0" kern="1200" dirty="0"/>
              <a:t>the LHS and</a:t>
            </a:r>
            <a:r>
              <a:rPr lang="en-US" sz="2400" b="1" kern="1200" dirty="0"/>
              <a:t> </a:t>
            </a:r>
            <a:r>
              <a:rPr lang="en-US" sz="2400" kern="1200" dirty="0"/>
              <a:t>develop a </a:t>
            </a:r>
            <a:r>
              <a:rPr lang="en-US" sz="2400" b="1" kern="1200" dirty="0"/>
              <a:t>common strategy</a:t>
            </a:r>
            <a:r>
              <a:rPr lang="en-US" sz="2400" kern="1200" dirty="0"/>
              <a:t> to reduce health inequities and achieve UHC</a:t>
            </a:r>
            <a:endParaRPr lang="en-GB" sz="2400" kern="1200" dirty="0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F40E6D98-F9CD-4C59-AE70-A412DB12A0E9}"/>
              </a:ext>
            </a:extLst>
          </p:cNvPr>
          <p:cNvSpPr/>
          <p:nvPr/>
        </p:nvSpPr>
        <p:spPr>
          <a:xfrm>
            <a:off x="1114383" y="1935345"/>
            <a:ext cx="4189184" cy="3048000"/>
          </a:xfrm>
          <a:custGeom>
            <a:avLst/>
            <a:gdLst>
              <a:gd name="connsiteX0" fmla="*/ 0 w 4189184"/>
              <a:gd name="connsiteY0" fmla="*/ 508010 h 3048000"/>
              <a:gd name="connsiteX1" fmla="*/ 508010 w 4189184"/>
              <a:gd name="connsiteY1" fmla="*/ 0 h 3048000"/>
              <a:gd name="connsiteX2" fmla="*/ 3681174 w 4189184"/>
              <a:gd name="connsiteY2" fmla="*/ 0 h 3048000"/>
              <a:gd name="connsiteX3" fmla="*/ 4189184 w 4189184"/>
              <a:gd name="connsiteY3" fmla="*/ 508010 h 3048000"/>
              <a:gd name="connsiteX4" fmla="*/ 4189184 w 4189184"/>
              <a:gd name="connsiteY4" fmla="*/ 2539990 h 3048000"/>
              <a:gd name="connsiteX5" fmla="*/ 3681174 w 4189184"/>
              <a:gd name="connsiteY5" fmla="*/ 3048000 h 3048000"/>
              <a:gd name="connsiteX6" fmla="*/ 508010 w 4189184"/>
              <a:gd name="connsiteY6" fmla="*/ 3048000 h 3048000"/>
              <a:gd name="connsiteX7" fmla="*/ 0 w 4189184"/>
              <a:gd name="connsiteY7" fmla="*/ 2539990 h 3048000"/>
              <a:gd name="connsiteX8" fmla="*/ 0 w 4189184"/>
              <a:gd name="connsiteY8" fmla="*/ 50801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9184" h="3048000">
                <a:moveTo>
                  <a:pt x="0" y="508010"/>
                </a:moveTo>
                <a:cubicBezTo>
                  <a:pt x="0" y="227444"/>
                  <a:pt x="227444" y="0"/>
                  <a:pt x="508010" y="0"/>
                </a:cubicBezTo>
                <a:lnTo>
                  <a:pt x="3681174" y="0"/>
                </a:lnTo>
                <a:cubicBezTo>
                  <a:pt x="3961740" y="0"/>
                  <a:pt x="4189184" y="227444"/>
                  <a:pt x="4189184" y="508010"/>
                </a:cubicBezTo>
                <a:lnTo>
                  <a:pt x="4189184" y="2539990"/>
                </a:lnTo>
                <a:cubicBezTo>
                  <a:pt x="4189184" y="2820556"/>
                  <a:pt x="3961740" y="3048000"/>
                  <a:pt x="3681174" y="3048000"/>
                </a:cubicBezTo>
                <a:lnTo>
                  <a:pt x="508010" y="3048000"/>
                </a:lnTo>
                <a:cubicBezTo>
                  <a:pt x="227444" y="3048000"/>
                  <a:pt x="0" y="2820556"/>
                  <a:pt x="0" y="2539990"/>
                </a:cubicBezTo>
                <a:lnTo>
                  <a:pt x="0" y="5080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11" tIns="209751" rIns="270711" bIns="209751" numCol="1" spcCol="1270" anchor="ctr" anchorCtr="0">
            <a:noAutofit/>
          </a:bodyPr>
          <a:lstStyle/>
          <a:p>
            <a:pPr marL="342900" lvl="0" indent="-342900" defTabSz="14224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200" dirty="0"/>
              <a:t>High public demand</a:t>
            </a:r>
          </a:p>
          <a:p>
            <a:pPr marL="342900" lvl="0" indent="-342900" defTabSz="14224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Complementary services</a:t>
            </a:r>
          </a:p>
          <a:p>
            <a:pPr marL="342900" lvl="0" indent="-342900" defTabSz="14224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200" dirty="0"/>
              <a:t>Supportive communication with </a:t>
            </a:r>
            <a:r>
              <a:rPr lang="en-US" sz="2400" kern="1200" dirty="0" err="1"/>
              <a:t>MoH</a:t>
            </a:r>
            <a:endParaRPr lang="en-US" sz="2400" kern="1200" dirty="0"/>
          </a:p>
          <a:p>
            <a:pPr marL="342900" lvl="0" indent="-342900" defTabSz="14224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Results: Improved access, but less than expected</a:t>
            </a:r>
            <a:endParaRPr lang="en-GB" sz="2400" kern="120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748574F-D617-4179-A8E8-795A5DF67BF8}"/>
              </a:ext>
            </a:extLst>
          </p:cNvPr>
          <p:cNvSpPr txBox="1">
            <a:spLocks/>
          </p:cNvSpPr>
          <p:nvPr/>
        </p:nvSpPr>
        <p:spPr>
          <a:xfrm>
            <a:off x="6654800" y="548680"/>
            <a:ext cx="44204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strategic choice: </a:t>
            </a:r>
            <a:br>
              <a:rPr lang="en-US" sz="3200" dirty="0"/>
            </a:br>
            <a:r>
              <a:rPr lang="en-US" sz="3200" dirty="0"/>
              <a:t>join forces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887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2" grpId="0" animBg="1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/>
          </p:cNvPicPr>
          <p:nvPr/>
        </p:nvPicPr>
        <p:blipFill rotWithShape="1">
          <a:blip r:embed="rId2"/>
          <a:srcRect l="65503" t="45313" r="15187" b="26163"/>
          <a:stretch/>
        </p:blipFill>
        <p:spPr bwMode="auto">
          <a:xfrm>
            <a:off x="5423248" y="1916832"/>
            <a:ext cx="6768752" cy="3960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Urban Health Equity Assessment and Response Tool </a:t>
            </a:r>
            <a:br>
              <a:rPr lang="en-US" sz="3200" dirty="0"/>
            </a:br>
            <a:r>
              <a:rPr lang="en-US" sz="3200" dirty="0"/>
              <a:t>(Urban HEART)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608" y="2060848"/>
            <a:ext cx="5414392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dirty="0"/>
              <a:t>Developed by WHO Development Centre</a:t>
            </a:r>
          </a:p>
          <a:p>
            <a:r>
              <a:rPr lang="en-GB" sz="2400" dirty="0"/>
              <a:t>comprehensive and based on a participatory approach</a:t>
            </a:r>
          </a:p>
          <a:p>
            <a:r>
              <a:rPr lang="en-GB" sz="2400" dirty="0"/>
              <a:t>links evidence to actions</a:t>
            </a:r>
          </a:p>
          <a:p>
            <a:r>
              <a:rPr lang="en-GB" sz="2400" dirty="0"/>
              <a:t>easy to use</a:t>
            </a:r>
          </a:p>
          <a:p>
            <a:r>
              <a:rPr lang="en-GB" sz="2400" dirty="0"/>
              <a:t>operationally feasible and sustainable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D20C0-10E0-43F8-B047-5AE51441D4A2}"/>
              </a:ext>
            </a:extLst>
          </p:cNvPr>
          <p:cNvSpPr txBox="1"/>
          <p:nvPr/>
        </p:nvSpPr>
        <p:spPr>
          <a:xfrm>
            <a:off x="5519936" y="5229200"/>
            <a:ext cx="65708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06450"/>
            <a:r>
              <a:rPr lang="en-US" dirty="0"/>
              <a:t>Main components of Urban HEART (adapted from WHO Center for Health Development)</a:t>
            </a:r>
          </a:p>
          <a:p>
            <a:pPr marL="806450"/>
            <a:r>
              <a:rPr lang="en-US" sz="1200" dirty="0"/>
              <a:t>Source: </a:t>
            </a:r>
            <a:r>
              <a:rPr lang="en-US" sz="1200" dirty="0" err="1"/>
              <a:t>Khobreh</a:t>
            </a:r>
            <a:r>
              <a:rPr lang="en-US" sz="1200" dirty="0"/>
              <a:t> et al.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550584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492EE8E-C65D-43F9-89D8-2FA194B1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Core Indicators Urban HEART</a:t>
            </a:r>
            <a:br>
              <a:rPr lang="en-GB" sz="3600" dirty="0">
                <a:solidFill>
                  <a:srgbClr val="FFFFFF"/>
                </a:solidFill>
              </a:rPr>
            </a:br>
            <a:endParaRPr lang="en-GB" sz="36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6FD08-0333-47DB-955E-3897331D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6220" y="6356350"/>
            <a:ext cx="62758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3ECA84B-41CB-41B7-BEBF-D44A6C9FE85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Content Placeholder 7">
            <a:extLst>
              <a:ext uri="{FF2B5EF4-FFF2-40B4-BE49-F238E27FC236}">
                <a16:creationId xmlns:a16="http://schemas.microsoft.com/office/drawing/2014/main" id="{A0A10341-C5CE-4FC3-AE32-170A5B2295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5417053"/>
              </p:ext>
            </p:extLst>
          </p:nvPr>
        </p:nvGraphicFramePr>
        <p:xfrm>
          <a:off x="5194300" y="429642"/>
          <a:ext cx="6513604" cy="6023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1679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3">
            <a:extLst>
              <a:ext uri="{FF2B5EF4-FFF2-40B4-BE49-F238E27FC236}">
                <a16:creationId xmlns:a16="http://schemas.microsoft.com/office/drawing/2014/main" id="{E38B4EE1-B99F-45B1-8960-F3E4811CBC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8350074"/>
              </p:ext>
            </p:extLst>
          </p:nvPr>
        </p:nvGraphicFramePr>
        <p:xfrm>
          <a:off x="369194" y="1474559"/>
          <a:ext cx="10616572" cy="5498100"/>
        </p:xfrm>
        <a:graphic>
          <a:graphicData uri="http://schemas.openxmlformats.org/drawingml/2006/table">
            <a:tbl>
              <a:tblPr/>
              <a:tblGrid>
                <a:gridCol w="3250671">
                  <a:extLst>
                    <a:ext uri="{9D8B030D-6E8A-4147-A177-3AD203B41FA5}">
                      <a16:colId xmlns:a16="http://schemas.microsoft.com/office/drawing/2014/main" val="740297228"/>
                    </a:ext>
                  </a:extLst>
                </a:gridCol>
                <a:gridCol w="611872">
                  <a:extLst>
                    <a:ext uri="{9D8B030D-6E8A-4147-A177-3AD203B41FA5}">
                      <a16:colId xmlns:a16="http://schemas.microsoft.com/office/drawing/2014/main" val="1896834396"/>
                    </a:ext>
                  </a:extLst>
                </a:gridCol>
                <a:gridCol w="215329">
                  <a:extLst>
                    <a:ext uri="{9D8B030D-6E8A-4147-A177-3AD203B41FA5}">
                      <a16:colId xmlns:a16="http://schemas.microsoft.com/office/drawing/2014/main" val="3207012928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3181765916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1827543715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1114959035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2574164105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360105332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3212476369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2577006259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2001229988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3016400129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2346589330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2295620056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2474148695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881979828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3314545541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2884982372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2727932903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3731721625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1130868177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447008240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933087909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3895031957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1532911760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3905381553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1322525462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4219796237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1220287091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3405555129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2293384916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370582124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3852337436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2349001137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2982938764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153201384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2257790372"/>
                    </a:ext>
                  </a:extLst>
                </a:gridCol>
                <a:gridCol w="186820">
                  <a:extLst>
                    <a:ext uri="{9D8B030D-6E8A-4147-A177-3AD203B41FA5}">
                      <a16:colId xmlns:a16="http://schemas.microsoft.com/office/drawing/2014/main" val="3821096163"/>
                    </a:ext>
                  </a:extLst>
                </a:gridCol>
              </a:tblGrid>
              <a:tr h="77472">
                <a:tc rowSpan="8">
                  <a:txBody>
                    <a:bodyPr/>
                    <a:lstStyle/>
                    <a:p>
                      <a:pPr marL="9525" indent="0" algn="l" fontAlgn="ctr">
                        <a:tabLst/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(1) Build an inclusive team </a:t>
                      </a:r>
                    </a:p>
                  </a:txBody>
                  <a:tcPr marL="1950" marR="1950" marT="195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8828641"/>
                  </a:ext>
                </a:extLst>
              </a:tr>
              <a:tr h="10355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8127922"/>
                  </a:ext>
                </a:extLst>
              </a:tr>
              <a:tr h="7592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8099931"/>
                  </a:ext>
                </a:extLst>
              </a:tr>
              <a:tr h="1456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5502849"/>
                  </a:ext>
                </a:extLst>
              </a:tr>
              <a:tr h="426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7319457"/>
                  </a:ext>
                </a:extLst>
              </a:tr>
              <a:tr h="10691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2739276"/>
                  </a:ext>
                </a:extLst>
              </a:tr>
              <a:tr h="6946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7992196"/>
                  </a:ext>
                </a:extLst>
              </a:tr>
              <a:tr h="7295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0817904"/>
                  </a:ext>
                </a:extLst>
              </a:tr>
              <a:tr h="43255">
                <a:tc rowSpan="12">
                  <a:txBody>
                    <a:bodyPr/>
                    <a:lstStyle/>
                    <a:p>
                      <a:pPr marL="72000" indent="-265113">
                        <a:buNone/>
                      </a:pPr>
                      <a:r>
                        <a:rPr lang="en-GB" sz="2400" dirty="0"/>
                        <a:t>(2) Define a local indicator set and benchmarks</a:t>
                      </a:r>
                    </a:p>
                  </a:txBody>
                  <a:tcPr marL="1950" marR="1950" marT="195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6161076"/>
                  </a:ext>
                </a:extLst>
              </a:tr>
              <a:tr h="526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9226339"/>
                  </a:ext>
                </a:extLst>
              </a:tr>
              <a:tr h="852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7509602"/>
                  </a:ext>
                </a:extLst>
              </a:tr>
              <a:tr h="426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1111606"/>
                  </a:ext>
                </a:extLst>
              </a:tr>
              <a:tr h="426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8823359"/>
                  </a:ext>
                </a:extLst>
              </a:tr>
              <a:tr h="748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833709"/>
                  </a:ext>
                </a:extLst>
              </a:tr>
              <a:tr h="748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7704519"/>
                  </a:ext>
                </a:extLst>
              </a:tr>
              <a:tr h="426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839042"/>
                  </a:ext>
                </a:extLst>
              </a:tr>
              <a:tr h="426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2320178"/>
                  </a:ext>
                </a:extLst>
              </a:tr>
              <a:tr h="426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4654942"/>
                  </a:ext>
                </a:extLst>
              </a:tr>
              <a:tr h="426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6209990"/>
                  </a:ext>
                </a:extLst>
              </a:tr>
              <a:tr h="761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6047385"/>
                  </a:ext>
                </a:extLst>
              </a:tr>
              <a:tr h="74891">
                <a:tc rowSpan="4">
                  <a:txBody>
                    <a:bodyPr/>
                    <a:lstStyle/>
                    <a:p>
                      <a:pPr marL="72000" indent="-265113">
                        <a:buNone/>
                      </a:pPr>
                      <a:r>
                        <a:rPr lang="en-GB" sz="2400" dirty="0"/>
                        <a:t>(3) Assemble relevant and valid data</a:t>
                      </a:r>
                    </a:p>
                  </a:txBody>
                  <a:tcPr marL="1950" marR="1950" marT="195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2003262"/>
                  </a:ext>
                </a:extLst>
              </a:tr>
              <a:tr h="426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4385425"/>
                  </a:ext>
                </a:extLst>
              </a:tr>
              <a:tr h="748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0393981"/>
                  </a:ext>
                </a:extLst>
              </a:tr>
              <a:tr h="3541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8157847"/>
                  </a:ext>
                </a:extLst>
              </a:tr>
              <a:tr h="74891">
                <a:tc rowSpan="2">
                  <a:txBody>
                    <a:bodyPr/>
                    <a:lstStyle/>
                    <a:p>
                      <a:pPr marL="72000" indent="0">
                        <a:buNone/>
                      </a:pPr>
                      <a:r>
                        <a:rPr lang="en-GB" sz="2400" dirty="0"/>
                        <a:t>(4) Generate evidence</a:t>
                      </a:r>
                    </a:p>
                  </a:txBody>
                  <a:tcPr marL="1950" marR="1950" marT="195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4343945"/>
                  </a:ext>
                </a:extLst>
              </a:tr>
              <a:tr h="19924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9806036"/>
                  </a:ext>
                </a:extLst>
              </a:tr>
              <a:tr h="151717">
                <a:tc rowSpan="4">
                  <a:txBody>
                    <a:bodyPr/>
                    <a:lstStyle/>
                    <a:p>
                      <a:pPr marL="72000" marR="0" lvl="0" indent="-265113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(5) Assess and prioritize health equity gaps and gradients  </a:t>
                      </a:r>
                    </a:p>
                    <a:p>
                      <a:pPr marL="72000" algn="l" fontAlgn="ctr"/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50" marR="1950" marT="195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6919769"/>
                  </a:ext>
                </a:extLst>
              </a:tr>
              <a:tr h="761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2742883"/>
                  </a:ext>
                </a:extLst>
              </a:tr>
              <a:tr h="9141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1490459"/>
                  </a:ext>
                </a:extLst>
              </a:tr>
              <a:tr h="77200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0462396"/>
                  </a:ext>
                </a:extLst>
              </a:tr>
              <a:tr h="74891">
                <a:tc rowSpan="9">
                  <a:txBody>
                    <a:bodyPr/>
                    <a:lstStyle/>
                    <a:p>
                      <a:pPr algn="l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(6) Identify the best response</a:t>
                      </a:r>
                    </a:p>
                    <a:p>
                      <a:pPr algn="l" fontAlgn="ctr"/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50" marR="1950" marT="195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1244440"/>
                  </a:ext>
                </a:extLst>
              </a:tr>
              <a:tr h="83670">
                <a:tc vMerge="1">
                  <a:txBody>
                    <a:bodyPr/>
                    <a:lstStyle/>
                    <a:p>
                      <a:pPr algn="l" fontAlgn="ctr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9271022"/>
                  </a:ext>
                </a:extLst>
              </a:tr>
              <a:tr h="8973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870120"/>
                  </a:ext>
                </a:extLst>
              </a:tr>
              <a:tr h="9141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1205544"/>
                  </a:ext>
                </a:extLst>
              </a:tr>
              <a:tr h="426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7570724"/>
                  </a:ext>
                </a:extLst>
              </a:tr>
              <a:tr h="426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3087782"/>
                  </a:ext>
                </a:extLst>
              </a:tr>
              <a:tr h="748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5808482"/>
                  </a:ext>
                </a:extLst>
              </a:tr>
              <a:tr h="426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448176"/>
                  </a:ext>
                </a:extLst>
              </a:tr>
              <a:tr h="54891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50" marR="1950" marT="19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513591"/>
                  </a:ext>
                </a:extLst>
              </a:tr>
            </a:tbl>
          </a:graphicData>
        </a:graphic>
      </p:graphicFrame>
      <p:sp>
        <p:nvSpPr>
          <p:cNvPr id="25" name="Rounded Rectangle 11">
            <a:extLst>
              <a:ext uri="{FF2B5EF4-FFF2-40B4-BE49-F238E27FC236}">
                <a16:creationId xmlns:a16="http://schemas.microsoft.com/office/drawing/2014/main" id="{840DA58A-6DD8-4AA4-8CD5-090AA8A29BBD}"/>
              </a:ext>
            </a:extLst>
          </p:cNvPr>
          <p:cNvSpPr/>
          <p:nvPr/>
        </p:nvSpPr>
        <p:spPr>
          <a:xfrm>
            <a:off x="10128945" y="5919204"/>
            <a:ext cx="5842169" cy="8096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C92A1-A016-4A1C-9D3F-D306222F7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43" y="-59081"/>
            <a:ext cx="12222599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+mn-lt"/>
              </a:rPr>
              <a:t>Villa Nueva municipal health policy: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a health-in-all policies approach through Urban HEART</a:t>
            </a:r>
            <a:endParaRPr lang="en-GB" sz="3200" dirty="0">
              <a:latin typeface="+mn-lt"/>
            </a:endParaRP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A3287609-04E8-4C8F-8FA7-257109C8DD46}"/>
              </a:ext>
            </a:extLst>
          </p:cNvPr>
          <p:cNvSpPr/>
          <p:nvPr/>
        </p:nvSpPr>
        <p:spPr>
          <a:xfrm flipH="1">
            <a:off x="1206226" y="5925495"/>
            <a:ext cx="9810204" cy="809625"/>
          </a:xfrm>
          <a:prstGeom prst="roundRect">
            <a:avLst>
              <a:gd name="adj" fmla="val 1585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0E919540-9C35-4695-BFC1-0F458DDC36F6}"/>
              </a:ext>
            </a:extLst>
          </p:cNvPr>
          <p:cNvSpPr/>
          <p:nvPr/>
        </p:nvSpPr>
        <p:spPr>
          <a:xfrm>
            <a:off x="-1280734" y="5925496"/>
            <a:ext cx="4744372" cy="8096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611557-98E6-4180-A84F-47E0F7014402}"/>
              </a:ext>
            </a:extLst>
          </p:cNvPr>
          <p:cNvGrpSpPr/>
          <p:nvPr/>
        </p:nvGrpSpPr>
        <p:grpSpPr>
          <a:xfrm>
            <a:off x="-1" y="6216009"/>
            <a:ext cx="12273282" cy="583280"/>
            <a:chOff x="710452" y="5667375"/>
            <a:chExt cx="8374719" cy="50482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C68E1C-FC60-40AB-9467-C2539681AEBB}"/>
                </a:ext>
              </a:extLst>
            </p:cNvPr>
            <p:cNvSpPr txBox="1"/>
            <p:nvPr/>
          </p:nvSpPr>
          <p:spPr>
            <a:xfrm>
              <a:off x="1533525" y="5864423"/>
              <a:ext cx="11334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2016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87A870-9024-4F3C-BF6B-4F87AA78B833}"/>
                </a:ext>
              </a:extLst>
            </p:cNvPr>
            <p:cNvSpPr txBox="1"/>
            <p:nvPr/>
          </p:nvSpPr>
          <p:spPr>
            <a:xfrm>
              <a:off x="7942171" y="5864423"/>
              <a:ext cx="1143000" cy="266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2020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E79C1B-D386-4A4B-AE06-47D303B64AEC}"/>
                </a:ext>
              </a:extLst>
            </p:cNvPr>
            <p:cNvSpPr txBox="1"/>
            <p:nvPr/>
          </p:nvSpPr>
          <p:spPr>
            <a:xfrm>
              <a:off x="3469007" y="5864423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2017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51C739-FDF4-4731-B11E-473A711509A1}"/>
                </a:ext>
              </a:extLst>
            </p:cNvPr>
            <p:cNvSpPr txBox="1"/>
            <p:nvPr/>
          </p:nvSpPr>
          <p:spPr>
            <a:xfrm>
              <a:off x="4989639" y="5864423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2018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0F23BEB-6247-47F9-AD31-106C259818FB}"/>
                </a:ext>
              </a:extLst>
            </p:cNvPr>
            <p:cNvCxnSpPr>
              <a:cxnSpLocks/>
            </p:cNvCxnSpPr>
            <p:nvPr/>
          </p:nvCxnSpPr>
          <p:spPr>
            <a:xfrm>
              <a:off x="710452" y="5781675"/>
              <a:ext cx="8204867" cy="0"/>
            </a:xfrm>
            <a:prstGeom prst="straightConnector1">
              <a:avLst/>
            </a:prstGeom>
            <a:ln w="73025" cap="sq">
              <a:miter lim="800000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CFC75A-1198-495E-9480-D4FE482E0D90}"/>
                </a:ext>
              </a:extLst>
            </p:cNvPr>
            <p:cNvCxnSpPr/>
            <p:nvPr/>
          </p:nvCxnSpPr>
          <p:spPr>
            <a:xfrm>
              <a:off x="1803194" y="5667375"/>
              <a:ext cx="0" cy="2286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08B84A-0DFD-4680-89B9-ED19B2912364}"/>
                </a:ext>
              </a:extLst>
            </p:cNvPr>
            <p:cNvCxnSpPr/>
            <p:nvPr/>
          </p:nvCxnSpPr>
          <p:spPr>
            <a:xfrm>
              <a:off x="3745164" y="5667375"/>
              <a:ext cx="0" cy="2286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BCA7AFC-917E-46CD-9671-4BB222C86C0D}"/>
                </a:ext>
              </a:extLst>
            </p:cNvPr>
            <p:cNvCxnSpPr/>
            <p:nvPr/>
          </p:nvCxnSpPr>
          <p:spPr>
            <a:xfrm>
              <a:off x="5265177" y="5667375"/>
              <a:ext cx="0" cy="2286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79B96DB-B55E-4A25-B839-CB92B3C18147}"/>
                </a:ext>
              </a:extLst>
            </p:cNvPr>
            <p:cNvCxnSpPr/>
            <p:nvPr/>
          </p:nvCxnSpPr>
          <p:spPr>
            <a:xfrm>
              <a:off x="8211008" y="5667375"/>
              <a:ext cx="0" cy="2286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B620D0E-C09F-4E5F-85E8-603F60CC92A7}"/>
              </a:ext>
            </a:extLst>
          </p:cNvPr>
          <p:cNvSpPr txBox="1"/>
          <p:nvPr/>
        </p:nvSpPr>
        <p:spPr>
          <a:xfrm>
            <a:off x="8464591" y="6436589"/>
            <a:ext cx="1675084" cy="355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0C936C-3649-4E2F-BD0B-D23FA71EEEC4}"/>
              </a:ext>
            </a:extLst>
          </p:cNvPr>
          <p:cNvCxnSpPr/>
          <p:nvPr/>
        </p:nvCxnSpPr>
        <p:spPr>
          <a:xfrm>
            <a:off x="8858575" y="6208918"/>
            <a:ext cx="0" cy="2641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E19A91-6F84-4EEE-AC17-C5A64A759A1D}"/>
              </a:ext>
            </a:extLst>
          </p:cNvPr>
          <p:cNvCxnSpPr>
            <a:cxnSpLocks/>
          </p:cNvCxnSpPr>
          <p:nvPr/>
        </p:nvCxnSpPr>
        <p:spPr>
          <a:xfrm>
            <a:off x="4447418" y="1266482"/>
            <a:ext cx="0" cy="48599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3BE97E-208B-4DB2-96E4-4436FD75D4F6}"/>
              </a:ext>
            </a:extLst>
          </p:cNvPr>
          <p:cNvCxnSpPr>
            <a:cxnSpLocks/>
          </p:cNvCxnSpPr>
          <p:nvPr/>
        </p:nvCxnSpPr>
        <p:spPr>
          <a:xfrm>
            <a:off x="6691508" y="1281722"/>
            <a:ext cx="0" cy="48599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19D1A3-29B1-49C6-9BD3-56F18CE13308}"/>
              </a:ext>
            </a:extLst>
          </p:cNvPr>
          <p:cNvCxnSpPr>
            <a:cxnSpLocks/>
          </p:cNvCxnSpPr>
          <p:nvPr/>
        </p:nvCxnSpPr>
        <p:spPr>
          <a:xfrm>
            <a:off x="8870828" y="1266482"/>
            <a:ext cx="0" cy="48599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6C00C79-4D04-43E5-B1AC-C2FD9AD7E0C8}"/>
              </a:ext>
            </a:extLst>
          </p:cNvPr>
          <p:cNvCxnSpPr>
            <a:cxnSpLocks/>
          </p:cNvCxnSpPr>
          <p:nvPr/>
        </p:nvCxnSpPr>
        <p:spPr>
          <a:xfrm>
            <a:off x="11001766" y="1266482"/>
            <a:ext cx="0" cy="48599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7D624484-0EB6-4E9C-B16E-19A34DB40671}"/>
              </a:ext>
            </a:extLst>
          </p:cNvPr>
          <p:cNvSpPr txBox="1">
            <a:spLocks/>
          </p:cNvSpPr>
          <p:nvPr/>
        </p:nvSpPr>
        <p:spPr>
          <a:xfrm>
            <a:off x="5804166" y="1867135"/>
            <a:ext cx="5181600" cy="310011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5000"/>
            </a:schemeClr>
          </a:solidFill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 of data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 of institutional support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Legal and administrative context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Urban HEART team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time-consuming approach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D617C415-3EF3-486B-AE37-74E1A3C79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CA84B-41CB-41B7-BEBF-D44A6C9FE85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8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869</Words>
  <Application>Microsoft Office PowerPoint</Application>
  <PresentationFormat>Widescreen</PresentationFormat>
  <Paragraphs>1612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Symbol</vt:lpstr>
      <vt:lpstr>Tema de Office</vt:lpstr>
      <vt:lpstr>Office Theme</vt:lpstr>
      <vt:lpstr>Developing a Municipal Health Policy  Using the Urban Health Equity Assessment and Response Tool (Urban HEART) The experience of Villa Nueva, Guatemala</vt:lpstr>
      <vt:lpstr>PowerPoint Presentation</vt:lpstr>
      <vt:lpstr>PowerPoint Presentation</vt:lpstr>
      <vt:lpstr>Local Health System of Villa Nueva</vt:lpstr>
      <vt:lpstr>Core responsibilities of municipalities</vt:lpstr>
      <vt:lpstr>1st strategic choice:  health services</vt:lpstr>
      <vt:lpstr>Urban Health Equity Assessment and Response Tool  (Urban HEART)</vt:lpstr>
      <vt:lpstr>Core Indicators Urban HEART </vt:lpstr>
      <vt:lpstr>Villa Nueva municipal health policy:  a health-in-all policies approach through Urban HEART</vt:lpstr>
      <vt:lpstr>Urban HEART easy to use? </vt:lpstr>
      <vt:lpstr>Urban HEART,  comprehensive and participatory?</vt:lpstr>
      <vt:lpstr>Urban HEART, operationally feasible and Sustainable?</vt:lpstr>
      <vt:lpstr>Urban HEART, Links evidence to action?</vt:lpstr>
      <vt:lpstr>Lessons learnt </vt:lpstr>
      <vt:lpstr>Thank you for your attention!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Guillermo Hegel</dc:creator>
  <cp:lastModifiedBy>Guillermo Hegel</cp:lastModifiedBy>
  <cp:revision>9</cp:revision>
  <dcterms:created xsi:type="dcterms:W3CDTF">2019-10-14T16:45:38Z</dcterms:created>
  <dcterms:modified xsi:type="dcterms:W3CDTF">2019-10-15T09:38:41Z</dcterms:modified>
</cp:coreProperties>
</file>