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  <p:sldMasterId id="2147483681" r:id="rId5"/>
  </p:sldMasterIdLst>
  <p:notesMasterIdLst>
    <p:notesMasterId r:id="rId18"/>
  </p:notesMasterIdLst>
  <p:handoutMasterIdLst>
    <p:handoutMasterId r:id="rId19"/>
  </p:handoutMasterIdLst>
  <p:sldIdLst>
    <p:sldId id="382" r:id="rId6"/>
    <p:sldId id="493" r:id="rId7"/>
    <p:sldId id="495" r:id="rId8"/>
    <p:sldId id="494" r:id="rId9"/>
    <p:sldId id="496" r:id="rId10"/>
    <p:sldId id="497" r:id="rId11"/>
    <p:sldId id="502" r:id="rId12"/>
    <p:sldId id="500" r:id="rId13"/>
    <p:sldId id="504" r:id="rId14"/>
    <p:sldId id="373" r:id="rId15"/>
    <p:sldId id="487" r:id="rId16"/>
    <p:sldId id="488" r:id="rId17"/>
  </p:sldIdLst>
  <p:sldSz cx="9144000" cy="6858000" type="screen4x3"/>
  <p:notesSz cx="6808788" cy="99409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176F44F8-815E-420F-A5C5-8713F7736D9C}">
          <p14:sldIdLst>
            <p14:sldId id="382"/>
            <p14:sldId id="493"/>
            <p14:sldId id="495"/>
            <p14:sldId id="494"/>
            <p14:sldId id="496"/>
            <p14:sldId id="497"/>
            <p14:sldId id="502"/>
            <p14:sldId id="500"/>
            <p14:sldId id="504"/>
            <p14:sldId id="373"/>
          </p14:sldIdLst>
        </p14:section>
        <p14:section name="Untitled Section" id="{FFA73970-E786-4870-8252-33614D24CE20}">
          <p14:sldIdLst>
            <p14:sldId id="48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B0FF1-AA5F-48C3-9F33-E1533CA9B4DB}" v="124" dt="2019-10-13T14:35:07.778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8" autoAdjust="0"/>
    <p:restoredTop sz="91734" autoAdjust="0"/>
  </p:normalViewPr>
  <p:slideViewPr>
    <p:cSldViewPr>
      <p:cViewPr>
        <p:scale>
          <a:sx n="50" d="100"/>
          <a:sy n="50" d="100"/>
        </p:scale>
        <p:origin x="121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808" y="4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456F-5E6E-473F-9523-111E6833DCB9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087AC-39EE-440E-9B0F-63C419D3F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3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389" cy="496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5873" y="0"/>
            <a:ext cx="2951389" cy="496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1794" y="4722949"/>
            <a:ext cx="5445199" cy="4472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2532"/>
            <a:ext cx="2951389" cy="496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5873" y="9442532"/>
            <a:ext cx="2951389" cy="496708"/>
          </a:xfrm>
          <a:prstGeom prst="rect">
            <a:avLst/>
          </a:prstGeom>
          <a:noFill/>
          <a:ln>
            <a:noFill/>
          </a:ln>
        </p:spPr>
        <p:txBody>
          <a:bodyPr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6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38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76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7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18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71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56155" y="9441842"/>
            <a:ext cx="2951092" cy="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044" tIns="47022" rIns="94044" bIns="47022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A2E8051-D719-43CD-918C-A935DF7FDFED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3971" name="Date Placeholder 2"/>
          <p:cNvSpPr txBox="1">
            <a:spLocks noGrp="1"/>
          </p:cNvSpPr>
          <p:nvPr/>
        </p:nvSpPr>
        <p:spPr bwMode="auto">
          <a:xfrm>
            <a:off x="3856155" y="0"/>
            <a:ext cx="2951092" cy="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4" tIns="47022" rIns="94044" bIns="47022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0524677-B3EE-4924-8AE9-34792052C46A}" type="datetime1">
              <a:rPr lang="en-US" altLang="en-US" sz="1200"/>
              <a:pPr algn="r" eaLnBrk="1" hangingPunct="1"/>
              <a:t>13/10/2019</a:t>
            </a:fld>
            <a:endParaRPr lang="en-US" altLang="en-US" sz="1200"/>
          </a:p>
        </p:txBody>
      </p:sp>
      <p:sp>
        <p:nvSpPr>
          <p:cNvPr id="83972" name="Slide Number Placeholder 6"/>
          <p:cNvSpPr txBox="1">
            <a:spLocks noGrp="1"/>
          </p:cNvSpPr>
          <p:nvPr/>
        </p:nvSpPr>
        <p:spPr bwMode="auto">
          <a:xfrm>
            <a:off x="3856155" y="9441842"/>
            <a:ext cx="2951092" cy="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4" tIns="47022" rIns="94044" bIns="47022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021212F-6BF1-45EF-B1CA-E5DED3CF34A5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39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927"/>
            <a:endParaRPr lang="en-GB" altLang="en-US" dirty="0">
              <a:ea typeface="Geneva"/>
              <a:cs typeface="Geneva"/>
            </a:endParaRPr>
          </a:p>
        </p:txBody>
      </p:sp>
      <p:sp>
        <p:nvSpPr>
          <p:cNvPr id="83975" name="Slide Number Placeholder 3"/>
          <p:cNvSpPr txBox="1">
            <a:spLocks noGrp="1"/>
          </p:cNvSpPr>
          <p:nvPr/>
        </p:nvSpPr>
        <p:spPr bwMode="auto">
          <a:xfrm>
            <a:off x="3856155" y="9441842"/>
            <a:ext cx="2951092" cy="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4" tIns="47022" rIns="94044" bIns="47022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15E65D4-2E80-4B19-9416-79B38B6D572A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71476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99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96082" y="4394398"/>
            <a:ext cx="5445199" cy="447206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06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1794" y="4722949"/>
            <a:ext cx="5445199" cy="13996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87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0058" y="5218817"/>
            <a:ext cx="6336704" cy="44720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lang="en-GB" dirty="0"/>
          </a:p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2" y="5805268"/>
            <a:ext cx="2339279" cy="91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8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1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6" y="274639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274639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1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9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2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3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2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5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F840-0B57-4420-B1DA-94F67A4743E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rPr>
              <a:pPr/>
              <a:t>13/10/2019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B9D1-9F4E-42A9-8BCA-82640A5331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C:\Users\gouwse\Google Drive\My Documents\UNAIDS General\Logo\UNAIDS_cmyk_EN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28153"/>
            <a:ext cx="1728192" cy="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aids.org/en/cities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8ECD3-6587-460B-9C78-69C7D299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2" y="0"/>
            <a:ext cx="919190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7272808" cy="5040700"/>
          </a:xfrm>
        </p:spPr>
        <p:txBody>
          <a:bodyPr/>
          <a:lstStyle/>
          <a:p>
            <a:pPr marL="203200" indent="0" algn="ctr">
              <a:buNone/>
            </a:pPr>
            <a:endParaRPr lang="en-GB" sz="4000" b="1" dirty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marL="203200" indent="0" algn="ctr">
              <a:buNone/>
            </a:pPr>
            <a:r>
              <a:rPr lang="en-GB" sz="4000" b="1" dirty="0">
                <a:latin typeface="Calibri" panose="020F0502020204030204" pitchFamily="34" charset="0"/>
                <a:cs typeface="Arial Bold" panose="020B0704020202020204" pitchFamily="34" charset="0"/>
              </a:rPr>
              <a:t>Cities: the road to success</a:t>
            </a:r>
          </a:p>
          <a:p>
            <a:pPr marL="203200" indent="0" algn="ctr">
              <a:buNone/>
            </a:pPr>
            <a:r>
              <a:rPr lang="en-GB" sz="4000" b="1" dirty="0">
                <a:latin typeface="Calibri" panose="020F0502020204030204" pitchFamily="34" charset="0"/>
                <a:cs typeface="Arial Bold" panose="020B0704020202020204" pitchFamily="34" charset="0"/>
              </a:rPr>
              <a:t>in</a:t>
            </a:r>
          </a:p>
          <a:p>
            <a:pPr marL="203200" indent="0" algn="ctr">
              <a:buNone/>
            </a:pPr>
            <a:r>
              <a:rPr lang="en-GB" sz="4000" b="1" dirty="0">
                <a:latin typeface="Calibri" panose="020F0502020204030204" pitchFamily="34" charset="0"/>
                <a:cs typeface="Arial Bold" panose="020B0704020202020204" pitchFamily="34" charset="0"/>
              </a:rPr>
              <a:t>Ending the AIDS Epidemic</a:t>
            </a:r>
          </a:p>
          <a:p>
            <a:pPr marL="203200" indent="0" algn="ctr">
              <a:buNone/>
            </a:pPr>
            <a:r>
              <a:rPr lang="en-GB" sz="4000" dirty="0">
                <a:latin typeface="Calibri" panose="020F0502020204030204" pitchFamily="34" charset="0"/>
                <a:cs typeface="Arial Bold" panose="020B0704020202020204" pitchFamily="34" charset="0"/>
              </a:rPr>
              <a:t>Case study on Nairobi </a:t>
            </a:r>
          </a:p>
          <a:p>
            <a:pPr marL="203200" indent="0" algn="ctr">
              <a:buNone/>
            </a:pPr>
            <a:endParaRPr lang="en-GB" sz="4000" dirty="0">
              <a:latin typeface="Calibri" panose="020F0502020204030204" pitchFamily="34" charset="0"/>
              <a:cs typeface="Arial Bold" panose="020B0704020202020204" pitchFamily="34" charset="0"/>
            </a:endParaRPr>
          </a:p>
          <a:p>
            <a:pPr marL="203200" indent="0" algn="ctr">
              <a:buNone/>
            </a:pPr>
            <a:r>
              <a:rPr lang="en-GB" sz="2400" b="1" i="1" dirty="0">
                <a:latin typeface="Calibri" panose="020F0502020204030204" pitchFamily="34" charset="0"/>
                <a:cs typeface="Arial Bold" panose="020B0704020202020204" pitchFamily="34" charset="0"/>
              </a:rPr>
              <a:t>Dr Jantine Jacobi</a:t>
            </a:r>
          </a:p>
          <a:p>
            <a:pPr marL="203200" indent="0" algn="ctr">
              <a:buNone/>
            </a:pPr>
            <a:r>
              <a:rPr lang="en-GB" sz="1800" i="1" dirty="0">
                <a:latin typeface="Calibri" panose="020F0502020204030204" pitchFamily="34" charset="0"/>
                <a:cs typeface="Arial Bold" panose="020B0704020202020204" pitchFamily="34" charset="0"/>
              </a:rPr>
              <a:t>UNAIDS Representative to the EU</a:t>
            </a:r>
          </a:p>
          <a:p>
            <a:pPr marL="203200" indent="0" algn="ctr">
              <a:buNone/>
            </a:pPr>
            <a:r>
              <a:rPr lang="en-GB" sz="1800" i="1" dirty="0">
                <a:latin typeface="Calibri" panose="020F0502020204030204" pitchFamily="34" charset="0"/>
                <a:cs typeface="Arial Bold" panose="020B0704020202020204" pitchFamily="34" charset="0"/>
              </a:rPr>
              <a:t>Jacobij@unaids.org</a:t>
            </a:r>
          </a:p>
        </p:txBody>
      </p:sp>
      <p:pic>
        <p:nvPicPr>
          <p:cNvPr id="1026" name="Picture 2" descr="C:\Users\gouwse\Google Drive\My Documents\UNAIDS 2015 CIS\Cities\Logo\CitiesLogoFinal_tow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 bwMode="auto">
          <a:xfrm>
            <a:off x="3076512" y="116632"/>
            <a:ext cx="2359584" cy="12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ouwse\Google Drive\My Documents\UNAIDS General\Logo\UNAIDS_cmyk_EN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28153"/>
            <a:ext cx="1728192" cy="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7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11191" y="3903620"/>
            <a:ext cx="2158526" cy="29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95932" y="3861048"/>
            <a:ext cx="2331725" cy="29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56" y="3900252"/>
            <a:ext cx="2267916" cy="29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" y="823879"/>
            <a:ext cx="2389606" cy="30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2315" b="2576"/>
          <a:stretch/>
        </p:blipFill>
        <p:spPr bwMode="auto">
          <a:xfrm>
            <a:off x="4678190" y="4015520"/>
            <a:ext cx="1966635" cy="27258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14B5A3-8F01-4441-B2FE-EA0E239CC8B5}"/>
              </a:ext>
            </a:extLst>
          </p:cNvPr>
          <p:cNvSpPr/>
          <p:nvPr/>
        </p:nvSpPr>
        <p:spPr>
          <a:xfrm>
            <a:off x="179511" y="249215"/>
            <a:ext cx="8873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THANK YOU</a:t>
            </a:r>
            <a:endParaRPr lang="x-none" sz="3200" b="1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D561C-210B-4373-8831-AA578373B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484" y="892878"/>
            <a:ext cx="2185028" cy="28408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96A1D4-D3C0-4E85-A441-6CFCC45F20B7}"/>
              </a:ext>
            </a:extLst>
          </p:cNvPr>
          <p:cNvSpPr/>
          <p:nvPr/>
        </p:nvSpPr>
        <p:spPr>
          <a:xfrm>
            <a:off x="2353356" y="2115776"/>
            <a:ext cx="481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http://www.unaids.org/en/cities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6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998DC-2672-48BC-9BD4-B3D040A0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7687"/>
            <a:ext cx="8229600" cy="5762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76E36A-6F3B-482F-BA71-94B1EA3C2709}"/>
              </a:ext>
            </a:extLst>
          </p:cNvPr>
          <p:cNvSpPr txBox="1"/>
          <p:nvPr/>
        </p:nvSpPr>
        <p:spPr>
          <a:xfrm>
            <a:off x="611560" y="18864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HIV </a:t>
            </a:r>
            <a:r>
              <a:rPr lang="fr-CH" b="1" dirty="0" err="1"/>
              <a:t>prevalence</a:t>
            </a:r>
            <a:r>
              <a:rPr lang="fr-CH" b="1" dirty="0"/>
              <a:t> in </a:t>
            </a:r>
            <a:r>
              <a:rPr lang="fr-CH" b="1" dirty="0" err="1"/>
              <a:t>different</a:t>
            </a:r>
            <a:r>
              <a:rPr lang="fr-CH" b="1" dirty="0"/>
              <a:t> populations in </a:t>
            </a:r>
            <a:r>
              <a:rPr lang="fr-CH" b="1" dirty="0" err="1"/>
              <a:t>selected</a:t>
            </a:r>
            <a:r>
              <a:rPr lang="fr-CH" b="1" dirty="0"/>
              <a:t> </a:t>
            </a:r>
            <a:r>
              <a:rPr lang="fr-CH" b="1" dirty="0" err="1"/>
              <a:t>cities</a:t>
            </a:r>
            <a:r>
              <a:rPr lang="fr-CH" b="1" dirty="0"/>
              <a:t> </a:t>
            </a:r>
            <a:r>
              <a:rPr lang="fr-CH" b="1" dirty="0" err="1"/>
              <a:t>from</a:t>
            </a:r>
            <a:r>
              <a:rPr lang="fr-CH" b="1" dirty="0"/>
              <a:t> </a:t>
            </a:r>
            <a:r>
              <a:rPr lang="fr-CH" b="1" dirty="0" err="1"/>
              <a:t>year</a:t>
            </a:r>
            <a:r>
              <a:rPr lang="fr-CH" b="1" dirty="0"/>
              <a:t> 1 of the </a:t>
            </a:r>
            <a:r>
              <a:rPr lang="fr-CH" b="1" dirty="0" err="1"/>
              <a:t>project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36172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57577-676F-4D90-8402-62E901A5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528637"/>
            <a:ext cx="8191500" cy="5800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91FB3-B04A-4FE5-B84C-0DBB5F6AACBE}"/>
              </a:ext>
            </a:extLst>
          </p:cNvPr>
          <p:cNvSpPr/>
          <p:nvPr/>
        </p:nvSpPr>
        <p:spPr>
          <a:xfrm>
            <a:off x="476250" y="206275"/>
            <a:ext cx="8416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err="1"/>
              <a:t>Treatment</a:t>
            </a:r>
            <a:r>
              <a:rPr lang="fr-CH" b="1" dirty="0"/>
              <a:t> cascade relative to the </a:t>
            </a:r>
            <a:r>
              <a:rPr lang="fr-CH" b="1" dirty="0" err="1"/>
              <a:t>number</a:t>
            </a:r>
            <a:r>
              <a:rPr lang="fr-CH" b="1" dirty="0"/>
              <a:t> of people living </a:t>
            </a:r>
            <a:r>
              <a:rPr lang="fr-CH" b="1" dirty="0" err="1"/>
              <a:t>with</a:t>
            </a:r>
            <a:r>
              <a:rPr lang="fr-CH" b="1" dirty="0"/>
              <a:t> HIV for </a:t>
            </a:r>
            <a:r>
              <a:rPr lang="fr-CH" b="1" dirty="0" err="1"/>
              <a:t>selected</a:t>
            </a:r>
            <a:r>
              <a:rPr lang="fr-CH" b="1" dirty="0"/>
              <a:t> </a:t>
            </a:r>
            <a:r>
              <a:rPr lang="fr-CH" b="1" dirty="0" err="1"/>
              <a:t>cities</a:t>
            </a:r>
            <a:r>
              <a:rPr lang="fr-CH" b="1" dirty="0"/>
              <a:t> (</a:t>
            </a:r>
            <a:r>
              <a:rPr lang="fr-CH" b="1" dirty="0" err="1"/>
              <a:t>baseline</a:t>
            </a:r>
            <a:r>
              <a:rPr lang="fr-CH" b="1" dirty="0"/>
              <a:t>)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64729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24E834-CDF4-4690-9155-F25155BC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>
            <a:noAutofit/>
          </a:bodyPr>
          <a:lstStyle/>
          <a:p>
            <a:pPr algn="ctr"/>
            <a:r>
              <a:rPr lang="en-GB" sz="2800" b="1" i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BACKGROUND: </a:t>
            </a:r>
            <a:br>
              <a:rPr lang="en-GB" sz="2800" b="1" i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GB" sz="2800" b="1" i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“UN POLITICAL DECLARATION ON ENDING AIDS AS A PUBLIC HEALTH THREAT BY 2030”</a:t>
            </a:r>
            <a:endParaRPr lang="x-none" sz="2800" dirty="0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1A3A9-1423-4668-AA69-13F38D6CF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41" y="1542788"/>
            <a:ext cx="4743773" cy="4708527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Calling on countries to fast track their comprehensive HIV response, while </a:t>
            </a:r>
            <a:r>
              <a:rPr lang="en-GB" sz="2300" dirty="0"/>
              <a:t>protecting the human rights and dignity of all people affected by HIV</a:t>
            </a:r>
            <a:endParaRPr lang="x-none" sz="2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73891-8378-4924-91EA-36565AC56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0063" y="1576360"/>
            <a:ext cx="3816796" cy="4641381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As per UNAIDS Strategy with focus on subnational epidemics</a:t>
            </a:r>
            <a:endParaRPr lang="x-none" sz="2300" dirty="0"/>
          </a:p>
        </p:txBody>
      </p:sp>
      <p:pic>
        <p:nvPicPr>
          <p:cNvPr id="7" name="Picture 2" descr="http://www.unaids.org/sites/default/files/20160608_opening_960.jpg">
            <a:extLst>
              <a:ext uri="{FF2B5EF4-FFF2-40B4-BE49-F238E27FC236}">
                <a16:creationId xmlns:a16="http://schemas.microsoft.com/office/drawing/2014/main" id="{6A907C9E-E994-4F9B-A631-29F19FF0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" y="3906980"/>
            <a:ext cx="4890696" cy="27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4A88FC-F8E3-4042-AA42-319C4CCB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60" y="3419567"/>
            <a:ext cx="2018071" cy="276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033A9D-B0AA-454B-A183-41DF3785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190101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528EE3-438B-455F-8118-8B93ADD0A4B6}"/>
              </a:ext>
            </a:extLst>
          </p:cNvPr>
          <p:cNvCxnSpPr/>
          <p:nvPr/>
        </p:nvCxnSpPr>
        <p:spPr>
          <a:xfrm>
            <a:off x="5364088" y="2844305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363367-555E-447A-BD57-1157B8A7E3A8}"/>
              </a:ext>
            </a:extLst>
          </p:cNvPr>
          <p:cNvCxnSpPr/>
          <p:nvPr/>
        </p:nvCxnSpPr>
        <p:spPr>
          <a:xfrm>
            <a:off x="5364088" y="2852936"/>
            <a:ext cx="1901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DDC9F9-D141-4A9F-9BCC-9E9BBB1C7C0F}"/>
              </a:ext>
            </a:extLst>
          </p:cNvPr>
          <p:cNvCxnSpPr/>
          <p:nvPr/>
        </p:nvCxnSpPr>
        <p:spPr>
          <a:xfrm>
            <a:off x="5364088" y="5220569"/>
            <a:ext cx="1901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70472F-0310-4DEF-A9F3-4C22CBEFB72C}"/>
              </a:ext>
            </a:extLst>
          </p:cNvPr>
          <p:cNvCxnSpPr/>
          <p:nvPr/>
        </p:nvCxnSpPr>
        <p:spPr>
          <a:xfrm>
            <a:off x="7265099" y="3356992"/>
            <a:ext cx="1878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8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01518-FF16-4E93-B886-F2D06C9F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br>
              <a:rPr lang="en-US" altLang="en-US" sz="2800" b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US" altLang="en-US" sz="2800" b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FAST TRACK AIDS IN CITIES: WHY FOCUS ON CITIES AND URBAN SPACES?</a:t>
            </a:r>
            <a:br>
              <a:rPr lang="en-US" altLang="en-US" sz="2800" b="1" dirty="0">
                <a:solidFill>
                  <a:srgbClr val="00B0F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endParaRPr lang="x-none" sz="2800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BA32A-988F-489E-A73F-4FE02114C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638" y="1166018"/>
            <a:ext cx="455295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Increasing urbanization in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/>
              <a:t>     all regions</a:t>
            </a:r>
          </a:p>
          <a:p>
            <a:endParaRPr lang="en-US" dirty="0"/>
          </a:p>
          <a:p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425ACF-3365-4CC6-9234-7F02E6AA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6007" y="1170457"/>
            <a:ext cx="4056805" cy="4525963"/>
          </a:xfrm>
        </p:spPr>
        <p:txBody>
          <a:bodyPr>
            <a:normAutofit/>
          </a:bodyPr>
          <a:lstStyle/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With social shifts and increased mobility</a:t>
            </a:r>
            <a:endParaRPr lang="x-none" sz="2300" dirty="0"/>
          </a:p>
        </p:txBody>
      </p:sp>
      <p:pic>
        <p:nvPicPr>
          <p:cNvPr id="8" name="Picture 2" descr="http://www.theurbn.com/wp-content/uploads/2012/07/urbanization-970x645.jpg">
            <a:extLst>
              <a:ext uri="{FF2B5EF4-FFF2-40B4-BE49-F238E27FC236}">
                <a16:creationId xmlns:a16="http://schemas.microsoft.com/office/drawing/2014/main" id="{BA3EFBF8-CC99-4C7C-BD74-28C4A94D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26" y="2132856"/>
            <a:ext cx="3199344" cy="21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C0FA0-029C-452E-8FCE-9C683109572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930043" cy="181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91C49-841E-46D1-AF4D-201F0B026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9" y="2420888"/>
            <a:ext cx="462240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5621E8-265E-4BBB-9397-62D68189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17"/>
            <a:ext cx="8229600" cy="1156990"/>
          </a:xfrm>
        </p:spPr>
        <p:txBody>
          <a:bodyPr>
            <a:normAutofit fontScale="90000"/>
          </a:bodyPr>
          <a:lstStyle/>
          <a:p>
            <a:br>
              <a:rPr lang="en-US" altLang="en-US" sz="3100" dirty="0">
                <a:solidFill>
                  <a:srgbClr val="00B0F0"/>
                </a:solidFill>
                <a:latin typeface="Arial Bold" charset="0"/>
                <a:ea typeface="MS PGothic" pitchFamily="34" charset="-128"/>
                <a:cs typeface="Arial Bold" charset="0"/>
              </a:rPr>
            </a:br>
            <a:r>
              <a:rPr lang="en-US" altLang="en-US" sz="3100" dirty="0">
                <a:solidFill>
                  <a:srgbClr val="00B0F0"/>
                </a:solidFill>
                <a:latin typeface="Arial Bold" charset="0"/>
                <a:ea typeface="MS PGothic" pitchFamily="34" charset="-128"/>
                <a:cs typeface="Arial Bold" charset="0"/>
              </a:rPr>
              <a:t>CITIES ARE AT THE CENTRE OF ENDING THE GLOBAL AIDS EPIDEMIC</a:t>
            </a:r>
            <a:br>
              <a:rPr lang="en-GB" dirty="0"/>
            </a:b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0529-C3ED-4EB9-B309-29E50FFC3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56" y="1149843"/>
            <a:ext cx="8964488" cy="554767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200 cities around the world face 1/4 of global HIV disease burden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dk1"/>
                </a:solidFill>
                <a:cs typeface="Calibri"/>
                <a:sym typeface="Calibri"/>
              </a:rPr>
              <a:t>Transmission risk is often higher in urban areas</a:t>
            </a:r>
            <a:endParaRPr lang="en-US" sz="2300" dirty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dk1"/>
                </a:solidFill>
                <a:cs typeface="Calibri"/>
              </a:rPr>
              <a:t>In sub-Saharan Africa, about 1/2 of all people living with HIV reside in urban areas, p</a:t>
            </a:r>
            <a:r>
              <a:rPr lang="en-GB" sz="2300" dirty="0">
                <a:solidFill>
                  <a:schemeClr val="dk1"/>
                </a:solidFill>
                <a:cs typeface="Calibri"/>
                <a:sym typeface="Calibri"/>
              </a:rPr>
              <a:t>articularly young people and key populations</a:t>
            </a:r>
          </a:p>
          <a:p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x-non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DED8F7A-1AB0-4E8E-95E4-0F5BFDAC18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/>
        </p:blipFill>
        <p:spPr bwMode="auto">
          <a:xfrm>
            <a:off x="19050" y="2855165"/>
            <a:ext cx="5705078" cy="38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F8900-6D2F-4F06-9144-D30EAF0C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97" y="2996952"/>
            <a:ext cx="2976991" cy="31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875D84C-C1A7-4442-AED9-2588FB2F8DB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8131" name="Content Placeholder 3" descr="CityMap_2025_withoutTit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72"/>
            <a:ext cx="4819700" cy="28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34001" y="5956244"/>
            <a:ext cx="516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GB" altLang="en-US" sz="1000" b="1" dirty="0"/>
              <a:t>Source: </a:t>
            </a:r>
            <a:r>
              <a:rPr lang="en-GB" altLang="en-US" sz="1000" dirty="0"/>
              <a:t>United Nations, Department of Economic and Social Affairs, Population Division: </a:t>
            </a:r>
            <a:r>
              <a:rPr lang="en-GB" altLang="en-US" sz="1000" i="1" dirty="0"/>
              <a:t>World Urbanization Prospects, the 2009 Revision</a:t>
            </a:r>
            <a:r>
              <a:rPr lang="en-GB" altLang="en-US" sz="1000" dirty="0"/>
              <a:t>. New York 2010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755650" y="4652966"/>
            <a:ext cx="2592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 flipH="1">
            <a:off x="179512" y="5142382"/>
            <a:ext cx="2160240" cy="461665"/>
          </a:xfrm>
          <a:prstGeom prst="rect">
            <a:avLst/>
          </a:prstGeom>
          <a:solidFill>
            <a:srgbClr val="FFCC99">
              <a:alpha val="45097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Top 600 Cities represent &gt;60% of global GDP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B0F0"/>
                </a:solidFill>
                <a:latin typeface="Arial Bold" charset="0"/>
                <a:ea typeface="MS PGothic" pitchFamily="34" charset="-128"/>
                <a:cs typeface="Arial Bold" charset="0"/>
              </a:rPr>
              <a:t>CITIES ARE WELL-PLACED FOR EFFECTIVE ACTION TO END AIDS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378940"/>
            <a:ext cx="39410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300" b="1" dirty="0"/>
              <a:t>Characteristics of cities: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300" dirty="0"/>
              <a:t>Powerful engines of economic growth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300" dirty="0"/>
              <a:t>Regulatory powers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300" dirty="0"/>
              <a:t>Excellence in learning, creativity and innovation 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300" dirty="0"/>
              <a:t>Better health systems and infrastructure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300" dirty="0"/>
              <a:t>More social and political tolerance </a:t>
            </a:r>
          </a:p>
        </p:txBody>
      </p:sp>
    </p:spTree>
    <p:extLst>
      <p:ext uri="{BB962C8B-B14F-4D97-AF65-F5344CB8AC3E}">
        <p14:creationId xmlns:p14="http://schemas.microsoft.com/office/powerpoint/2010/main" val="95256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42F086-172D-428D-9B46-B648869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719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PARIS DECLARATION AND COMMITMENTS 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> 1 DECEMBER 2014</a:t>
            </a:r>
            <a:endParaRPr lang="x-none" sz="2800" b="1" dirty="0">
              <a:solidFill>
                <a:srgbClr val="00B0F0"/>
              </a:solidFill>
            </a:endParaRPr>
          </a:p>
        </p:txBody>
      </p:sp>
      <p:pic>
        <p:nvPicPr>
          <p:cNvPr id="7" name="Shape 94">
            <a:extLst>
              <a:ext uri="{FF2B5EF4-FFF2-40B4-BE49-F238E27FC236}">
                <a16:creationId xmlns:a16="http://schemas.microsoft.com/office/drawing/2014/main" id="{BA815336-5C11-4A7C-802F-57168FC2ED10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20932847">
            <a:off x="905089" y="4019328"/>
            <a:ext cx="1902537" cy="26820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0F7A329-F758-4517-BFC3-55F4BA0B13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10524"/>
            <a:ext cx="4552950" cy="19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AFF48FE-D4EB-4C58-9CE2-C13C8BC25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85" y="1196752"/>
            <a:ext cx="2734719" cy="3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ADE77C5-3EDD-4E3E-9B2B-C68803525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1749140" cy="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13BB1F43-C9B0-4C26-B78E-8FD9E58BB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8223"/>
            <a:ext cx="1923554" cy="3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BE9CFBA-C764-4D2A-86CF-3ACC386C2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1149768" cy="3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50E186-2DDD-485F-8163-5702D1DBD3AB}"/>
              </a:ext>
            </a:extLst>
          </p:cNvPr>
          <p:cNvSpPr/>
          <p:nvPr/>
        </p:nvSpPr>
        <p:spPr>
          <a:xfrm>
            <a:off x="4660454" y="980780"/>
            <a:ext cx="4483546" cy="58955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03200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300" b="1" dirty="0"/>
              <a:t>Key Commitments</a:t>
            </a:r>
          </a:p>
          <a:p>
            <a:pPr marL="723900" indent="-520700">
              <a:lnSpc>
                <a:spcPct val="150000"/>
              </a:lnSpc>
              <a:buClr>
                <a:srgbClr val="FF0000"/>
              </a:buClr>
              <a:buSzPct val="98000"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End the AIDS epidemic in cities by 2030</a:t>
            </a:r>
          </a:p>
          <a:p>
            <a:pPr marL="723900" indent="-520700">
              <a:lnSpc>
                <a:spcPct val="150000"/>
              </a:lnSpc>
              <a:buClr>
                <a:srgbClr val="FF0000"/>
              </a:buClr>
              <a:buSzPct val="98000"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Put people at the center of everything we do</a:t>
            </a:r>
          </a:p>
          <a:p>
            <a:pPr marL="723900" indent="-520700">
              <a:lnSpc>
                <a:spcPct val="150000"/>
              </a:lnSpc>
              <a:buClr>
                <a:srgbClr val="FF0000"/>
              </a:buClr>
              <a:buSzPct val="98000"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Address the causes of risk, vulnerability, transmission</a:t>
            </a:r>
          </a:p>
          <a:p>
            <a:pPr marL="723900" indent="-520700">
              <a:lnSpc>
                <a:spcPct val="150000"/>
              </a:lnSpc>
              <a:buClr>
                <a:srgbClr val="FF0000"/>
              </a:buClr>
              <a:buSzPct val="98000"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Use our AIDS response for positive social transformation</a:t>
            </a:r>
          </a:p>
          <a:p>
            <a:pPr marL="723900" indent="-520700">
              <a:lnSpc>
                <a:spcPct val="150000"/>
              </a:lnSpc>
              <a:buClr>
                <a:srgbClr val="FF0000"/>
              </a:buClr>
              <a:buSzPct val="98000"/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Build and accelerate an appropriate response to local needs</a:t>
            </a:r>
          </a:p>
        </p:txBody>
      </p:sp>
    </p:spTree>
    <p:extLst>
      <p:ext uri="{BB962C8B-B14F-4D97-AF65-F5344CB8AC3E}">
        <p14:creationId xmlns:p14="http://schemas.microsoft.com/office/powerpoint/2010/main" val="150033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20D6-826E-4036-B485-D2B98C34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8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HIV BURDEN IN NAIROBI</a:t>
            </a:r>
            <a:endParaRPr lang="x-none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0BEBA-DDE0-437E-84AE-845E073B63C7}"/>
              </a:ext>
            </a:extLst>
          </p:cNvPr>
          <p:cNvSpPr txBox="1"/>
          <p:nvPr/>
        </p:nvSpPr>
        <p:spPr>
          <a:xfrm>
            <a:off x="57642" y="1299493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Population Nairobi County, 2017</a:t>
            </a:r>
            <a:endParaRPr lang="x-non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7583" y="1299493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People Living with HIV, 2017</a:t>
            </a:r>
            <a:endParaRPr lang="x-non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1" y="1735928"/>
            <a:ext cx="2951408" cy="4400280"/>
          </a:xfrm>
          <a:prstGeom prst="rect">
            <a:avLst/>
          </a:prstGeom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0EDAFEB5-AB27-4A10-B1C7-E9154B8D5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45" y="1735927"/>
            <a:ext cx="3064197" cy="45013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A2D038-F53C-4E71-9FF3-5C15703A266B}"/>
              </a:ext>
            </a:extLst>
          </p:cNvPr>
          <p:cNvSpPr/>
          <p:nvPr/>
        </p:nvSpPr>
        <p:spPr>
          <a:xfrm>
            <a:off x="2736222" y="2331248"/>
            <a:ext cx="3331361" cy="223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BE" sz="4800" b="1" dirty="0">
                <a:solidFill>
                  <a:srgbClr val="FF0000"/>
                </a:solidFill>
              </a:rPr>
              <a:t>79–99–92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treatment target</a:t>
            </a:r>
          </a:p>
        </p:txBody>
      </p:sp>
    </p:spTree>
    <p:extLst>
      <p:ext uri="{BB962C8B-B14F-4D97-AF65-F5344CB8AC3E}">
        <p14:creationId xmlns:p14="http://schemas.microsoft.com/office/powerpoint/2010/main" val="172795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20D6-826E-4036-B485-D2B98C34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729"/>
            <a:ext cx="8229600" cy="9541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POPULATION/LOCATION FOCUS TO ANALYZE PROGRAMMATIC GAPS</a:t>
            </a:r>
            <a:endParaRPr lang="x-none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0BEBA-DDE0-437E-84AE-845E073B63C7}"/>
              </a:ext>
            </a:extLst>
          </p:cNvPr>
          <p:cNvSpPr txBox="1"/>
          <p:nvPr/>
        </p:nvSpPr>
        <p:spPr>
          <a:xfrm>
            <a:off x="3419872" y="1409611"/>
            <a:ext cx="546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New HIV infections by subcounty, with overlay of  health facilities, 2017</a:t>
            </a:r>
            <a:endParaRPr lang="x-none" sz="2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48772"/>
            <a:ext cx="2737351" cy="56092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002060"/>
                </a:solidFill>
              </a:rPr>
              <a:t>7159 new HIV infections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300" dirty="0"/>
              <a:t>46% among adolescents and young people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300" dirty="0"/>
              <a:t>33% among            key populations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300" dirty="0"/>
              <a:t>mostly in 4 sub-counties</a:t>
            </a:r>
          </a:p>
          <a:p>
            <a:endParaRPr lang="x-none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78EAC-F6D2-4D31-B441-821D8ECD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86" y="2335366"/>
            <a:ext cx="6364979" cy="38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 Bold" charset="0"/>
                <a:ea typeface="MS PGothic" pitchFamily="34" charset="-128"/>
                <a:cs typeface="Arial Bold" charset="0"/>
              </a:rPr>
              <a:t>FACILITY-BASED QUALITATIVE ANALYSIS FOR TAILORED INTERVENTIONS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54DC67D-4E4F-4D83-BA00-2D7C41F2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849"/>
            <a:ext cx="9115211" cy="3752297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Determining informal </a:t>
            </a:r>
            <a:r>
              <a:rPr lang="en-US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settlements with 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HIV burden among adolescents and young people (AYP) and key populations (KPs) </a:t>
            </a:r>
            <a:endParaRPr lang="en-US" sz="2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Qualitative analysis of service delivery for unmet HIV service needs and quality of services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engagement of AYP and KP</a:t>
            </a:r>
          </a:p>
          <a:p>
            <a:pPr lvl="3">
              <a:lnSpc>
                <a:spcPct val="115000"/>
              </a:lnSpc>
              <a:buClr>
                <a:srgbClr val="FF0000"/>
              </a:buClr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in revision of n</a:t>
            </a:r>
            <a:r>
              <a:rPr lang="en-US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ational Adolescents Package of Care for 	  	  health workers</a:t>
            </a:r>
            <a:endParaRPr lang="en-BE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Clr>
                <a:srgbClr val="FF0000"/>
              </a:buClr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training </a:t>
            </a:r>
            <a:r>
              <a:rPr lang="en-US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health care workers</a:t>
            </a:r>
            <a:endParaRPr lang="en-BE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717A6-2247-4316-86A4-8F9F844D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319405"/>
            <a:ext cx="2370637" cy="151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E467C-C3A9-45BE-92DA-4B594FF42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24" y="4653137"/>
            <a:ext cx="6456741" cy="2204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C13776-F0A9-464C-B385-C34BE6B3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784" y="5474370"/>
            <a:ext cx="2169216" cy="14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8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807455CCACC449F9E0CB85031E7D3" ma:contentTypeVersion="11" ma:contentTypeDescription="Create a new document." ma:contentTypeScope="" ma:versionID="6f9c99666af7de5f24245aa2d917e1d9">
  <xsd:schema xmlns:xsd="http://www.w3.org/2001/XMLSchema" xmlns:xs="http://www.w3.org/2001/XMLSchema" xmlns:p="http://schemas.microsoft.com/office/2006/metadata/properties" xmlns:ns3="cc5d15d7-6757-431c-a084-1ee24967f13b" xmlns:ns4="01b2eae9-0a7f-42c0-b653-69b2d9a4381e" targetNamespace="http://schemas.microsoft.com/office/2006/metadata/properties" ma:root="true" ma:fieldsID="39e268ce297d2fd4799e51a3ccaca0d4" ns3:_="" ns4:_="">
    <xsd:import namespace="cc5d15d7-6757-431c-a084-1ee24967f13b"/>
    <xsd:import namespace="01b2eae9-0a7f-42c0-b653-69b2d9a438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d15d7-6757-431c-a084-1ee24967f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2eae9-0a7f-42c0-b653-69b2d9a438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E0A82-33C9-40ED-928F-53ED07F07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4BC2A-ECDC-434F-A3B4-28891003392B}">
  <ds:schemaRefs>
    <ds:schemaRef ds:uri="cc5d15d7-6757-431c-a084-1ee24967f13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01b2eae9-0a7f-42c0-b653-69b2d9a4381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1213A6-B246-48D2-9F37-7A30B4715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d15d7-6757-431c-a084-1ee24967f13b"/>
    <ds:schemaRef ds:uri="01b2eae9-0a7f-42c0-b653-69b2d9a438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382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Arial Narrow</vt:lpstr>
      <vt:lpstr>Calibri</vt:lpstr>
      <vt:lpstr>Wingdings</vt:lpstr>
      <vt:lpstr>Office Theme</vt:lpstr>
      <vt:lpstr>1_Office Theme</vt:lpstr>
      <vt:lpstr>PowerPoint Presentation</vt:lpstr>
      <vt:lpstr>BACKGROUND:  “UN POLITICAL DECLARATION ON ENDING AIDS AS A PUBLIC HEALTH THREAT BY 2030”</vt:lpstr>
      <vt:lpstr> FAST TRACK AIDS IN CITIES: WHY FOCUS ON CITIES AND URBAN SPACES? </vt:lpstr>
      <vt:lpstr> CITIES ARE AT THE CENTRE OF ENDING THE GLOBAL AIDS EPIDEMIC </vt:lpstr>
      <vt:lpstr>PowerPoint Presentation</vt:lpstr>
      <vt:lpstr>PARIS DECLARATION AND COMMITMENTS   1 DECEMBER 2014</vt:lpstr>
      <vt:lpstr>HIV BURDEN IN NAIROBI</vt:lpstr>
      <vt:lpstr>POPULATION/LOCATION FOCUS TO ANALYZE PROGRAMMATIC GAPS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JACOBI, Jantine</dc:creator>
  <cp:lastModifiedBy>JACOBI, Jantine</cp:lastModifiedBy>
  <cp:revision>1</cp:revision>
  <dcterms:created xsi:type="dcterms:W3CDTF">2019-10-13T09:32:02Z</dcterms:created>
  <dcterms:modified xsi:type="dcterms:W3CDTF">2019-10-13T14:37:08Z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0x0101007BB807455CCACC449F9E0CB85031E7D3</vt:lpwstr>
  </property>
</Properties>
</file>