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261" r:id="rId4"/>
    <p:sldId id="277" r:id="rId5"/>
    <p:sldId id="270" r:id="rId6"/>
    <p:sldId id="262" r:id="rId7"/>
    <p:sldId id="273" r:id="rId8"/>
    <p:sldId id="278" r:id="rId9"/>
    <p:sldId id="266" r:id="rId10"/>
    <p:sldId id="279" r:id="rId11"/>
    <p:sldId id="274" r:id="rId12"/>
    <p:sldId id="275" r:id="rId13"/>
    <p:sldId id="276" r:id="rId14"/>
    <p:sldId id="267" r:id="rId15"/>
    <p:sldId id="257" r:id="rId1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34">
          <p15:clr>
            <a:srgbClr val="A4A3A4"/>
          </p15:clr>
        </p15:guide>
        <p15:guide id="2" pos="30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pe Sere" initials="FS" lastIdx="14" clrIdx="0">
    <p:extLst>
      <p:ext uri="{19B8F6BF-5375-455C-9EA6-DF929625EA0E}">
        <p15:presenceInfo xmlns:p15="http://schemas.microsoft.com/office/powerpoint/2012/main" userId="S-1-5-21-3316235080-4053429142-4271873089-2155" providerId="AD"/>
      </p:ext>
    </p:extLst>
  </p:cmAuthor>
  <p:cmAuthor id="2" name="Jean marie" initials="Jm" lastIdx="1" clrIdx="1">
    <p:extLst>
      <p:ext uri="{19B8F6BF-5375-455C-9EA6-DF929625EA0E}">
        <p15:presenceInfo xmlns:p15="http://schemas.microsoft.com/office/powerpoint/2012/main" userId="Jean mari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C43D"/>
    <a:srgbClr val="255A91"/>
    <a:srgbClr val="2F6F89"/>
    <a:srgbClr val="2F8989"/>
    <a:srgbClr val="0C45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94727" autoAdjust="0"/>
  </p:normalViewPr>
  <p:slideViewPr>
    <p:cSldViewPr snapToGrid="0" snapToObjects="1" showGuides="1">
      <p:cViewPr varScale="1">
        <p:scale>
          <a:sx n="70" d="100"/>
          <a:sy n="70" d="100"/>
        </p:scale>
        <p:origin x="690" y="72"/>
      </p:cViewPr>
      <p:guideLst>
        <p:guide orient="horz" pos="1334"/>
        <p:guide pos="30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19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14T09:57:09.015" idx="3">
    <p:pos x="2806" y="1008"/>
    <p:text>Lors de la présentation il faudra bien veiller à expliquer de manière claire et préciser les cartes (les éléments importants en tout cas), car la visibilité n'est pas obtimale.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D4DDC-069F-4734-BE96-3B920ACCBBF4}" type="datetimeFigureOut">
              <a:rPr lang="nl-BE" smtClean="0"/>
              <a:t>14/10/2019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F6E59-F7B9-4EFE-BDCD-0FA0E7D6150B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34024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F6E59-F7B9-4EFE-BDCD-0FA0E7D6150B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5960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688767"/>
            <a:ext cx="9144000" cy="5169233"/>
          </a:xfrm>
          <a:prstGeom prst="rect">
            <a:avLst/>
          </a:prstGeom>
          <a:solidFill>
            <a:srgbClr val="C1C4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986353"/>
            <a:ext cx="7772400" cy="1470025"/>
          </a:xfrm>
        </p:spPr>
        <p:txBody>
          <a:bodyPr/>
          <a:lstStyle>
            <a:lvl1pPr>
              <a:defRPr>
                <a:solidFill>
                  <a:srgbClr val="0C456F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47358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255A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pic>
        <p:nvPicPr>
          <p:cNvPr id="4" name="Image 3" descr="Logo_memis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199" y="537335"/>
            <a:ext cx="2330777" cy="233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70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27014"/>
            <a:ext cx="9144000" cy="730985"/>
          </a:xfrm>
          <a:prstGeom prst="rect">
            <a:avLst/>
          </a:prstGeom>
          <a:solidFill>
            <a:srgbClr val="255A91"/>
          </a:solidFill>
          <a:ln>
            <a:solidFill>
              <a:srgbClr val="255A9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56F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1C43D"/>
                </a:solidFill>
              </a:defRPr>
            </a:lvl1pPr>
          </a:lstStyle>
          <a:p>
            <a:fld id="{406266CE-CAEC-5E44-8AD2-442DEC4CF237}" type="datetimeFigureOut">
              <a:rPr lang="fr-FR" smtClean="0"/>
              <a:pPr/>
              <a:t>14/10/2019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1C43D"/>
                </a:solidFill>
              </a:defRPr>
            </a:lvl1pPr>
          </a:lstStyle>
          <a:p>
            <a:r>
              <a:rPr lang="fr-FR" dirty="0" err="1"/>
              <a:t>Memisa</a:t>
            </a:r>
            <a:endParaRPr lang="fr-FR" dirty="0"/>
          </a:p>
        </p:txBody>
      </p:sp>
      <p:pic>
        <p:nvPicPr>
          <p:cNvPr id="7" name="Image 6" descr="Logo_memis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014" y="5508778"/>
            <a:ext cx="1236471" cy="1236471"/>
          </a:xfrm>
          <a:prstGeom prst="rect">
            <a:avLst/>
          </a:prstGeom>
        </p:spPr>
      </p:pic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1248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CROSS dar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584" y="1739997"/>
            <a:ext cx="5388592" cy="538859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201576" y="-80624"/>
            <a:ext cx="9534554" cy="1600200"/>
          </a:xfrm>
          <a:prstGeom prst="rect">
            <a:avLst/>
          </a:prstGeom>
          <a:solidFill>
            <a:srgbClr val="255A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66CE-CAEC-5E44-8AD2-442DEC4CF237}" type="datetimeFigureOut">
              <a:rPr lang="fr-FR" smtClean="0"/>
              <a:t>14/10/2019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6EBB-AD1C-3C42-B295-26A967D8E338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457200" y="6224712"/>
            <a:ext cx="8686800" cy="0"/>
          </a:xfrm>
          <a:prstGeom prst="line">
            <a:avLst/>
          </a:prstGeom>
          <a:ln>
            <a:solidFill>
              <a:srgbClr val="C1C43D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673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Memi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Memisa_LOGO_color_DEF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386" y="646575"/>
            <a:ext cx="4038054" cy="4038054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ctrTitle" hasCustomPrompt="1"/>
          </p:nvPr>
        </p:nvSpPr>
        <p:spPr>
          <a:xfrm>
            <a:off x="769690" y="4857098"/>
            <a:ext cx="7772400" cy="1470025"/>
          </a:xfrm>
        </p:spPr>
        <p:txBody>
          <a:bodyPr/>
          <a:lstStyle>
            <a:lvl1pPr>
              <a:defRPr baseline="0">
                <a:solidFill>
                  <a:srgbClr val="0C456F"/>
                </a:solidFill>
              </a:defRPr>
            </a:lvl1pPr>
          </a:lstStyle>
          <a:p>
            <a:r>
              <a:rPr lang="fr-FR" dirty="0" err="1"/>
              <a:t>Bedankt</a:t>
            </a:r>
            <a:r>
              <a:rPr lang="fr-FR" dirty="0"/>
              <a:t> – </a:t>
            </a:r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- Merci</a:t>
            </a:r>
          </a:p>
        </p:txBody>
      </p:sp>
    </p:spTree>
    <p:extLst>
      <p:ext uri="{BB962C8B-B14F-4D97-AF65-F5344CB8AC3E}">
        <p14:creationId xmlns:p14="http://schemas.microsoft.com/office/powerpoint/2010/main" val="356289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266CE-CAEC-5E44-8AD2-442DEC4CF237}" type="datetimeFigureOut">
              <a:rPr lang="fr-FR" smtClean="0"/>
              <a:t>14/10/2019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D6EBB-AD1C-3C42-B295-26A967D8E3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90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1" r:id="rId3"/>
    <p:sldLayoutId id="2147483649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3200" b="1" i="1" dirty="0"/>
              <a:t>Fourniture des services de santé en milieu urbain état de la situation dans la ville de Gemena en RD Congo</a:t>
            </a:r>
            <a:endParaRPr lang="fr-FR" sz="3200" dirty="0"/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>
          <a:xfrm>
            <a:off x="1371600" y="4645742"/>
            <a:ext cx="6400800" cy="1076632"/>
          </a:xfrm>
          <a:ln w="38100">
            <a:solidFill>
              <a:srgbClr val="FF0000"/>
            </a:solidFill>
            <a:prstDash val="solid"/>
          </a:ln>
        </p:spPr>
        <p:txBody>
          <a:bodyPr>
            <a:normAutofit lnSpcReduction="10000"/>
          </a:bodyPr>
          <a:lstStyle/>
          <a:p>
            <a:r>
              <a:rPr lang="nl-BE" dirty="0"/>
              <a:t>Conférence internationale </a:t>
            </a:r>
          </a:p>
          <a:p>
            <a:r>
              <a:rPr lang="nl-BE" dirty="0"/>
              <a:t>Be-</a:t>
            </a:r>
            <a:r>
              <a:rPr lang="nl-BE" dirty="0" err="1"/>
              <a:t>cause</a:t>
            </a:r>
            <a:r>
              <a:rPr lang="nl-BE" dirty="0"/>
              <a:t> health  15-16 </a:t>
            </a:r>
            <a:r>
              <a:rPr lang="nl-BE" dirty="0" err="1"/>
              <a:t>octobre</a:t>
            </a:r>
            <a:r>
              <a:rPr lang="nl-BE" dirty="0"/>
              <a:t> 2019</a:t>
            </a:r>
          </a:p>
          <a:p>
            <a:endParaRPr lang="nl-BE" dirty="0"/>
          </a:p>
        </p:txBody>
      </p:sp>
      <p:sp>
        <p:nvSpPr>
          <p:cNvPr id="2" name="ZoneTexte 1"/>
          <p:cNvSpPr txBox="1"/>
          <p:nvPr/>
        </p:nvSpPr>
        <p:spPr>
          <a:xfrm>
            <a:off x="6100549" y="5895464"/>
            <a:ext cx="2717630" cy="61555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1°. Jean Marie IPAY ITHA,</a:t>
            </a:r>
            <a:r>
              <a:rPr lang="fr-FR" sz="1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MD MPH</a:t>
            </a:r>
          </a:p>
          <a:p>
            <a:endParaRPr lang="fr-FR" sz="1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860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6371"/>
          </a:xfrm>
        </p:spPr>
        <p:txBody>
          <a:bodyPr>
            <a:normAutofit/>
          </a:bodyPr>
          <a:lstStyle/>
          <a:p>
            <a:pPr algn="l"/>
            <a:r>
              <a:rPr lang="fr-FR" sz="3600" dirty="0"/>
              <a:t>Discussion et pistes de solutions </a:t>
            </a:r>
            <a:r>
              <a:rPr lang="fr-FR" sz="2000" dirty="0"/>
              <a:t>(1)</a:t>
            </a:r>
            <a:r>
              <a:rPr lang="fr-FR" sz="3600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5600" y="939410"/>
            <a:ext cx="8229600" cy="5064226"/>
          </a:xfrm>
        </p:spPr>
        <p:txBody>
          <a:bodyPr>
            <a:noAutofit/>
          </a:bodyPr>
          <a:lstStyle/>
          <a:p>
            <a:r>
              <a:rPr lang="fr-FR" sz="2000" b="1" dirty="0" smtClean="0"/>
              <a:t>Renforcer </a:t>
            </a:r>
            <a:r>
              <a:rPr lang="fr-FR" sz="2000" b="1" dirty="0"/>
              <a:t>les organes de participation communautaire par l’écoute active de sa </a:t>
            </a:r>
            <a:r>
              <a:rPr lang="fr-FR" sz="2000" b="1" dirty="0" smtClean="0"/>
              <a:t>voix</a:t>
            </a:r>
          </a:p>
          <a:p>
            <a:pPr marL="0" indent="0">
              <a:buNone/>
            </a:pPr>
            <a:r>
              <a:rPr lang="fr-FR" sz="2000" b="1" dirty="0"/>
              <a:t> </a:t>
            </a:r>
            <a:r>
              <a:rPr lang="fr-FR" sz="2000" b="1" dirty="0" smtClean="0"/>
              <a:t>        </a:t>
            </a:r>
            <a:r>
              <a:rPr lang="fr-FR" sz="1600" b="1" dirty="0" smtClean="0"/>
              <a:t>- </a:t>
            </a:r>
            <a:r>
              <a:rPr lang="fr-FR" sz="1600" dirty="0" smtClean="0"/>
              <a:t>Redynamiser les cellules d’animations communautaires ainsi que  les  comités de </a:t>
            </a:r>
            <a:r>
              <a:rPr lang="fr-FR" sz="1600" dirty="0" smtClean="0"/>
              <a:t>santé</a:t>
            </a:r>
            <a:endParaRPr lang="fr-FR" sz="1600" dirty="0"/>
          </a:p>
          <a:p>
            <a:pPr marL="0" indent="0">
              <a:buNone/>
            </a:pPr>
            <a:r>
              <a:rPr lang="fr-FR" sz="1600" dirty="0" smtClean="0"/>
              <a:t>            - Participation de la société civile dans les organes de prise de décision à tous les niveaux   de la pyramide sanitaire provinciale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03788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6371"/>
          </a:xfrm>
        </p:spPr>
        <p:txBody>
          <a:bodyPr>
            <a:normAutofit/>
          </a:bodyPr>
          <a:lstStyle/>
          <a:p>
            <a:pPr algn="l"/>
            <a:r>
              <a:rPr lang="fr-FR" sz="3600" dirty="0"/>
              <a:t>Discussion et pistes de solutions </a:t>
            </a:r>
            <a:r>
              <a:rPr lang="fr-FR" sz="2000" dirty="0"/>
              <a:t>(2)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41010"/>
            <a:ext cx="8229600" cy="5085154"/>
          </a:xfrm>
        </p:spPr>
        <p:txBody>
          <a:bodyPr>
            <a:normAutofit/>
          </a:bodyPr>
          <a:lstStyle/>
          <a:p>
            <a:r>
              <a:rPr lang="fr-FR" b="1" dirty="0"/>
              <a:t>Régression du niveau de satisfaction des usagers sur la qualité des services et soins</a:t>
            </a:r>
          </a:p>
          <a:p>
            <a:pPr lvl="1"/>
            <a:r>
              <a:rPr lang="fr-FR" dirty="0"/>
              <a:t>Poursuivre les efforts de dialogue avec la communauté pour mieux cerner les </a:t>
            </a:r>
            <a:r>
              <a:rPr lang="fr-FR" dirty="0" smtClean="0"/>
              <a:t>attentes</a:t>
            </a:r>
          </a:p>
          <a:p>
            <a:pPr lvl="1"/>
            <a:r>
              <a:rPr lang="fr-FR" dirty="0"/>
              <a:t> </a:t>
            </a:r>
            <a:r>
              <a:rPr lang="fr-FR" dirty="0" smtClean="0"/>
              <a:t>Appuyer l’organisation de service  avec un personnel compétent qui  place l’homme au centre de toute action sanitaire</a:t>
            </a:r>
            <a:endParaRPr lang="fr-FR" dirty="0"/>
          </a:p>
          <a:p>
            <a:endParaRPr lang="fr-FR" dirty="0"/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921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3825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/>
              <a:t> Contraintes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82842"/>
            <a:ext cx="8229600" cy="5043321"/>
          </a:xfrm>
        </p:spPr>
        <p:txBody>
          <a:bodyPr>
            <a:normAutofit/>
          </a:bodyPr>
          <a:lstStyle/>
          <a:p>
            <a:r>
              <a:rPr lang="fr-FR" sz="2800" dirty="0"/>
              <a:t>Rôle pernicieux des autorités locales parrains des structures anarchiques</a:t>
            </a:r>
          </a:p>
          <a:p>
            <a:r>
              <a:rPr lang="fr-FR" sz="2800" dirty="0"/>
              <a:t>Pauvreté de la </a:t>
            </a:r>
            <a:r>
              <a:rPr lang="fr-FR" sz="2800" dirty="0" smtClean="0"/>
              <a:t>population</a:t>
            </a:r>
          </a:p>
          <a:p>
            <a:r>
              <a:rPr lang="fr-FR" sz="2800" dirty="0" smtClean="0"/>
              <a:t>Politisation de la gestion du personnel</a:t>
            </a:r>
            <a:endParaRPr lang="fr-FR" sz="2800" dirty="0"/>
          </a:p>
          <a:p>
            <a:pPr marL="0" indent="0"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23035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3825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/>
              <a:t> Défis à relever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82842"/>
            <a:ext cx="8229600" cy="5043321"/>
          </a:xfrm>
        </p:spPr>
        <p:txBody>
          <a:bodyPr>
            <a:normAutofit lnSpcReduction="10000"/>
          </a:bodyPr>
          <a:lstStyle/>
          <a:p>
            <a:r>
              <a:rPr lang="fr-FR" sz="2800" dirty="0"/>
              <a:t>Comment assumer le leadership de </a:t>
            </a:r>
            <a:r>
              <a:rPr lang="fr-FR" sz="2800" dirty="0" smtClean="0"/>
              <a:t>l’ECZ en ville  </a:t>
            </a:r>
            <a:r>
              <a:rPr lang="fr-FR" sz="2800" dirty="0"/>
              <a:t>face à ces structures hors-normes: faut-il les traquer (approche policière) ou les accompagner pour leur amélioration à défaut d’une alternative immédiate?</a:t>
            </a:r>
          </a:p>
          <a:p>
            <a:r>
              <a:rPr lang="fr-FR" sz="2800" dirty="0"/>
              <a:t>Mise en place d’un dispositif d’accréditation des formations sanitaires et des prestations en réponses aux besoins de la population</a:t>
            </a:r>
          </a:p>
          <a:p>
            <a:r>
              <a:rPr lang="fr-FR" sz="2800" dirty="0" smtClean="0"/>
              <a:t> </a:t>
            </a:r>
            <a:r>
              <a:rPr lang="fr-FR" sz="2800" dirty="0"/>
              <a:t>L</a:t>
            </a:r>
            <a:r>
              <a:rPr lang="fr-FR" sz="2800" dirty="0" smtClean="0"/>
              <a:t>’intégration </a:t>
            </a:r>
            <a:r>
              <a:rPr lang="fr-FR" sz="2800" dirty="0"/>
              <a:t>de ces structures dans la pyramide des </a:t>
            </a:r>
            <a:r>
              <a:rPr lang="fr-FR" sz="2800" dirty="0" smtClean="0"/>
              <a:t>soins</a:t>
            </a:r>
            <a:endParaRPr lang="fr-FR" sz="2800" dirty="0" smtClean="0"/>
          </a:p>
          <a:p>
            <a:r>
              <a:rPr lang="fr-FR" sz="2800" dirty="0" smtClean="0"/>
              <a:t> </a:t>
            </a:r>
            <a:r>
              <a:rPr lang="fr-FR" sz="2800" dirty="0" smtClean="0"/>
              <a:t>l’approche multisectorielle dans la fourniture des soins en milieu </a:t>
            </a:r>
            <a:r>
              <a:rPr lang="fr-FR" sz="2800" dirty="0" smtClean="0"/>
              <a:t>urbain avec le panel des partenaires et les autres ministères concernés?</a:t>
            </a:r>
            <a:endParaRPr lang="fr-FR" sz="2800" dirty="0" smtClean="0"/>
          </a:p>
          <a:p>
            <a:endParaRPr lang="fr-FR" sz="2800" dirty="0"/>
          </a:p>
          <a:p>
            <a:pPr marL="0" indent="0"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86899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1965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/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93763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La fourniture des soins dans la ville de Gemena se réalise en double vitesse</a:t>
            </a:r>
          </a:p>
          <a:p>
            <a:r>
              <a:rPr lang="fr-FR" dirty="0" smtClean="0"/>
              <a:t> La SRSS a présenté ses limites en ville sur le volet gouvernance ( exiger la transparence dans la gestion et recrutement des agents)</a:t>
            </a:r>
          </a:p>
          <a:p>
            <a:r>
              <a:rPr lang="fr-FR" dirty="0" smtClean="0"/>
              <a:t> Nécessité </a:t>
            </a:r>
            <a:r>
              <a:rPr lang="fr-FR" dirty="0"/>
              <a:t>d’améliorer la couverture sanitaire , le fonctionnement des structures sanitaires et la qualité des soins et services offerts à la </a:t>
            </a:r>
            <a:r>
              <a:rPr lang="fr-FR" dirty="0" smtClean="0"/>
              <a:t>population </a:t>
            </a:r>
            <a:endParaRPr lang="fr-FR" dirty="0"/>
          </a:p>
          <a:p>
            <a:r>
              <a:rPr lang="fr-FR" dirty="0"/>
              <a:t>Le profil de la population </a:t>
            </a:r>
            <a:r>
              <a:rPr lang="fr-FR" dirty="0" smtClean="0"/>
              <a:t> et l’</a:t>
            </a:r>
            <a:r>
              <a:rPr lang="fr-FR" dirty="0" err="1" smtClean="0"/>
              <a:t>intersectorialité</a:t>
            </a:r>
            <a:r>
              <a:rPr lang="fr-FR" dirty="0" smtClean="0"/>
              <a:t> militent  </a:t>
            </a:r>
            <a:r>
              <a:rPr lang="fr-FR" dirty="0"/>
              <a:t>pour la mise en place des mécanismes de réduction des barrières et subvention des </a:t>
            </a:r>
            <a:r>
              <a:rPr lang="fr-FR" dirty="0" smtClean="0"/>
              <a:t>soins de qualité  </a:t>
            </a:r>
            <a:r>
              <a:rPr lang="fr-FR" dirty="0"/>
              <a:t>dans la vision de la CSU</a:t>
            </a:r>
          </a:p>
        </p:txBody>
      </p:sp>
    </p:spTree>
    <p:extLst>
      <p:ext uri="{BB962C8B-B14F-4D97-AF65-F5344CB8AC3E}">
        <p14:creationId xmlns:p14="http://schemas.microsoft.com/office/powerpoint/2010/main" val="341280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0526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PLAN DE PRESENTATION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75114"/>
            <a:ext cx="8229600" cy="4525963"/>
          </a:xfrm>
        </p:spPr>
        <p:txBody>
          <a:bodyPr/>
          <a:lstStyle/>
          <a:p>
            <a:r>
              <a:rPr lang="nl-BE" dirty="0"/>
              <a:t>Contexte et justification</a:t>
            </a:r>
          </a:p>
          <a:p>
            <a:r>
              <a:rPr lang="nl-BE" dirty="0"/>
              <a:t>Methodologie</a:t>
            </a:r>
          </a:p>
          <a:p>
            <a:r>
              <a:rPr lang="nl-BE" dirty="0"/>
              <a:t>Analyse situationnelle </a:t>
            </a:r>
          </a:p>
          <a:p>
            <a:r>
              <a:rPr lang="nl-BE" dirty="0" smtClean="0"/>
              <a:t>Résultats </a:t>
            </a:r>
            <a:r>
              <a:rPr lang="nl-BE" dirty="0" err="1" smtClean="0"/>
              <a:t>observés</a:t>
            </a:r>
            <a:endParaRPr lang="nl-BE" dirty="0"/>
          </a:p>
          <a:p>
            <a:r>
              <a:rPr lang="nl-BE" dirty="0"/>
              <a:t>Discussions et pistes de solution</a:t>
            </a:r>
          </a:p>
          <a:p>
            <a:r>
              <a:rPr lang="nl-BE" dirty="0" err="1"/>
              <a:t>Conlusion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5324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25694"/>
          </a:xfrm>
        </p:spPr>
        <p:txBody>
          <a:bodyPr>
            <a:normAutofit fontScale="90000"/>
          </a:bodyPr>
          <a:lstStyle/>
          <a:p>
            <a:r>
              <a:rPr lang="nl-BE" dirty="0"/>
              <a:t>Contexte et Justification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00333"/>
            <a:ext cx="8229600" cy="4930409"/>
          </a:xfrm>
        </p:spPr>
        <p:txBody>
          <a:bodyPr>
            <a:normAutofit lnSpcReduction="10000"/>
          </a:bodyPr>
          <a:lstStyle/>
          <a:p>
            <a:r>
              <a:rPr lang="fr-BE" i="1" dirty="0"/>
              <a:t>Gemena, chef –lieu de la Zone de Santé de même nom  et Chef lieu de la nouvelle province du Sud </a:t>
            </a:r>
            <a:r>
              <a:rPr lang="fr-BE" i="1" dirty="0" err="1"/>
              <a:t>Ubangi</a:t>
            </a:r>
            <a:r>
              <a:rPr lang="fr-BE" i="1" dirty="0"/>
              <a:t> </a:t>
            </a:r>
          </a:p>
          <a:p>
            <a:r>
              <a:rPr lang="fr-BE" i="1" dirty="0"/>
              <a:t>Ce changement de statut a entrainé </a:t>
            </a:r>
            <a:r>
              <a:rPr lang="fr-BE" i="1" dirty="0" smtClean="0"/>
              <a:t>une vague  déplacement  </a:t>
            </a:r>
            <a:r>
              <a:rPr lang="fr-BE" i="1" dirty="0"/>
              <a:t>de la population environnante en quête d’une vie meilleure </a:t>
            </a:r>
          </a:p>
          <a:p>
            <a:r>
              <a:rPr lang="fr-BE" i="1" dirty="0"/>
              <a:t>Cet exode rural </a:t>
            </a:r>
            <a:r>
              <a:rPr lang="fr-BE" i="1" dirty="0" smtClean="0"/>
              <a:t> a entrainé </a:t>
            </a:r>
            <a:r>
              <a:rPr lang="fr-BE" i="1" dirty="0"/>
              <a:t>une augmentation rapide de la population urbaine et </a:t>
            </a:r>
            <a:r>
              <a:rPr lang="fr-BE" i="1" dirty="0" smtClean="0"/>
              <a:t>impacte l’organisation </a:t>
            </a:r>
            <a:r>
              <a:rPr lang="fr-BE" i="1" dirty="0"/>
              <a:t>des services de santé </a:t>
            </a:r>
            <a:r>
              <a:rPr lang="fr-BE" i="1" dirty="0" smtClean="0"/>
              <a:t> dans la </a:t>
            </a:r>
            <a:r>
              <a:rPr lang="fr-BE" i="1" dirty="0" smtClean="0"/>
              <a:t>ville</a:t>
            </a:r>
            <a:endParaRPr lang="fr-BE" i="1" dirty="0"/>
          </a:p>
        </p:txBody>
      </p:sp>
    </p:spTree>
    <p:extLst>
      <p:ext uri="{BB962C8B-B14F-4D97-AF65-F5344CB8AC3E}">
        <p14:creationId xmlns:p14="http://schemas.microsoft.com/office/powerpoint/2010/main" val="7023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25694"/>
          </a:xfrm>
        </p:spPr>
        <p:txBody>
          <a:bodyPr>
            <a:normAutofit fontScale="90000"/>
          </a:bodyPr>
          <a:lstStyle/>
          <a:p>
            <a:r>
              <a:rPr lang="nl-BE" dirty="0"/>
              <a:t>Contexte et Justification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00333"/>
            <a:ext cx="8229600" cy="4930409"/>
          </a:xfrm>
        </p:spPr>
        <p:txBody>
          <a:bodyPr>
            <a:normAutofit/>
          </a:bodyPr>
          <a:lstStyle/>
          <a:p>
            <a:r>
              <a:rPr lang="fr-BE" i="1" dirty="0" smtClean="0"/>
              <a:t>Le </a:t>
            </a:r>
            <a:r>
              <a:rPr lang="fr-BE" i="1" dirty="0"/>
              <a:t>faible revenu de cette population accentue les  inégalités et risques environnementaux dans l’organisation des services et soins de santé </a:t>
            </a:r>
            <a:r>
              <a:rPr lang="fr-BE" i="1" dirty="0" err="1" smtClean="0"/>
              <a:t>cfr</a:t>
            </a:r>
            <a:r>
              <a:rPr lang="fr-BE" i="1" dirty="0" smtClean="0"/>
              <a:t> l’approvisionnement en eau potable </a:t>
            </a:r>
            <a:r>
              <a:rPr lang="fr-BE" i="1" dirty="0"/>
              <a:t>,</a:t>
            </a:r>
            <a:r>
              <a:rPr lang="fr-BE" i="1" dirty="0" smtClean="0"/>
              <a:t> </a:t>
            </a:r>
            <a:r>
              <a:rPr lang="fr-BE" i="1" dirty="0" smtClean="0"/>
              <a:t>élimination des </a:t>
            </a:r>
            <a:r>
              <a:rPr lang="fr-BE" i="1" dirty="0" smtClean="0"/>
              <a:t>déchets péril fécal, Urbanisme sans normes avec l’apparition des érosions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1013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4763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BE" dirty="0"/>
              <a:t>Cartographie de la ZSU de Gemena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4735" y="1600201"/>
            <a:ext cx="4068563" cy="4058398"/>
          </a:xfrm>
          <a:prstGeom prst="rect">
            <a:avLst/>
          </a:prstGeom>
          <a:noFill/>
          <a:ln w="76200">
            <a:solidFill>
              <a:srgbClr val="00B0F0"/>
            </a:solidFill>
            <a:round/>
            <a:headEnd/>
            <a:tailEnd/>
          </a:ln>
        </p:spPr>
      </p:pic>
      <p:pic>
        <p:nvPicPr>
          <p:cNvPr id="6" name="Espace réservé du contenu 3" descr="ZS_GEMENA_1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1"/>
            <a:ext cx="3996813" cy="4058398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766916" y="6414448"/>
            <a:ext cx="5442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POP:</a:t>
            </a:r>
          </a:p>
        </p:txBody>
      </p:sp>
    </p:spTree>
    <p:extLst>
      <p:ext uri="{BB962C8B-B14F-4D97-AF65-F5344CB8AC3E}">
        <p14:creationId xmlns:p14="http://schemas.microsoft.com/office/powerpoint/2010/main" val="10936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491"/>
          </a:xfrm>
        </p:spPr>
        <p:txBody>
          <a:bodyPr>
            <a:normAutofit fontScale="90000"/>
          </a:bodyPr>
          <a:lstStyle/>
          <a:p>
            <a:pPr algn="l"/>
            <a:r>
              <a:rPr lang="nl-BE" dirty="0"/>
              <a:t>Methodologie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67200"/>
            <a:ext cx="8229600" cy="47053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nl-BE" sz="3100" b="1" dirty="0" smtClean="0"/>
          </a:p>
          <a:p>
            <a:pPr marL="0" indent="0">
              <a:buNone/>
            </a:pPr>
            <a:r>
              <a:rPr lang="nl-BE" sz="3100" b="1" dirty="0" smtClean="0"/>
              <a:t>Question: Face à la </a:t>
            </a:r>
            <a:r>
              <a:rPr lang="nl-BE" sz="3100" b="1" dirty="0" err="1" smtClean="0"/>
              <a:t>croissance</a:t>
            </a:r>
            <a:r>
              <a:rPr lang="nl-BE" sz="3100" b="1" dirty="0" smtClean="0"/>
              <a:t> </a:t>
            </a:r>
            <a:r>
              <a:rPr lang="nl-BE" sz="3100" b="1" dirty="0" err="1" smtClean="0"/>
              <a:t>rapide</a:t>
            </a:r>
            <a:r>
              <a:rPr lang="nl-BE" sz="3100" b="1" dirty="0" smtClean="0"/>
              <a:t> de la </a:t>
            </a:r>
            <a:r>
              <a:rPr lang="nl-BE" sz="3100" b="1" dirty="0" err="1" smtClean="0"/>
              <a:t>population</a:t>
            </a:r>
            <a:r>
              <a:rPr lang="nl-BE" sz="3100" b="1" dirty="0" smtClean="0"/>
              <a:t> à </a:t>
            </a:r>
            <a:r>
              <a:rPr lang="nl-BE" sz="3100" b="1" dirty="0" err="1" smtClean="0"/>
              <a:t>Gemena</a:t>
            </a:r>
            <a:r>
              <a:rPr lang="nl-BE" sz="3100" b="1" dirty="0" smtClean="0"/>
              <a:t>, </a:t>
            </a:r>
            <a:r>
              <a:rPr lang="nl-BE" sz="3100" b="1" dirty="0" err="1" smtClean="0"/>
              <a:t>comment</a:t>
            </a:r>
            <a:r>
              <a:rPr lang="nl-BE" sz="3100" b="1" dirty="0" smtClean="0"/>
              <a:t> adapter la </a:t>
            </a:r>
            <a:r>
              <a:rPr lang="nl-BE" sz="3100" b="1" dirty="0" err="1" smtClean="0"/>
              <a:t>fourniture</a:t>
            </a:r>
            <a:r>
              <a:rPr lang="nl-BE" sz="3100" b="1" dirty="0" smtClean="0"/>
              <a:t> des </a:t>
            </a:r>
            <a:r>
              <a:rPr lang="nl-BE" sz="3100" b="1" dirty="0" err="1" smtClean="0"/>
              <a:t>soins</a:t>
            </a:r>
            <a:r>
              <a:rPr lang="nl-BE" sz="3100" b="1" dirty="0" smtClean="0"/>
              <a:t> au </a:t>
            </a:r>
            <a:r>
              <a:rPr lang="nl-BE" sz="3100" b="1" dirty="0" err="1" smtClean="0"/>
              <a:t>besoin</a:t>
            </a:r>
            <a:r>
              <a:rPr lang="nl-BE" sz="3100" b="1" dirty="0" smtClean="0"/>
              <a:t> de la </a:t>
            </a:r>
            <a:r>
              <a:rPr lang="nl-BE" sz="3100" b="1" dirty="0" err="1" smtClean="0"/>
              <a:t>population</a:t>
            </a:r>
            <a:r>
              <a:rPr lang="nl-BE" sz="3100" b="1" dirty="0" smtClean="0"/>
              <a:t>??</a:t>
            </a:r>
          </a:p>
          <a:p>
            <a:pPr marL="0" indent="0">
              <a:buNone/>
            </a:pPr>
            <a:r>
              <a:rPr lang="nl-BE" sz="3100" b="1" dirty="0" smtClean="0"/>
              <a:t> </a:t>
            </a:r>
            <a:r>
              <a:rPr lang="nl-BE" sz="3100" b="1" dirty="0" err="1" smtClean="0"/>
              <a:t>A.Revue</a:t>
            </a:r>
            <a:r>
              <a:rPr lang="nl-BE" sz="3100" b="1" dirty="0" smtClean="0"/>
              <a:t> </a:t>
            </a:r>
            <a:r>
              <a:rPr lang="nl-BE" sz="3100" b="1" dirty="0"/>
              <a:t>documentaire</a:t>
            </a:r>
            <a:r>
              <a:rPr lang="nl-BE" dirty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dirty="0"/>
              <a:t>PAO ZS de </a:t>
            </a:r>
            <a:r>
              <a:rPr lang="nl-BE" dirty="0" err="1"/>
              <a:t>Gemena</a:t>
            </a:r>
            <a:r>
              <a:rPr lang="nl-BE" dirty="0"/>
              <a:t> 2018 ( ECZ ZS </a:t>
            </a:r>
            <a:r>
              <a:rPr lang="nl-BE" dirty="0" err="1"/>
              <a:t>Gemena</a:t>
            </a:r>
            <a:r>
              <a:rPr lang="nl-BE" dirty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dirty="0"/>
              <a:t>Resultats d ’enquête de </a:t>
            </a:r>
            <a:r>
              <a:rPr lang="nl-BE" dirty="0" err="1"/>
              <a:t>satisfaction</a:t>
            </a:r>
            <a:r>
              <a:rPr lang="nl-BE" dirty="0"/>
              <a:t> des </a:t>
            </a:r>
            <a:r>
              <a:rPr lang="nl-BE" dirty="0" err="1"/>
              <a:t>usagers</a:t>
            </a:r>
            <a:r>
              <a:rPr lang="nl-BE" dirty="0"/>
              <a:t> des </a:t>
            </a:r>
            <a:r>
              <a:rPr lang="nl-BE" dirty="0" err="1"/>
              <a:t>formations</a:t>
            </a:r>
            <a:r>
              <a:rPr lang="nl-BE" dirty="0"/>
              <a:t> de santé de 4 ZS au </a:t>
            </a:r>
            <a:r>
              <a:rPr lang="nl-BE" dirty="0" err="1"/>
              <a:t>Sud-Ubangi</a:t>
            </a:r>
            <a:r>
              <a:rPr lang="nl-BE" dirty="0"/>
              <a:t> en </a:t>
            </a:r>
            <a:r>
              <a:rPr lang="nl-BE" b="1" dirty="0"/>
              <a:t>20</a:t>
            </a:r>
            <a:r>
              <a:rPr lang="nl-BE" dirty="0"/>
              <a:t>17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dirty="0" err="1"/>
              <a:t>Rapports</a:t>
            </a:r>
            <a:r>
              <a:rPr lang="nl-BE" dirty="0"/>
              <a:t> des </a:t>
            </a:r>
            <a:r>
              <a:rPr lang="nl-BE" dirty="0" err="1"/>
              <a:t>états</a:t>
            </a:r>
            <a:r>
              <a:rPr lang="nl-BE" dirty="0"/>
              <a:t> des </a:t>
            </a:r>
            <a:r>
              <a:rPr lang="nl-BE" dirty="0" err="1"/>
              <a:t>lieux</a:t>
            </a:r>
            <a:r>
              <a:rPr lang="nl-BE" dirty="0"/>
              <a:t> des </a:t>
            </a:r>
            <a:r>
              <a:rPr lang="nl-BE" dirty="0" err="1"/>
              <a:t>formations</a:t>
            </a:r>
            <a:r>
              <a:rPr lang="nl-BE" dirty="0"/>
              <a:t> </a:t>
            </a:r>
            <a:r>
              <a:rPr lang="nl-BE" dirty="0" err="1"/>
              <a:t>sanitaires</a:t>
            </a:r>
            <a:r>
              <a:rPr lang="nl-BE" dirty="0"/>
              <a:t> dans la </a:t>
            </a:r>
            <a:r>
              <a:rPr lang="nl-BE" dirty="0" err="1"/>
              <a:t>ville</a:t>
            </a:r>
            <a:r>
              <a:rPr lang="nl-BE" dirty="0"/>
              <a:t> de </a:t>
            </a:r>
            <a:r>
              <a:rPr lang="nl-BE" dirty="0" err="1"/>
              <a:t>Gemena</a:t>
            </a:r>
            <a:r>
              <a:rPr lang="nl-BE" dirty="0"/>
              <a:t> ( IPS et Memisa </a:t>
            </a:r>
            <a:r>
              <a:rPr lang="nl-BE" dirty="0" err="1"/>
              <a:t>avril</a:t>
            </a:r>
            <a:r>
              <a:rPr lang="nl-BE" dirty="0"/>
              <a:t> 2017)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dirty="0"/>
              <a:t>Rapport </a:t>
            </a:r>
            <a:r>
              <a:rPr lang="nl-BE" dirty="0" err="1"/>
              <a:t>final</a:t>
            </a:r>
            <a:r>
              <a:rPr lang="nl-BE" dirty="0"/>
              <a:t> </a:t>
            </a:r>
            <a:r>
              <a:rPr lang="nl-BE" dirty="0" err="1"/>
              <a:t>Voix</a:t>
            </a:r>
            <a:r>
              <a:rPr lang="nl-BE" dirty="0"/>
              <a:t> et Action </a:t>
            </a:r>
            <a:r>
              <a:rPr lang="nl-BE" dirty="0" err="1"/>
              <a:t>Citoyenne</a:t>
            </a:r>
            <a:r>
              <a:rPr lang="nl-BE" dirty="0"/>
              <a:t> </a:t>
            </a:r>
            <a:r>
              <a:rPr lang="nl-BE" dirty="0" err="1"/>
              <a:t>d’Aout</a:t>
            </a:r>
            <a:r>
              <a:rPr lang="nl-BE" dirty="0"/>
              <a:t> 2018</a:t>
            </a:r>
            <a:r>
              <a:rPr lang="nl-BE" dirty="0" smtClean="0"/>
              <a:t>)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B. </a:t>
            </a:r>
            <a:r>
              <a:rPr lang="nl-BE" b="1" dirty="0" smtClean="0"/>
              <a:t>Entretien</a:t>
            </a:r>
            <a:r>
              <a:rPr lang="nl-BE" b="1" dirty="0" smtClean="0"/>
              <a:t> </a:t>
            </a:r>
            <a:r>
              <a:rPr lang="nl-BE" b="1" dirty="0"/>
              <a:t>auprès des usagers et des prestataires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dirty="0" smtClean="0"/>
              <a:t>Interviews </a:t>
            </a:r>
            <a:r>
              <a:rPr lang="nl-BE" dirty="0" err="1"/>
              <a:t>avec</a:t>
            </a:r>
            <a:r>
              <a:rPr lang="nl-BE" dirty="0"/>
              <a:t> les gestionnaires des FOSA de </a:t>
            </a:r>
            <a:r>
              <a:rPr lang="nl-BE" dirty="0" err="1"/>
              <a:t>Gemena</a:t>
            </a:r>
            <a:endParaRPr lang="nl-BE" dirty="0"/>
          </a:p>
          <a:p>
            <a:pPr marL="0" indent="0">
              <a:buNone/>
            </a:pPr>
            <a:endParaRPr lang="nl-BE" b="1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6979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6710"/>
          </a:xfrm>
        </p:spPr>
        <p:txBody>
          <a:bodyPr/>
          <a:lstStyle/>
          <a:p>
            <a:pPr algn="l"/>
            <a:r>
              <a:rPr lang="fr-FR" dirty="0"/>
              <a:t>Résultats observés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11348"/>
            <a:ext cx="8229600" cy="5014815"/>
          </a:xfrm>
        </p:spPr>
        <p:txBody>
          <a:bodyPr>
            <a:normAutofit lnSpcReduction="10000"/>
          </a:bodyPr>
          <a:lstStyle/>
          <a:p>
            <a:r>
              <a:rPr lang="fr-FR" dirty="0"/>
              <a:t>Administration des soins en double vitesse entre la ville et la périphérie avec un bon score en ville </a:t>
            </a:r>
          </a:p>
          <a:p>
            <a:r>
              <a:rPr lang="fr-FR" dirty="0"/>
              <a:t>Prolifération des formations sanitaires non intégrées dans le système</a:t>
            </a:r>
          </a:p>
          <a:p>
            <a:r>
              <a:rPr lang="fr-FR" dirty="0"/>
              <a:t>Observation des nouveaux phénomènes plus  dangereux dans le vécu quotidien ( VSBG, cambriolage, accident des trafics </a:t>
            </a:r>
            <a:r>
              <a:rPr lang="fr-FR" dirty="0" smtClean="0"/>
              <a:t>routiers,exorcisme,medicalisation de la première ligne)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512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6710"/>
          </a:xfrm>
        </p:spPr>
        <p:txBody>
          <a:bodyPr/>
          <a:lstStyle/>
          <a:p>
            <a:pPr algn="l"/>
            <a:r>
              <a:rPr lang="fr-FR" dirty="0"/>
              <a:t>Résultats observés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11348"/>
            <a:ext cx="8229600" cy="5014815"/>
          </a:xfrm>
        </p:spPr>
        <p:txBody>
          <a:bodyPr>
            <a:normAutofit/>
          </a:bodyPr>
          <a:lstStyle/>
          <a:p>
            <a:r>
              <a:rPr lang="fr-FR" dirty="0" smtClean="0"/>
              <a:t>Augmentation du nombre de transfusion sanguine à cause des cas de paludisme mal soignés, des maladies hydriques et des IRA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649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6371"/>
          </a:xfrm>
        </p:spPr>
        <p:txBody>
          <a:bodyPr>
            <a:normAutofit/>
          </a:bodyPr>
          <a:lstStyle/>
          <a:p>
            <a:pPr algn="l"/>
            <a:r>
              <a:rPr lang="fr-FR" sz="3600" dirty="0"/>
              <a:t>Discussion et pistes de solutions </a:t>
            </a:r>
            <a:r>
              <a:rPr lang="fr-FR" sz="2000" dirty="0"/>
              <a:t>(1)</a:t>
            </a:r>
            <a:r>
              <a:rPr lang="fr-FR" sz="3600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5600" y="939410"/>
            <a:ext cx="8229600" cy="5064226"/>
          </a:xfrm>
        </p:spPr>
        <p:txBody>
          <a:bodyPr>
            <a:noAutofit/>
          </a:bodyPr>
          <a:lstStyle/>
          <a:p>
            <a:r>
              <a:rPr lang="fr-FR" sz="2000" b="1" dirty="0"/>
              <a:t>Pression démographique sur les Formations sanitaires occasionne l’implantation </a:t>
            </a:r>
            <a:r>
              <a:rPr lang="fr-FR" sz="2000" b="1" dirty="0" smtClean="0"/>
              <a:t>non planifiée  </a:t>
            </a:r>
            <a:r>
              <a:rPr lang="fr-FR" sz="2000" b="1" dirty="0"/>
              <a:t>des FOSA </a:t>
            </a:r>
            <a:r>
              <a:rPr lang="fr-FR" sz="2000" b="1" dirty="0" smtClean="0"/>
              <a:t>par les privés </a:t>
            </a:r>
            <a:endParaRPr lang="fr-FR" sz="2000" b="1" dirty="0"/>
          </a:p>
          <a:p>
            <a:pPr lvl="1"/>
            <a:r>
              <a:rPr lang="fr-FR" sz="1600" dirty="0"/>
              <a:t>Urgence et nécessité d’amélioration de la couverture sanitaire en ville</a:t>
            </a:r>
          </a:p>
          <a:p>
            <a:pPr lvl="1"/>
            <a:r>
              <a:rPr lang="fr-FR" sz="1600" dirty="0"/>
              <a:t>Renforcement du contrôle des FOSA </a:t>
            </a:r>
            <a:r>
              <a:rPr lang="fr-FR" sz="1600" dirty="0" smtClean="0"/>
              <a:t>privées normées </a:t>
            </a:r>
            <a:r>
              <a:rPr lang="fr-FR" sz="1600" dirty="0"/>
              <a:t>avec implication de l’autorité politico-administrative </a:t>
            </a:r>
            <a:r>
              <a:rPr lang="fr-FR" sz="1600" dirty="0" smtClean="0"/>
              <a:t>dans le but de  protéger l’exercice médical  </a:t>
            </a:r>
            <a:endParaRPr lang="fr-FR" sz="1600" dirty="0"/>
          </a:p>
          <a:p>
            <a:pPr lvl="1"/>
            <a:r>
              <a:rPr lang="fr-FR" sz="1600" dirty="0"/>
              <a:t>Actions pour la protection de </a:t>
            </a:r>
            <a:r>
              <a:rPr lang="fr-FR" sz="1600" dirty="0" smtClean="0"/>
              <a:t>l’environnement par l’installation des points d’eau potable et organisation des sites d’élimination des </a:t>
            </a:r>
            <a:r>
              <a:rPr lang="fr-FR" sz="1600" dirty="0" err="1" smtClean="0"/>
              <a:t>dechets</a:t>
            </a:r>
            <a:r>
              <a:rPr lang="fr-FR" sz="1600" dirty="0" smtClean="0"/>
              <a:t> </a:t>
            </a:r>
          </a:p>
          <a:p>
            <a:pPr lvl="1"/>
            <a:r>
              <a:rPr lang="fr-FR" sz="1600" dirty="0" smtClean="0"/>
              <a:t>Asseoir  le partenariat public-privé règlementé( approche contractuelle avec les privés)</a:t>
            </a:r>
            <a:endParaRPr lang="fr-FR" sz="1600" dirty="0"/>
          </a:p>
          <a:p>
            <a:r>
              <a:rPr lang="fr-FR" sz="2000" b="1" dirty="0"/>
              <a:t>Recours de la population aux centres pirates   </a:t>
            </a:r>
          </a:p>
          <a:p>
            <a:pPr lvl="1"/>
            <a:r>
              <a:rPr lang="fr-FR" sz="1600" dirty="0"/>
              <a:t>Etendre la tarification forfaitaire à toutes les formations sanitaires</a:t>
            </a:r>
          </a:p>
          <a:p>
            <a:pPr lvl="1"/>
            <a:r>
              <a:rPr lang="fr-FR" sz="1600" dirty="0"/>
              <a:t>Maintenir la tarification forfaitaire subsidiée au niveau de l’HGR Gemena </a:t>
            </a:r>
            <a:r>
              <a:rPr lang="fr-FR" sz="1600" dirty="0" smtClean="0"/>
              <a:t> </a:t>
            </a:r>
            <a:endParaRPr lang="fr-FR" sz="1600" dirty="0"/>
          </a:p>
          <a:p>
            <a:pPr lvl="1"/>
            <a:r>
              <a:rPr lang="fr-FR" sz="1600" dirty="0"/>
              <a:t>Envisager la prise en charge des indigents et personnes incapables de payer </a:t>
            </a:r>
            <a:endParaRPr lang="fr-FR" sz="1600" dirty="0" smtClean="0"/>
          </a:p>
          <a:p>
            <a:pPr lvl="1"/>
            <a:r>
              <a:rPr lang="fr-FR" sz="1600" dirty="0" smtClean="0"/>
              <a:t>Appliquer la performance basée sur le résultat à toutes les structures </a:t>
            </a:r>
            <a:r>
              <a:rPr lang="fr-FR" sz="1600" dirty="0" smtClean="0"/>
              <a:t>intégrées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07918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744</Words>
  <Application>Microsoft Office PowerPoint</Application>
  <PresentationFormat>Affichage à l'écran (4:3)</PresentationFormat>
  <Paragraphs>75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Arabic Typesetting</vt:lpstr>
      <vt:lpstr>Arial</vt:lpstr>
      <vt:lpstr>Calibri</vt:lpstr>
      <vt:lpstr>Wingdings</vt:lpstr>
      <vt:lpstr>Thème Office</vt:lpstr>
      <vt:lpstr>Fourniture des services de santé en milieu urbain état de la situation dans la ville de Gemena en RD Congo</vt:lpstr>
      <vt:lpstr>PLAN DE PRESENTATION</vt:lpstr>
      <vt:lpstr>Contexte et Justification</vt:lpstr>
      <vt:lpstr>Contexte et Justification</vt:lpstr>
      <vt:lpstr>Cartographie de la ZSU de Gemena</vt:lpstr>
      <vt:lpstr>Methodologie</vt:lpstr>
      <vt:lpstr>Résultats observés</vt:lpstr>
      <vt:lpstr>Résultats observés</vt:lpstr>
      <vt:lpstr>Discussion et pistes de solutions (1) </vt:lpstr>
      <vt:lpstr>Discussion et pistes de solutions (1) </vt:lpstr>
      <vt:lpstr>Discussion et pistes de solutions (2)</vt:lpstr>
      <vt:lpstr> Contraintes</vt:lpstr>
      <vt:lpstr> Défis à relever</vt:lpstr>
      <vt:lpstr>Conclusion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Sylvie</dc:creator>
  <cp:lastModifiedBy>Jean marie</cp:lastModifiedBy>
  <cp:revision>58</cp:revision>
  <dcterms:created xsi:type="dcterms:W3CDTF">2015-06-15T15:29:55Z</dcterms:created>
  <dcterms:modified xsi:type="dcterms:W3CDTF">2019-10-14T17:25:35Z</dcterms:modified>
</cp:coreProperties>
</file>