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6" r:id="rId3"/>
    <p:sldId id="286" r:id="rId4"/>
    <p:sldId id="279" r:id="rId5"/>
    <p:sldId id="292" r:id="rId6"/>
    <p:sldId id="284" r:id="rId7"/>
    <p:sldId id="262" r:id="rId8"/>
    <p:sldId id="277" r:id="rId9"/>
    <p:sldId id="273" r:id="rId10"/>
    <p:sldId id="293" r:id="rId11"/>
    <p:sldId id="280" r:id="rId12"/>
    <p:sldId id="294" r:id="rId13"/>
    <p:sldId id="287" r:id="rId14"/>
    <p:sldId id="281" r:id="rId15"/>
    <p:sldId id="285" r:id="rId16"/>
    <p:sldId id="289" r:id="rId17"/>
    <p:sldId id="295" r:id="rId18"/>
    <p:sldId id="29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21" userDrawn="1">
          <p15:clr>
            <a:srgbClr val="A4A3A4"/>
          </p15:clr>
        </p15:guide>
        <p15:guide id="2" pos="5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02"/>
    <p:restoredTop sz="87415" autoAdjust="0"/>
  </p:normalViewPr>
  <p:slideViewPr>
    <p:cSldViewPr snapToGrid="0">
      <p:cViewPr varScale="1">
        <p:scale>
          <a:sx n="113" d="100"/>
          <a:sy n="113" d="100"/>
        </p:scale>
        <p:origin x="176" y="536"/>
      </p:cViewPr>
      <p:guideLst>
        <p:guide orient="horz" pos="1321"/>
        <p:guide pos="5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B77A4-5C80-42FD-8851-094603F9672C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66F0B-4A87-41FB-B455-2DD921062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32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BE8171-C112-45E0-ADD1-041B96F860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4813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EA633-D11F-2A4D-99FC-EF94814BE51D}" type="datetime1">
              <a:rPr lang="en-US" smtClean="0"/>
              <a:t>10/16/19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4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39FC4-C793-8A45-A548-1A552894A78B}" type="datetime1">
              <a:rPr lang="en-US" smtClean="0"/>
              <a:t>10/16/19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4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69B2-79FD-384C-BA86-9AC0DF336B40}" type="datetime1">
              <a:rPr lang="en-US" smtClean="0"/>
              <a:t>10/16/19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18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FCE786-85A8-A142-83CE-D31986A739B4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10/16/19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240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29E173-236A-1E4D-AD3F-1161ECF142BB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10/16/19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8905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88B26C-AA88-D645-8AC2-7819BCC45CD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10/16/19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779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4749CA-27CF-B941-825D-DDDF31025D75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10/16/19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467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76CD49-A3A0-EB45-A66D-C782853DE40D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10/16/19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20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6709AA-1AB6-6344-AB68-154B03E42CBC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10/16/19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329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E8B037-34D6-DE4B-AA4C-6F518584EEE3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10/16/19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328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313819-E814-C94D-807F-95E05F6B80BE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10/16/19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885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6F38-E0ED-5344-9E6A-0E273955C894}" type="datetime1">
              <a:rPr lang="en-US" smtClean="0"/>
              <a:t>10/16/19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020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C29BB5-B9CB-B74F-B0AE-2CD8AA7CD8C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10/16/19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4821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BC9372-0E4F-144E-B8D2-23B6D24BC34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10/16/19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20645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0B66D8-FE4E-204A-AEE1-C0E2390F1D6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10/16/19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823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C01ED-19AE-904B-B287-97F776E56424}" type="datetime1">
              <a:rPr lang="en-US" smtClean="0"/>
              <a:t>10/16/19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4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6972-7F6D-204C-B6FC-E7AF501D5882}" type="datetime1">
              <a:rPr lang="en-US" smtClean="0"/>
              <a:t>10/16/19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5B4D-ABEC-9845-8989-7D8CFD19F7B3}" type="datetime1">
              <a:rPr lang="en-US" smtClean="0"/>
              <a:t>10/16/19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84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351C7-6AB1-5248-B6B0-19BEB531DB52}" type="datetime1">
              <a:rPr lang="en-US" smtClean="0"/>
              <a:t>10/16/19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5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1F13-149C-BC45-8B31-4909E596F10F}" type="datetime1">
              <a:rPr lang="en-US" smtClean="0"/>
              <a:t>10/16/19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B394-22CA-924A-9958-D136CED099DB}" type="datetime1">
              <a:rPr lang="en-US" smtClean="0"/>
              <a:t>10/16/19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82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376D-9A99-924D-B691-789D2B86A121}" type="datetime1">
              <a:rPr lang="en-US" smtClean="0"/>
              <a:t>10/16/19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4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67D05-A232-364D-99FB-2A79FED595C8}" type="datetime1">
              <a:rPr lang="en-US" smtClean="0"/>
              <a:t>10/16/19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7F0CC-37A9-4EBF-B4DD-27503631B6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7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934ACA-E637-D845-BE0D-A7D72DF284EE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10/16/19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15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fr.wikipedia.org/wiki/Ouagadougo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880625"/>
            <a:ext cx="9144000" cy="2387600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+mn-lt"/>
              </a:rPr>
              <a:t>The </a:t>
            </a:r>
            <a:r>
              <a:rPr lang="fr-FR" sz="3200" b="1" dirty="0" err="1">
                <a:latin typeface="+mn-lt"/>
              </a:rPr>
              <a:t>complexity</a:t>
            </a:r>
            <a:r>
              <a:rPr lang="fr-FR" sz="3200" b="1" dirty="0">
                <a:latin typeface="+mn-lt"/>
              </a:rPr>
              <a:t> of </a:t>
            </a:r>
            <a:r>
              <a:rPr lang="fr-FR" sz="3200" b="1" dirty="0" err="1">
                <a:latin typeface="+mn-lt"/>
              </a:rPr>
              <a:t>governance</a:t>
            </a:r>
            <a:r>
              <a:rPr lang="fr-FR" sz="3200" b="1" dirty="0">
                <a:latin typeface="+mn-lt"/>
              </a:rPr>
              <a:t> </a:t>
            </a:r>
            <a:br>
              <a:rPr lang="fr-FR" sz="3200" b="1" dirty="0">
                <a:latin typeface="+mn-lt"/>
              </a:rPr>
            </a:br>
            <a:r>
              <a:rPr lang="fr-FR" sz="3200" b="1" dirty="0">
                <a:latin typeface="+mn-lt"/>
              </a:rPr>
              <a:t>of </a:t>
            </a:r>
            <a:r>
              <a:rPr lang="fr-FR" sz="3200" b="1" dirty="0" err="1">
                <a:latin typeface="+mn-lt"/>
              </a:rPr>
              <a:t>health</a:t>
            </a:r>
            <a:r>
              <a:rPr lang="fr-FR" sz="3200" b="1" dirty="0">
                <a:latin typeface="+mn-lt"/>
              </a:rPr>
              <a:t> services in </a:t>
            </a:r>
            <a:r>
              <a:rPr lang="fr-FR" sz="3200" b="1" dirty="0" err="1">
                <a:latin typeface="+mn-lt"/>
              </a:rPr>
              <a:t>cities</a:t>
            </a:r>
            <a:br>
              <a:rPr lang="fr-FR" sz="3200" b="1" dirty="0">
                <a:latin typeface="+mn-lt"/>
              </a:rPr>
            </a:br>
            <a:br>
              <a:rPr lang="fr-FR" sz="3200" b="1" dirty="0">
                <a:latin typeface="+mn-lt"/>
              </a:rPr>
            </a:br>
            <a:r>
              <a:rPr lang="fr-FR" sz="3200" b="1" i="1" dirty="0">
                <a:latin typeface="+mn-lt"/>
              </a:rPr>
              <a:t>The </a:t>
            </a:r>
            <a:r>
              <a:rPr lang="fr-FR" sz="3200" b="1" i="1" dirty="0" err="1">
                <a:latin typeface="+mn-lt"/>
              </a:rPr>
              <a:t>example</a:t>
            </a:r>
            <a:r>
              <a:rPr lang="fr-FR" sz="3200" b="1" i="1" dirty="0">
                <a:latin typeface="+mn-lt"/>
              </a:rPr>
              <a:t> of Ouagadougou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5336245"/>
            <a:ext cx="9144000" cy="1655762"/>
          </a:xfrm>
        </p:spPr>
        <p:txBody>
          <a:bodyPr/>
          <a:lstStyle/>
          <a:p>
            <a:endParaRPr lang="fr-FR" dirty="0"/>
          </a:p>
          <a:p>
            <a:r>
              <a:rPr lang="fr-FR" b="1" dirty="0"/>
              <a:t>Noël </a:t>
            </a:r>
            <a:r>
              <a:rPr lang="fr-FR" b="1" dirty="0" err="1"/>
              <a:t>Nacoulma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912052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AF0F58B6-05CD-0F4B-9DAC-39F8EC1B3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>
                <a:latin typeface="+mn-lt"/>
              </a:rPr>
              <a:t>The challenges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 dirty="0" err="1"/>
              <a:t>Emerging</a:t>
            </a:r>
            <a:r>
              <a:rPr lang="fr-FR" sz="2200" b="1" dirty="0"/>
              <a:t> </a:t>
            </a:r>
            <a:r>
              <a:rPr lang="fr-FR" sz="2200" b="1" dirty="0" err="1"/>
              <a:t>health</a:t>
            </a:r>
            <a:r>
              <a:rPr lang="fr-FR" sz="2200" b="1" dirty="0"/>
              <a:t> </a:t>
            </a:r>
            <a:r>
              <a:rPr lang="fr-FR" sz="2200" b="1" dirty="0" err="1"/>
              <a:t>problems</a:t>
            </a:r>
            <a:endParaRPr lang="fr-FR" sz="2200" b="1" dirty="0"/>
          </a:p>
          <a:p>
            <a:pPr lvl="1"/>
            <a:r>
              <a:rPr lang="fr-FR" sz="2200" dirty="0" err="1"/>
              <a:t>Cardiovascular</a:t>
            </a:r>
            <a:r>
              <a:rPr lang="fr-FR" sz="2200" dirty="0"/>
              <a:t> </a:t>
            </a:r>
            <a:r>
              <a:rPr lang="fr-FR" sz="2200" dirty="0" err="1"/>
              <a:t>diseases</a:t>
            </a:r>
            <a:r>
              <a:rPr lang="fr-FR" sz="2200" dirty="0"/>
              <a:t>, cancer, </a:t>
            </a:r>
            <a:r>
              <a:rPr lang="fr-FR" sz="2200" dirty="0" err="1"/>
              <a:t>chronic</a:t>
            </a:r>
            <a:r>
              <a:rPr lang="fr-FR" sz="2200" dirty="0"/>
              <a:t> </a:t>
            </a:r>
            <a:r>
              <a:rPr lang="fr-FR" sz="2200" dirty="0" err="1"/>
              <a:t>kidney</a:t>
            </a:r>
            <a:r>
              <a:rPr lang="fr-FR" sz="2200" dirty="0"/>
              <a:t> </a:t>
            </a:r>
            <a:r>
              <a:rPr lang="fr-FR" sz="2200" dirty="0" err="1"/>
              <a:t>disease</a:t>
            </a:r>
            <a:r>
              <a:rPr lang="fr-FR" sz="2200" dirty="0"/>
              <a:t>, </a:t>
            </a:r>
            <a:r>
              <a:rPr lang="fr-FR" sz="2200" dirty="0" err="1"/>
              <a:t>drug</a:t>
            </a:r>
            <a:r>
              <a:rPr lang="fr-FR" sz="2200" dirty="0"/>
              <a:t> abuse</a:t>
            </a:r>
          </a:p>
          <a:p>
            <a:pPr lvl="1"/>
            <a:r>
              <a:rPr lang="fr-FR" sz="2200" dirty="0" err="1"/>
              <a:t>Homosexuality</a:t>
            </a:r>
            <a:r>
              <a:rPr lang="fr-FR" sz="2200" dirty="0"/>
              <a:t> (MSM), mental </a:t>
            </a:r>
            <a:r>
              <a:rPr lang="fr-FR" sz="2200" dirty="0" err="1"/>
              <a:t>health</a:t>
            </a:r>
            <a:r>
              <a:rPr lang="fr-FR" sz="2200" dirty="0"/>
              <a:t> (stress)</a:t>
            </a:r>
          </a:p>
          <a:p>
            <a:pPr marL="0" indent="0">
              <a:buNone/>
            </a:pPr>
            <a:endParaRPr lang="fr-FR" sz="2200" dirty="0"/>
          </a:p>
          <a:p>
            <a:pPr marL="0" indent="0">
              <a:buNone/>
            </a:pPr>
            <a:r>
              <a:rPr lang="fr-FR" sz="2200" dirty="0" err="1"/>
              <a:t>Taking</a:t>
            </a:r>
            <a:r>
              <a:rPr lang="fr-FR" sz="2200" dirty="0"/>
              <a:t> care of </a:t>
            </a:r>
            <a:r>
              <a:rPr lang="fr-FR" sz="2200" b="1" dirty="0"/>
              <a:t>the </a:t>
            </a:r>
            <a:r>
              <a:rPr lang="fr-FR" sz="2200" b="1" dirty="0" err="1"/>
              <a:t>poor</a:t>
            </a:r>
            <a:r>
              <a:rPr lang="fr-FR" sz="2200" dirty="0"/>
              <a:t>: social action</a:t>
            </a:r>
          </a:p>
          <a:p>
            <a:pPr marL="0" indent="0">
              <a:buNone/>
            </a:pPr>
            <a:endParaRPr lang="fr-FR" sz="2200" dirty="0"/>
          </a:p>
          <a:p>
            <a:pPr marL="0" indent="0">
              <a:buNone/>
            </a:pPr>
            <a:r>
              <a:rPr lang="fr-FR" sz="2200" b="1" dirty="0"/>
              <a:t>Adolescent / </a:t>
            </a:r>
            <a:r>
              <a:rPr lang="fr-FR" sz="2200" b="1" dirty="0" err="1"/>
              <a:t>youth</a:t>
            </a:r>
            <a:r>
              <a:rPr lang="fr-FR" sz="2200" b="1" dirty="0"/>
              <a:t> </a:t>
            </a:r>
            <a:r>
              <a:rPr lang="fr-FR" sz="2200" b="1" dirty="0" err="1"/>
              <a:t>health</a:t>
            </a:r>
            <a:endParaRPr lang="fr-FR" sz="2200" b="1" dirty="0"/>
          </a:p>
          <a:p>
            <a:pPr lvl="1"/>
            <a:r>
              <a:rPr lang="fr-FR" sz="2200" dirty="0"/>
              <a:t>School </a:t>
            </a:r>
            <a:r>
              <a:rPr lang="fr-FR" sz="2200" dirty="0" err="1"/>
              <a:t>health</a:t>
            </a:r>
            <a:r>
              <a:rPr lang="fr-FR" sz="2200" dirty="0"/>
              <a:t>, reproductive </a:t>
            </a:r>
            <a:r>
              <a:rPr lang="fr-FR" sz="2200" dirty="0" err="1"/>
              <a:t>health</a:t>
            </a:r>
            <a:r>
              <a:rPr lang="fr-FR" sz="2200" dirty="0"/>
              <a:t> (incl. FP)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5A9692-7AEE-C94B-B8AE-05200AD038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sz="2200" dirty="0"/>
              <a:t>Challenge of </a:t>
            </a:r>
            <a:r>
              <a:rPr lang="fr-FR" sz="2200" dirty="0" err="1"/>
              <a:t>taking</a:t>
            </a:r>
            <a:r>
              <a:rPr lang="fr-FR" sz="2200" dirty="0"/>
              <a:t> care for </a:t>
            </a:r>
            <a:r>
              <a:rPr lang="fr-FR" sz="2200" dirty="0" err="1"/>
              <a:t>ignored</a:t>
            </a:r>
            <a:r>
              <a:rPr lang="fr-FR" sz="2200" dirty="0"/>
              <a:t>/ </a:t>
            </a:r>
            <a:r>
              <a:rPr lang="fr-FR" sz="2200" dirty="0" err="1"/>
              <a:t>excluded</a:t>
            </a:r>
            <a:r>
              <a:rPr lang="fr-FR" sz="2200" dirty="0"/>
              <a:t> groups</a:t>
            </a:r>
          </a:p>
          <a:p>
            <a:r>
              <a:rPr lang="fr-FR" sz="2200" dirty="0"/>
              <a:t>How to </a:t>
            </a:r>
            <a:r>
              <a:rPr lang="fr-FR" sz="2200" dirty="0" err="1"/>
              <a:t>ensure</a:t>
            </a:r>
            <a:r>
              <a:rPr lang="fr-FR" sz="2200" dirty="0"/>
              <a:t> </a:t>
            </a:r>
            <a:r>
              <a:rPr lang="fr-FR" sz="2200" dirty="0" err="1"/>
              <a:t>that</a:t>
            </a:r>
            <a:r>
              <a:rPr lang="fr-FR" sz="2200" dirty="0"/>
              <a:t> </a:t>
            </a:r>
            <a:r>
              <a:rPr lang="fr-FR" sz="2200" dirty="0" err="1"/>
              <a:t>their</a:t>
            </a:r>
            <a:r>
              <a:rPr lang="fr-FR" sz="2200" dirty="0"/>
              <a:t> </a:t>
            </a:r>
            <a:r>
              <a:rPr lang="fr-FR" sz="2200" dirty="0" err="1"/>
              <a:t>health</a:t>
            </a:r>
            <a:r>
              <a:rPr lang="fr-FR" sz="2200" dirty="0"/>
              <a:t> </a:t>
            </a:r>
            <a:r>
              <a:rPr lang="fr-FR" sz="2200" dirty="0" err="1"/>
              <a:t>problems</a:t>
            </a:r>
            <a:r>
              <a:rPr lang="fr-FR" sz="2200" dirty="0"/>
              <a:t> are </a:t>
            </a:r>
            <a:r>
              <a:rPr lang="fr-FR" sz="2200" dirty="0" err="1"/>
              <a:t>taken</a:t>
            </a:r>
            <a:r>
              <a:rPr lang="fr-FR" sz="2200" dirty="0"/>
              <a:t> care of (social connections) </a:t>
            </a:r>
          </a:p>
          <a:p>
            <a:pPr lvl="1"/>
            <a:r>
              <a:rPr lang="fr-FR" sz="2200" dirty="0" err="1"/>
              <a:t>Teenage</a:t>
            </a:r>
            <a:r>
              <a:rPr lang="fr-FR" sz="2200" dirty="0"/>
              <a:t> </a:t>
            </a:r>
            <a:r>
              <a:rPr lang="fr-FR" sz="2200" dirty="0" err="1"/>
              <a:t>pregnancy</a:t>
            </a:r>
            <a:r>
              <a:rPr lang="fr-FR" sz="2200" dirty="0"/>
              <a:t>, FP, Abortion, care for MSM, HIV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6E040-9083-D84C-B4D7-D7B03789F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60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8638" y="1799863"/>
            <a:ext cx="10678633" cy="4739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 dirty="0"/>
              <a:t>Health service organisation</a:t>
            </a:r>
          </a:p>
          <a:p>
            <a:pPr lvl="1"/>
            <a:r>
              <a:rPr lang="fr-FR" sz="2200" dirty="0"/>
              <a:t>Health </a:t>
            </a:r>
            <a:r>
              <a:rPr lang="fr-FR" sz="2200" dirty="0" err="1"/>
              <a:t>workforce</a:t>
            </a:r>
            <a:r>
              <a:rPr lang="fr-FR" sz="2200" dirty="0"/>
              <a:t>: </a:t>
            </a:r>
            <a:r>
              <a:rPr lang="fr-FR" sz="2200" dirty="0" err="1"/>
              <a:t>typical</a:t>
            </a:r>
            <a:r>
              <a:rPr lang="fr-FR" sz="2200" dirty="0"/>
              <a:t> urban concentration of staff </a:t>
            </a:r>
          </a:p>
          <a:p>
            <a:pPr lvl="2"/>
            <a:r>
              <a:rPr lang="fr-FR" sz="2200" dirty="0"/>
              <a:t>51 </a:t>
            </a:r>
            <a:r>
              <a:rPr lang="fr-FR" sz="2200" dirty="0" err="1"/>
              <a:t>health</a:t>
            </a:r>
            <a:r>
              <a:rPr lang="fr-FR" sz="2200" dirty="0"/>
              <a:t> </a:t>
            </a:r>
            <a:r>
              <a:rPr lang="fr-FR" sz="2200" dirty="0" err="1"/>
              <a:t>workers</a:t>
            </a:r>
            <a:r>
              <a:rPr lang="fr-FR" sz="2200" dirty="0"/>
              <a:t> at CM </a:t>
            </a:r>
            <a:r>
              <a:rPr lang="fr-FR" sz="2200" dirty="0" err="1"/>
              <a:t>Nagrin</a:t>
            </a:r>
            <a:endParaRPr lang="fr-FR" sz="2200" dirty="0"/>
          </a:p>
          <a:p>
            <a:pPr lvl="1"/>
            <a:r>
              <a:rPr lang="fr-FR" sz="2200" dirty="0" err="1"/>
              <a:t>Referral</a:t>
            </a:r>
            <a:r>
              <a:rPr lang="fr-FR" sz="2200" dirty="0"/>
              <a:t> </a:t>
            </a:r>
            <a:r>
              <a:rPr lang="fr-FR" sz="2200" dirty="0" err="1"/>
              <a:t>chain</a:t>
            </a:r>
            <a:r>
              <a:rPr lang="fr-FR" sz="2200" dirty="0"/>
              <a:t> not </a:t>
            </a:r>
            <a:r>
              <a:rPr lang="fr-FR" sz="2200" dirty="0" err="1"/>
              <a:t>respected</a:t>
            </a:r>
            <a:r>
              <a:rPr lang="fr-FR" sz="2200" dirty="0"/>
              <a:t> (CSPS-CMA-CHU)</a:t>
            </a:r>
          </a:p>
          <a:p>
            <a:pPr lvl="1"/>
            <a:endParaRPr lang="fr-FR" sz="2200" dirty="0"/>
          </a:p>
          <a:p>
            <a:pPr lvl="1"/>
            <a:endParaRPr lang="fr-FR" sz="2200" dirty="0"/>
          </a:p>
          <a:p>
            <a:pPr marL="0" indent="0">
              <a:buNone/>
            </a:pPr>
            <a:r>
              <a:rPr lang="fr-FR" sz="2200" b="1" dirty="0"/>
              <a:t>Policy </a:t>
            </a:r>
            <a:r>
              <a:rPr lang="fr-FR" sz="2200" b="1" dirty="0" err="1"/>
              <a:t>implementation</a:t>
            </a:r>
            <a:r>
              <a:rPr lang="fr-FR" sz="2200" b="1" dirty="0"/>
              <a:t> gaps  </a:t>
            </a:r>
          </a:p>
          <a:p>
            <a:pPr lvl="1"/>
            <a:r>
              <a:rPr lang="fr-FR" sz="2200" dirty="0" err="1"/>
              <a:t>Example</a:t>
            </a:r>
            <a:r>
              <a:rPr lang="fr-FR" sz="2200" dirty="0"/>
              <a:t>: </a:t>
            </a:r>
            <a:r>
              <a:rPr lang="fr-FR" sz="2200" dirty="0" err="1"/>
              <a:t>fee</a:t>
            </a:r>
            <a:r>
              <a:rPr lang="fr-FR" sz="2200" dirty="0"/>
              <a:t> exemption </a:t>
            </a:r>
            <a:r>
              <a:rPr lang="fr-FR" sz="2200" dirty="0" err="1"/>
              <a:t>policy</a:t>
            </a:r>
            <a:endParaRPr lang="fr-FR" sz="2200" dirty="0"/>
          </a:p>
          <a:p>
            <a:pPr lvl="2"/>
            <a:r>
              <a:rPr lang="fr-FR" sz="2200" dirty="0" err="1"/>
              <a:t>Poorly</a:t>
            </a:r>
            <a:r>
              <a:rPr lang="fr-FR" sz="2200" dirty="0"/>
              <a:t> </a:t>
            </a:r>
            <a:r>
              <a:rPr lang="fr-FR" sz="2200" dirty="0" err="1"/>
              <a:t>adapted</a:t>
            </a:r>
            <a:r>
              <a:rPr lang="fr-FR" sz="2200" dirty="0"/>
              <a:t> to urban </a:t>
            </a:r>
            <a:r>
              <a:rPr lang="fr-FR" sz="2200" dirty="0" err="1"/>
              <a:t>realities</a:t>
            </a:r>
            <a:endParaRPr lang="fr-FR" sz="2200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36659F71-97B0-BF4A-8F4B-1AEC61B07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037" y="751138"/>
            <a:ext cx="7974655" cy="609600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latin typeface="+mn-lt"/>
              </a:rPr>
              <a:t>The challenges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A1E447-48E7-804A-833B-213D085E5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39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9150" y="1799863"/>
            <a:ext cx="10678633" cy="4739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dirty="0" err="1"/>
              <a:t>Lack</a:t>
            </a:r>
            <a:r>
              <a:rPr lang="fr-FR" sz="2200" dirty="0"/>
              <a:t> of </a:t>
            </a:r>
            <a:r>
              <a:rPr lang="fr-FR" sz="2200" b="1" dirty="0"/>
              <a:t>collaboration </a:t>
            </a:r>
            <a:r>
              <a:rPr lang="fr-FR" sz="2200" b="1" dirty="0" err="1"/>
              <a:t>with</a:t>
            </a:r>
            <a:r>
              <a:rPr lang="fr-FR" sz="2200" b="1" dirty="0"/>
              <a:t> </a:t>
            </a:r>
            <a:r>
              <a:rPr lang="fr-FR" sz="2200" b="1" dirty="0" err="1"/>
              <a:t>other</a:t>
            </a:r>
            <a:r>
              <a:rPr lang="fr-FR" sz="2200" b="1" dirty="0"/>
              <a:t> </a:t>
            </a:r>
            <a:r>
              <a:rPr lang="fr-FR" sz="2200" b="1" dirty="0" err="1"/>
              <a:t>actors</a:t>
            </a:r>
            <a:endParaRPr lang="fr-FR" sz="2200" b="1" dirty="0"/>
          </a:p>
          <a:p>
            <a:pPr lvl="1"/>
            <a:r>
              <a:rPr lang="fr-FR" sz="2200" dirty="0" err="1"/>
              <a:t>Region</a:t>
            </a:r>
            <a:r>
              <a:rPr lang="fr-FR" sz="2200" dirty="0"/>
              <a:t> and province: </a:t>
            </a:r>
            <a:r>
              <a:rPr lang="fr-FR" sz="2200" dirty="0" err="1"/>
              <a:t>conflicts</a:t>
            </a:r>
            <a:r>
              <a:rPr lang="fr-FR" sz="2200" dirty="0"/>
              <a:t> of </a:t>
            </a:r>
            <a:r>
              <a:rPr lang="fr-FR" sz="2200" dirty="0" err="1"/>
              <a:t>interest</a:t>
            </a:r>
            <a:endParaRPr lang="fr-FR" sz="2200" dirty="0"/>
          </a:p>
          <a:p>
            <a:pPr lvl="1"/>
            <a:r>
              <a:rPr lang="fr-FR" sz="2200" dirty="0"/>
              <a:t>Exemple : organisation of emergency </a:t>
            </a:r>
            <a:r>
              <a:rPr lang="fr-FR" sz="2200" dirty="0" err="1"/>
              <a:t>response</a:t>
            </a:r>
            <a:r>
              <a:rPr lang="fr-FR" sz="2200" dirty="0"/>
              <a:t> (ex. </a:t>
            </a:r>
            <a:r>
              <a:rPr lang="fr-FR" sz="2200" dirty="0" err="1"/>
              <a:t>ebola</a:t>
            </a:r>
            <a:r>
              <a:rPr lang="fr-FR" sz="2200" dirty="0"/>
              <a:t>)</a:t>
            </a:r>
          </a:p>
          <a:p>
            <a:pPr lvl="1"/>
            <a:endParaRPr lang="fr-FR" sz="2200" dirty="0"/>
          </a:p>
          <a:p>
            <a:pPr marL="0" indent="0">
              <a:buNone/>
            </a:pPr>
            <a:endParaRPr lang="fr-FR" sz="2200" dirty="0"/>
          </a:p>
          <a:p>
            <a:pPr marL="0" indent="0">
              <a:buNone/>
            </a:pPr>
            <a:r>
              <a:rPr lang="fr-FR" sz="2200" b="1" dirty="0" err="1"/>
              <a:t>Governance</a:t>
            </a:r>
            <a:r>
              <a:rPr lang="fr-FR" sz="2200" dirty="0"/>
              <a:t> </a:t>
            </a:r>
          </a:p>
          <a:p>
            <a:pPr lvl="1"/>
            <a:r>
              <a:rPr lang="fr-FR" sz="2200" dirty="0"/>
              <a:t>Multiple </a:t>
            </a:r>
            <a:r>
              <a:rPr lang="fr-FR" sz="2200" dirty="0" err="1"/>
              <a:t>actors</a:t>
            </a:r>
            <a:r>
              <a:rPr lang="fr-FR" sz="2200" dirty="0"/>
              <a:t>: </a:t>
            </a:r>
            <a:r>
              <a:rPr lang="fr-FR" sz="2200" dirty="0" err="1"/>
              <a:t>Ministries</a:t>
            </a:r>
            <a:r>
              <a:rPr lang="fr-FR" sz="2200" dirty="0"/>
              <a:t>, </a:t>
            </a:r>
            <a:r>
              <a:rPr lang="fr-FR" sz="2200" dirty="0" err="1"/>
              <a:t>municipalities</a:t>
            </a:r>
            <a:r>
              <a:rPr lang="fr-FR" sz="2200" dirty="0"/>
              <a:t>, </a:t>
            </a:r>
            <a:r>
              <a:rPr lang="fr-FR" sz="2200" dirty="0" err="1"/>
              <a:t>politicians</a:t>
            </a:r>
            <a:r>
              <a:rPr lang="fr-FR" sz="2200" dirty="0"/>
              <a:t>, CBO, </a:t>
            </a:r>
            <a:r>
              <a:rPr lang="fr-FR" sz="2200" dirty="0" err="1"/>
              <a:t>NGOs</a:t>
            </a:r>
            <a:r>
              <a:rPr lang="fr-FR" sz="2200" dirty="0"/>
              <a:t>, </a:t>
            </a:r>
            <a:r>
              <a:rPr lang="fr-FR" sz="2200" dirty="0" err="1"/>
              <a:t>etc</a:t>
            </a:r>
            <a:endParaRPr lang="fr-FR" sz="2200" dirty="0"/>
          </a:p>
          <a:p>
            <a:pPr lvl="1"/>
            <a:r>
              <a:rPr lang="fr-FR" sz="2200" dirty="0"/>
              <a:t>Divergent </a:t>
            </a:r>
            <a:r>
              <a:rPr lang="fr-FR" sz="2200" dirty="0" err="1"/>
              <a:t>adminstrative</a:t>
            </a:r>
            <a:r>
              <a:rPr lang="fr-FR" sz="2200" dirty="0"/>
              <a:t>/</a:t>
            </a:r>
            <a:r>
              <a:rPr lang="fr-FR" sz="2200" dirty="0" err="1"/>
              <a:t>political</a:t>
            </a:r>
            <a:r>
              <a:rPr lang="fr-FR" sz="2200" dirty="0"/>
              <a:t> and </a:t>
            </a:r>
            <a:r>
              <a:rPr lang="fr-FR" sz="2200" dirty="0" err="1"/>
              <a:t>operational</a:t>
            </a:r>
            <a:r>
              <a:rPr lang="fr-FR" sz="2200" dirty="0"/>
              <a:t> district </a:t>
            </a:r>
            <a:r>
              <a:rPr lang="fr-FR" sz="2200" dirty="0" err="1"/>
              <a:t>boundaries</a:t>
            </a:r>
            <a:r>
              <a:rPr lang="fr-FR" sz="2200" dirty="0"/>
              <a:t> 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36659F71-97B0-BF4A-8F4B-1AEC61B07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037" y="751138"/>
            <a:ext cx="7974655" cy="609600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latin typeface="+mn-lt"/>
              </a:rPr>
              <a:t>The challenges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A1E447-48E7-804A-833B-213D085E5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98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1719" y="1819441"/>
            <a:ext cx="10678159" cy="4801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 dirty="0" err="1"/>
              <a:t>Demands</a:t>
            </a:r>
            <a:r>
              <a:rPr lang="fr-FR" sz="2200" b="1" dirty="0"/>
              <a:t> </a:t>
            </a:r>
            <a:r>
              <a:rPr lang="fr-FR" sz="2200" b="1" dirty="0" err="1"/>
              <a:t>from</a:t>
            </a:r>
            <a:r>
              <a:rPr lang="fr-FR" sz="2200" b="1" dirty="0"/>
              <a:t> </a:t>
            </a:r>
            <a:r>
              <a:rPr lang="fr-FR" sz="2200" b="1" dirty="0" err="1"/>
              <a:t>health</a:t>
            </a:r>
            <a:r>
              <a:rPr lang="fr-FR" sz="2200" b="1" dirty="0"/>
              <a:t> </a:t>
            </a:r>
            <a:r>
              <a:rPr lang="fr-FR" sz="2200" b="1" dirty="0" err="1"/>
              <a:t>professionals</a:t>
            </a:r>
            <a:endParaRPr lang="fr-FR" sz="2200" b="1" dirty="0"/>
          </a:p>
          <a:p>
            <a:pPr lvl="1"/>
            <a:r>
              <a:rPr lang="fr-FR" sz="2200" dirty="0"/>
              <a:t>Professional associations and unions of all cadres</a:t>
            </a:r>
          </a:p>
          <a:p>
            <a:pPr marL="0" indent="0">
              <a:buNone/>
            </a:pPr>
            <a:endParaRPr lang="fr-FR" sz="2200" dirty="0"/>
          </a:p>
          <a:p>
            <a:pPr marL="0" indent="0">
              <a:buNone/>
            </a:pPr>
            <a:r>
              <a:rPr lang="fr-FR" sz="2200" dirty="0"/>
              <a:t>Rising </a:t>
            </a:r>
            <a:r>
              <a:rPr lang="fr-FR" sz="2200" b="1" dirty="0"/>
              <a:t>expectations of the population</a:t>
            </a:r>
          </a:p>
          <a:p>
            <a:pPr lvl="1"/>
            <a:r>
              <a:rPr lang="fr-FR" sz="2200" dirty="0"/>
              <a:t>Insurrection in 2014</a:t>
            </a:r>
          </a:p>
          <a:p>
            <a:pPr lvl="1"/>
            <a:r>
              <a:rPr lang="fr-FR" sz="2200" dirty="0"/>
              <a:t>Corruption</a:t>
            </a:r>
            <a:endParaRPr lang="fr-FR" sz="2200" dirty="0">
              <a:solidFill>
                <a:srgbClr val="FF0000"/>
              </a:solidFill>
            </a:endParaRPr>
          </a:p>
          <a:p>
            <a:pPr lvl="1"/>
            <a:r>
              <a:rPr lang="fr-FR" sz="2200" dirty="0"/>
              <a:t>Media : the </a:t>
            </a:r>
            <a:r>
              <a:rPr lang="fr-FR" sz="2200" dirty="0" err="1"/>
              <a:t>role</a:t>
            </a:r>
            <a:r>
              <a:rPr lang="fr-FR" sz="2200" dirty="0"/>
              <a:t> of </a:t>
            </a:r>
            <a:r>
              <a:rPr lang="fr-FR" sz="2200" dirty="0" err="1"/>
              <a:t>popular</a:t>
            </a:r>
            <a:r>
              <a:rPr lang="fr-FR" sz="2200" dirty="0"/>
              <a:t> talk show on the radio</a:t>
            </a:r>
          </a:p>
          <a:p>
            <a:pPr lvl="1"/>
            <a:r>
              <a:rPr lang="fr-FR" sz="2200" dirty="0"/>
              <a:t>Civil society organisations: </a:t>
            </a:r>
            <a:r>
              <a:rPr lang="fr-FR" sz="2200" dirty="0" err="1"/>
              <a:t>Advocacy</a:t>
            </a:r>
            <a:r>
              <a:rPr lang="fr-FR" sz="2200" dirty="0"/>
              <a:t>/mobilisation by </a:t>
            </a:r>
            <a:r>
              <a:rPr lang="fr-FR" sz="2200" dirty="0" err="1"/>
              <a:t>NGOs</a:t>
            </a:r>
            <a:r>
              <a:rPr lang="fr-FR" sz="2200" dirty="0"/>
              <a:t> and </a:t>
            </a:r>
            <a:r>
              <a:rPr lang="fr-FR" sz="2200" dirty="0" err="1"/>
              <a:t>women</a:t>
            </a:r>
            <a:r>
              <a:rPr lang="fr-FR" sz="2200" dirty="0"/>
              <a:t>/</a:t>
            </a:r>
            <a:r>
              <a:rPr lang="fr-FR" sz="2200" dirty="0" err="1"/>
              <a:t>youth</a:t>
            </a:r>
            <a:r>
              <a:rPr lang="fr-FR" sz="2200" dirty="0"/>
              <a:t>/</a:t>
            </a:r>
            <a:r>
              <a:rPr lang="fr-FR" sz="2200" dirty="0" err="1"/>
              <a:t>other</a:t>
            </a:r>
            <a:r>
              <a:rPr lang="fr-FR" sz="2200" dirty="0"/>
              <a:t> groups</a:t>
            </a:r>
          </a:p>
          <a:p>
            <a:pPr lvl="1"/>
            <a:r>
              <a:rPr lang="fr-FR" sz="2200" dirty="0"/>
              <a:t>Health </a:t>
            </a:r>
            <a:r>
              <a:rPr lang="fr-FR" sz="2200" dirty="0" err="1"/>
              <a:t>became</a:t>
            </a:r>
            <a:r>
              <a:rPr lang="fr-FR" sz="2200" dirty="0"/>
              <a:t> a </a:t>
            </a:r>
            <a:r>
              <a:rPr lang="fr-FR" sz="2200" dirty="0" err="1"/>
              <a:t>political</a:t>
            </a:r>
            <a:r>
              <a:rPr lang="fr-FR" sz="2200" dirty="0"/>
              <a:t> issue</a:t>
            </a:r>
          </a:p>
          <a:p>
            <a:pPr lvl="1"/>
            <a:endParaRPr lang="fr-FR" sz="2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4F60CFE-A24C-EF4E-A06C-D7E93CF93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13</a:t>
            </a:fld>
            <a:endParaRPr lang="en-US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94B9B6A5-1A98-7745-8B59-0C1F93D73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6037" y="751138"/>
            <a:ext cx="7974655" cy="609600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latin typeface="+mn-lt"/>
              </a:rPr>
              <a:t>The challenges</a:t>
            </a:r>
          </a:p>
        </p:txBody>
      </p:sp>
    </p:spTree>
    <p:extLst>
      <p:ext uri="{BB962C8B-B14F-4D97-AF65-F5344CB8AC3E}">
        <p14:creationId xmlns:p14="http://schemas.microsoft.com/office/powerpoint/2010/main" val="1113456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48677EBB-E11C-384C-B034-CB9C955EF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>
                <a:latin typeface="+mn-lt"/>
              </a:rPr>
              <a:t>The challenges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FR" sz="2200" b="1" dirty="0" err="1"/>
              <a:t>Climate</a:t>
            </a:r>
            <a:r>
              <a:rPr lang="fr-FR" sz="2200" b="1" dirty="0"/>
              <a:t> change</a:t>
            </a:r>
          </a:p>
          <a:p>
            <a:pPr lvl="1"/>
            <a:r>
              <a:rPr lang="fr-FR" sz="2200" dirty="0" err="1"/>
              <a:t>Floods</a:t>
            </a:r>
            <a:r>
              <a:rPr lang="fr-FR" sz="2200" dirty="0"/>
              <a:t> </a:t>
            </a:r>
          </a:p>
          <a:p>
            <a:pPr lvl="2"/>
            <a:r>
              <a:rPr lang="fr-FR" sz="2200" dirty="0" err="1"/>
              <a:t>Affecting</a:t>
            </a:r>
            <a:r>
              <a:rPr lang="fr-FR" sz="2200" dirty="0"/>
              <a:t> the University </a:t>
            </a:r>
            <a:r>
              <a:rPr lang="fr-FR" sz="2200" dirty="0" err="1"/>
              <a:t>Hospital</a:t>
            </a:r>
            <a:r>
              <a:rPr lang="fr-FR" sz="2200" dirty="0"/>
              <a:t> </a:t>
            </a:r>
            <a:r>
              <a:rPr lang="fr-FR" sz="2200" dirty="0" err="1"/>
              <a:t>Yalgado</a:t>
            </a:r>
            <a:r>
              <a:rPr lang="fr-FR" sz="2200" dirty="0"/>
              <a:t> in 2009 </a:t>
            </a:r>
          </a:p>
          <a:p>
            <a:pPr lvl="1"/>
            <a:r>
              <a:rPr lang="fr-FR" sz="2200" dirty="0" err="1"/>
              <a:t>Heatwaves</a:t>
            </a:r>
            <a:r>
              <a:rPr lang="fr-FR" sz="2200" dirty="0"/>
              <a:t> due to </a:t>
            </a:r>
            <a:r>
              <a:rPr lang="fr-FR" sz="2200" dirty="0" err="1"/>
              <a:t>deforestation</a:t>
            </a:r>
            <a:r>
              <a:rPr lang="fr-FR" sz="2200" dirty="0"/>
              <a:t> </a:t>
            </a:r>
          </a:p>
          <a:p>
            <a:pPr marL="0" indent="0">
              <a:buNone/>
            </a:pPr>
            <a:endParaRPr lang="fr-FR" sz="2200" b="1" dirty="0"/>
          </a:p>
          <a:p>
            <a:pPr marL="0" indent="0">
              <a:buNone/>
            </a:pPr>
            <a:r>
              <a:rPr lang="fr-FR" sz="2200" b="1" dirty="0"/>
              <a:t>Pollution</a:t>
            </a:r>
          </a:p>
          <a:p>
            <a:pPr marL="0" indent="0">
              <a:buNone/>
            </a:pPr>
            <a:endParaRPr lang="fr-FR" sz="2200" b="1" dirty="0"/>
          </a:p>
          <a:p>
            <a:pPr marL="0" indent="0">
              <a:buNone/>
            </a:pPr>
            <a:r>
              <a:rPr lang="fr-FR" sz="2200" b="1" dirty="0"/>
              <a:t>Security</a:t>
            </a:r>
          </a:p>
          <a:p>
            <a:pPr lvl="1"/>
            <a:r>
              <a:rPr lang="fr-FR" sz="2200" dirty="0" err="1"/>
              <a:t>Terrorism</a:t>
            </a:r>
            <a:endParaRPr lang="fr-FR" sz="2200" dirty="0"/>
          </a:p>
          <a:p>
            <a:endParaRPr lang="fr-FR" sz="22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CCC9F9-7686-134D-A124-305A49B131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200" b="1" dirty="0" err="1"/>
              <a:t>Consequences</a:t>
            </a:r>
            <a:r>
              <a:rPr lang="fr-FR" sz="2200" b="1" dirty="0"/>
              <a:t> </a:t>
            </a:r>
          </a:p>
          <a:p>
            <a:pPr lvl="1"/>
            <a:r>
              <a:rPr lang="fr-FR" sz="2200" dirty="0" err="1"/>
              <a:t>Weakening</a:t>
            </a:r>
            <a:r>
              <a:rPr lang="fr-FR" sz="2200" dirty="0"/>
              <a:t> of the </a:t>
            </a:r>
            <a:r>
              <a:rPr lang="fr-FR" sz="2200" dirty="0" err="1"/>
              <a:t>health</a:t>
            </a:r>
            <a:r>
              <a:rPr lang="fr-FR" sz="2200" dirty="0"/>
              <a:t> system</a:t>
            </a:r>
          </a:p>
          <a:p>
            <a:pPr lvl="2"/>
            <a:r>
              <a:rPr lang="fr-FR" sz="2200" dirty="0" err="1"/>
              <a:t>Seeking</a:t>
            </a:r>
            <a:r>
              <a:rPr lang="fr-FR" sz="2200" dirty="0"/>
              <a:t> care </a:t>
            </a:r>
            <a:r>
              <a:rPr lang="fr-FR" sz="2200" dirty="0" err="1"/>
              <a:t>abroad</a:t>
            </a:r>
            <a:r>
              <a:rPr lang="fr-FR" sz="2200" dirty="0"/>
              <a:t> (</a:t>
            </a:r>
            <a:r>
              <a:rPr lang="fr-FR" sz="2200" dirty="0" err="1"/>
              <a:t>cost</a:t>
            </a:r>
            <a:r>
              <a:rPr lang="fr-FR" sz="2200" dirty="0"/>
              <a:t>/</a:t>
            </a:r>
            <a:r>
              <a:rPr lang="fr-FR" sz="2200" dirty="0" err="1"/>
              <a:t>inequity</a:t>
            </a:r>
            <a:r>
              <a:rPr lang="fr-FR" sz="2200" dirty="0"/>
              <a:t>)</a:t>
            </a:r>
          </a:p>
          <a:p>
            <a:pPr lvl="1"/>
            <a:endParaRPr lang="fr-FR" sz="2200" dirty="0"/>
          </a:p>
          <a:p>
            <a:pPr lvl="1"/>
            <a:r>
              <a:rPr lang="fr-FR" sz="2200" dirty="0"/>
              <a:t>Tensions </a:t>
            </a:r>
            <a:r>
              <a:rPr lang="fr-FR" sz="2200" dirty="0" err="1"/>
              <a:t>between</a:t>
            </a:r>
            <a:r>
              <a:rPr lang="fr-FR" sz="2200" dirty="0"/>
              <a:t> </a:t>
            </a:r>
            <a:r>
              <a:rPr lang="fr-FR" sz="2200" dirty="0" err="1"/>
              <a:t>health</a:t>
            </a:r>
            <a:r>
              <a:rPr lang="fr-FR" sz="2200" dirty="0"/>
              <a:t> service </a:t>
            </a:r>
            <a:r>
              <a:rPr lang="fr-FR" sz="2200" dirty="0" err="1"/>
              <a:t>users</a:t>
            </a:r>
            <a:r>
              <a:rPr lang="fr-FR" sz="2200" dirty="0"/>
              <a:t> and providers</a:t>
            </a:r>
          </a:p>
          <a:p>
            <a:pPr lvl="1"/>
            <a:endParaRPr lang="fr-FR" sz="2200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8E4E8-8F68-8B43-A2D7-D91C84BD1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46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1450" y="1862754"/>
            <a:ext cx="4416972" cy="49952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 dirty="0" err="1"/>
              <a:t>Improve</a:t>
            </a:r>
            <a:r>
              <a:rPr lang="fr-FR" sz="2200" b="1" dirty="0"/>
              <a:t> </a:t>
            </a:r>
            <a:r>
              <a:rPr lang="fr-FR" sz="2200" b="1" dirty="0" err="1"/>
              <a:t>health</a:t>
            </a:r>
            <a:r>
              <a:rPr lang="fr-FR" sz="2200" b="1" dirty="0"/>
              <a:t> service / system management</a:t>
            </a:r>
          </a:p>
          <a:p>
            <a:r>
              <a:rPr lang="fr-FR" sz="2200" dirty="0" err="1"/>
              <a:t>Redefine</a:t>
            </a:r>
            <a:r>
              <a:rPr lang="fr-FR" sz="2200" dirty="0"/>
              <a:t> </a:t>
            </a:r>
            <a:r>
              <a:rPr lang="fr-FR" sz="2200" dirty="0" err="1"/>
              <a:t>tasks</a:t>
            </a:r>
            <a:r>
              <a:rPr lang="fr-FR" sz="2200" dirty="0"/>
              <a:t> and </a:t>
            </a:r>
            <a:r>
              <a:rPr lang="fr-FR" sz="2200" dirty="0" err="1"/>
              <a:t>task</a:t>
            </a:r>
            <a:r>
              <a:rPr lang="fr-FR" sz="2200" dirty="0"/>
              <a:t> distribution to </a:t>
            </a:r>
            <a:r>
              <a:rPr lang="fr-FR" sz="2200" dirty="0" err="1"/>
              <a:t>improve</a:t>
            </a:r>
            <a:r>
              <a:rPr lang="fr-FR" sz="2200" dirty="0"/>
              <a:t> </a:t>
            </a:r>
            <a:r>
              <a:rPr lang="fr-FR" sz="2200" dirty="0" err="1"/>
              <a:t>skill</a:t>
            </a:r>
            <a:r>
              <a:rPr lang="fr-FR" sz="2200" dirty="0"/>
              <a:t> mix</a:t>
            </a:r>
          </a:p>
          <a:p>
            <a:r>
              <a:rPr lang="fr-FR" sz="2200" dirty="0" err="1"/>
              <a:t>Improve</a:t>
            </a:r>
            <a:r>
              <a:rPr lang="fr-FR" sz="2200" dirty="0"/>
              <a:t> salaries of </a:t>
            </a:r>
            <a:r>
              <a:rPr lang="fr-FR" sz="2200" dirty="0" err="1"/>
              <a:t>health</a:t>
            </a:r>
            <a:r>
              <a:rPr lang="fr-FR" sz="2200" dirty="0"/>
              <a:t> </a:t>
            </a:r>
            <a:r>
              <a:rPr lang="fr-FR" sz="2200" dirty="0" err="1"/>
              <a:t>workers</a:t>
            </a:r>
            <a:endParaRPr lang="fr-FR" sz="2200" dirty="0"/>
          </a:p>
          <a:p>
            <a:r>
              <a:rPr lang="fr-FR" sz="2200" dirty="0" err="1"/>
              <a:t>Improve</a:t>
            </a:r>
            <a:r>
              <a:rPr lang="fr-FR" sz="2200" dirty="0"/>
              <a:t> care and </a:t>
            </a:r>
            <a:r>
              <a:rPr lang="fr-FR" sz="2200" dirty="0" err="1"/>
              <a:t>supply</a:t>
            </a:r>
            <a:r>
              <a:rPr lang="fr-FR" sz="2200" dirty="0"/>
              <a:t> </a:t>
            </a:r>
            <a:r>
              <a:rPr lang="fr-FR" sz="2200" dirty="0" err="1"/>
              <a:t>systems</a:t>
            </a:r>
            <a:r>
              <a:rPr lang="fr-FR" sz="2200" dirty="0"/>
              <a:t> (incl. essential </a:t>
            </a:r>
            <a:r>
              <a:rPr lang="fr-FR" sz="2200" dirty="0" err="1"/>
              <a:t>drug</a:t>
            </a:r>
            <a:r>
              <a:rPr lang="fr-FR" sz="2200" dirty="0"/>
              <a:t> </a:t>
            </a:r>
            <a:r>
              <a:rPr lang="fr-FR" sz="2200" dirty="0" err="1"/>
              <a:t>supply</a:t>
            </a:r>
            <a:r>
              <a:rPr lang="fr-FR" sz="2200" dirty="0"/>
              <a:t>) </a:t>
            </a:r>
            <a:r>
              <a:rPr lang="fr-FR" sz="2200" dirty="0" err="1"/>
              <a:t>through</a:t>
            </a:r>
            <a:r>
              <a:rPr lang="fr-FR" sz="2200" dirty="0"/>
              <a:t> digitalisation</a:t>
            </a:r>
          </a:p>
          <a:p>
            <a:pPr marL="0" indent="0">
              <a:buNone/>
            </a:pPr>
            <a:endParaRPr lang="fr-FR" sz="2200" b="1" dirty="0"/>
          </a:p>
          <a:p>
            <a:pPr marL="0" indent="0">
              <a:buNone/>
            </a:pPr>
            <a:endParaRPr lang="fr-FR" sz="2200" dirty="0"/>
          </a:p>
          <a:p>
            <a:pPr lvl="1"/>
            <a:endParaRPr lang="fr-FR" sz="2200" dirty="0"/>
          </a:p>
          <a:p>
            <a:pPr marL="457200" lvl="1" indent="0">
              <a:buNone/>
            </a:pPr>
            <a:endParaRPr lang="fr-FR" sz="2200" dirty="0"/>
          </a:p>
          <a:p>
            <a:endParaRPr lang="fr-FR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9657C-5329-244E-AFBF-B40A05F23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15</a:t>
            </a:fld>
            <a:endParaRPr lang="en-US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D685A844-8A26-E543-8087-1056F3FD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670" y="624512"/>
            <a:ext cx="10515600" cy="82591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+mn-lt"/>
              </a:rPr>
              <a:t>Priorities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C3AA3536-364B-F549-9322-69845EB3FD73}"/>
              </a:ext>
            </a:extLst>
          </p:cNvPr>
          <p:cNvSpPr txBox="1">
            <a:spLocks/>
          </p:cNvSpPr>
          <p:nvPr/>
        </p:nvSpPr>
        <p:spPr>
          <a:xfrm>
            <a:off x="6609159" y="1862754"/>
            <a:ext cx="10825716" cy="49952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200" b="1" dirty="0" err="1"/>
              <a:t>Reorganisation</a:t>
            </a:r>
            <a:r>
              <a:rPr lang="fr-FR" sz="2200" b="1" dirty="0"/>
              <a:t> of the </a:t>
            </a:r>
            <a:r>
              <a:rPr lang="fr-FR" sz="2200" b="1" dirty="0" err="1"/>
              <a:t>health</a:t>
            </a:r>
            <a:r>
              <a:rPr lang="fr-FR" sz="2200" b="1" dirty="0"/>
              <a:t> system</a:t>
            </a:r>
          </a:p>
          <a:p>
            <a:pPr lvl="1"/>
            <a:r>
              <a:rPr lang="fr-FR" sz="2200" dirty="0" err="1"/>
              <a:t>Re-organisation</a:t>
            </a:r>
            <a:r>
              <a:rPr lang="fr-FR" sz="2200" dirty="0"/>
              <a:t> of the districts</a:t>
            </a:r>
          </a:p>
          <a:p>
            <a:pPr lvl="2"/>
            <a:r>
              <a:rPr lang="fr-FR" sz="2200" dirty="0"/>
              <a:t>Rural and urban zones</a:t>
            </a:r>
          </a:p>
          <a:p>
            <a:pPr lvl="1"/>
            <a:r>
              <a:rPr lang="fr-FR" sz="2200" dirty="0" err="1"/>
              <a:t>Referral</a:t>
            </a:r>
            <a:r>
              <a:rPr lang="fr-FR" sz="2200" dirty="0"/>
              <a:t> </a:t>
            </a:r>
            <a:r>
              <a:rPr lang="fr-FR" sz="2200" dirty="0" err="1"/>
              <a:t>chains</a:t>
            </a:r>
            <a:endParaRPr lang="fr-FR" sz="2200" dirty="0"/>
          </a:p>
          <a:p>
            <a:pPr lvl="1"/>
            <a:r>
              <a:rPr lang="fr-FR" sz="2200" dirty="0" err="1"/>
              <a:t>Re-organisation</a:t>
            </a:r>
            <a:r>
              <a:rPr lang="fr-FR" sz="2200" dirty="0"/>
              <a:t> of emergency </a:t>
            </a:r>
            <a:r>
              <a:rPr lang="fr-FR" sz="2200" dirty="0" err="1"/>
              <a:t>response</a:t>
            </a:r>
            <a:endParaRPr lang="fr-FR" sz="2200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fr-FR" sz="2200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fr-FR" sz="2200" dirty="0"/>
          </a:p>
          <a:p>
            <a:endParaRPr lang="fr-FR" sz="22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84F5D8E-3381-224D-A2D7-CEA861473B4B}"/>
              </a:ext>
            </a:extLst>
          </p:cNvPr>
          <p:cNvGrpSpPr/>
          <p:nvPr/>
        </p:nvGrpSpPr>
        <p:grpSpPr>
          <a:xfrm>
            <a:off x="6832931" y="4187021"/>
            <a:ext cx="4324794" cy="2381693"/>
            <a:chOff x="1408814" y="3540641"/>
            <a:chExt cx="4324794" cy="2381693"/>
          </a:xfrm>
        </p:grpSpPr>
        <p:sp>
          <p:nvSpPr>
            <p:cNvPr id="10" name="Ellipse 3">
              <a:extLst>
                <a:ext uri="{FF2B5EF4-FFF2-40B4-BE49-F238E27FC236}">
                  <a16:creationId xmlns:a16="http://schemas.microsoft.com/office/drawing/2014/main" id="{A219EE28-0E14-B04E-96D6-18D2AE8F12AF}"/>
                </a:ext>
              </a:extLst>
            </p:cNvPr>
            <p:cNvSpPr/>
            <p:nvPr/>
          </p:nvSpPr>
          <p:spPr>
            <a:xfrm>
              <a:off x="1998921" y="3540641"/>
              <a:ext cx="3349256" cy="2381693"/>
            </a:xfrm>
            <a:prstGeom prst="ellipse">
              <a:avLst/>
            </a:prstGeom>
            <a:ln>
              <a:prstDash val="sys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onnecteur droit 5">
              <a:extLst>
                <a:ext uri="{FF2B5EF4-FFF2-40B4-BE49-F238E27FC236}">
                  <a16:creationId xmlns:a16="http://schemas.microsoft.com/office/drawing/2014/main" id="{D138B187-1EFB-594A-9C52-CCF146A5831D}"/>
                </a:ext>
              </a:extLst>
            </p:cNvPr>
            <p:cNvCxnSpPr>
              <a:stCxn id="10" idx="1"/>
              <a:endCxn id="10" idx="6"/>
            </p:cNvCxnSpPr>
            <p:nvPr/>
          </p:nvCxnSpPr>
          <p:spPr>
            <a:xfrm>
              <a:off x="2489408" y="3889432"/>
              <a:ext cx="2858769" cy="84205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necteur droit 8">
              <a:extLst>
                <a:ext uri="{FF2B5EF4-FFF2-40B4-BE49-F238E27FC236}">
                  <a16:creationId xmlns:a16="http://schemas.microsoft.com/office/drawing/2014/main" id="{0A561992-282E-1D4B-A85A-7685E164196D}"/>
                </a:ext>
              </a:extLst>
            </p:cNvPr>
            <p:cNvCxnSpPr>
              <a:stCxn id="10" idx="2"/>
              <a:endCxn id="10" idx="6"/>
            </p:cNvCxnSpPr>
            <p:nvPr/>
          </p:nvCxnSpPr>
          <p:spPr>
            <a:xfrm>
              <a:off x="1998921" y="4731488"/>
              <a:ext cx="334925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riangle isocèle 10">
              <a:extLst>
                <a:ext uri="{FF2B5EF4-FFF2-40B4-BE49-F238E27FC236}">
                  <a16:creationId xmlns:a16="http://schemas.microsoft.com/office/drawing/2014/main" id="{52446DC1-F7BF-FD44-B313-8FFD8CE4C079}"/>
                </a:ext>
              </a:extLst>
            </p:cNvPr>
            <p:cNvSpPr/>
            <p:nvPr/>
          </p:nvSpPr>
          <p:spPr>
            <a:xfrm>
              <a:off x="3848986" y="3761544"/>
              <a:ext cx="415364" cy="35544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iangle isocèle 11">
              <a:extLst>
                <a:ext uri="{FF2B5EF4-FFF2-40B4-BE49-F238E27FC236}">
                  <a16:creationId xmlns:a16="http://schemas.microsoft.com/office/drawing/2014/main" id="{580AA9AF-37AC-6F4A-A715-8457596D3A5D}"/>
                </a:ext>
              </a:extLst>
            </p:cNvPr>
            <p:cNvSpPr/>
            <p:nvPr/>
          </p:nvSpPr>
          <p:spPr>
            <a:xfrm>
              <a:off x="2977116" y="4116990"/>
              <a:ext cx="447956" cy="48647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riangle isocèle 12">
              <a:extLst>
                <a:ext uri="{FF2B5EF4-FFF2-40B4-BE49-F238E27FC236}">
                  <a16:creationId xmlns:a16="http://schemas.microsoft.com/office/drawing/2014/main" id="{12E76417-5812-C049-8CEB-8D77149544EA}"/>
                </a:ext>
              </a:extLst>
            </p:cNvPr>
            <p:cNvSpPr/>
            <p:nvPr/>
          </p:nvSpPr>
          <p:spPr>
            <a:xfrm>
              <a:off x="4263656" y="4859377"/>
              <a:ext cx="442520" cy="51006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A1B7D3E-5F3D-9842-BD18-D380F6DCAE91}"/>
                </a:ext>
              </a:extLst>
            </p:cNvPr>
            <p:cNvSpPr/>
            <p:nvPr/>
          </p:nvSpPr>
          <p:spPr>
            <a:xfrm>
              <a:off x="4161319" y="3570471"/>
              <a:ext cx="882502" cy="2870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CHUB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3C64FA2-9EDD-C647-B9ED-3CDF0EFF8E76}"/>
                </a:ext>
              </a:extLst>
            </p:cNvPr>
            <p:cNvSpPr/>
            <p:nvPr/>
          </p:nvSpPr>
          <p:spPr>
            <a:xfrm>
              <a:off x="4728830" y="4815671"/>
              <a:ext cx="1004778" cy="36682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CHU-T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9A93972-DDF9-1D4B-A23A-76D497375B6C}"/>
                </a:ext>
              </a:extLst>
            </p:cNvPr>
            <p:cNvSpPr/>
            <p:nvPr/>
          </p:nvSpPr>
          <p:spPr>
            <a:xfrm>
              <a:off x="1408814" y="4263218"/>
              <a:ext cx="1180213" cy="3402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CHU-YO</a:t>
              </a:r>
            </a:p>
          </p:txBody>
        </p:sp>
        <p:sp>
          <p:nvSpPr>
            <p:cNvPr id="19" name="Triangle isocèle 16">
              <a:extLst>
                <a:ext uri="{FF2B5EF4-FFF2-40B4-BE49-F238E27FC236}">
                  <a16:creationId xmlns:a16="http://schemas.microsoft.com/office/drawing/2014/main" id="{23F4A417-F66A-CB41-8B69-8B9FDBD57D36}"/>
                </a:ext>
              </a:extLst>
            </p:cNvPr>
            <p:cNvSpPr/>
            <p:nvPr/>
          </p:nvSpPr>
          <p:spPr>
            <a:xfrm>
              <a:off x="3221665" y="5182493"/>
              <a:ext cx="451884" cy="25929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852FFBB-6FDC-874C-9B41-37F12EFB3C1D}"/>
                </a:ext>
              </a:extLst>
            </p:cNvPr>
            <p:cNvSpPr/>
            <p:nvPr/>
          </p:nvSpPr>
          <p:spPr>
            <a:xfrm>
              <a:off x="3221665" y="5516184"/>
              <a:ext cx="669851" cy="25518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CMA</a:t>
              </a:r>
            </a:p>
          </p:txBody>
        </p:sp>
        <p:cxnSp>
          <p:nvCxnSpPr>
            <p:cNvPr id="21" name="Connecteur droit avec flèche 22">
              <a:extLst>
                <a:ext uri="{FF2B5EF4-FFF2-40B4-BE49-F238E27FC236}">
                  <a16:creationId xmlns:a16="http://schemas.microsoft.com/office/drawing/2014/main" id="{FF7C20DA-58FC-3B44-A860-6C3E0E17E083}"/>
                </a:ext>
              </a:extLst>
            </p:cNvPr>
            <p:cNvCxnSpPr>
              <a:stCxn id="19" idx="5"/>
              <a:endCxn id="15" idx="1"/>
            </p:cNvCxnSpPr>
            <p:nvPr/>
          </p:nvCxnSpPr>
          <p:spPr>
            <a:xfrm flipV="1">
              <a:off x="3560578" y="5114409"/>
              <a:ext cx="813708" cy="1977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3">
              <a:extLst>
                <a:ext uri="{FF2B5EF4-FFF2-40B4-BE49-F238E27FC236}">
                  <a16:creationId xmlns:a16="http://schemas.microsoft.com/office/drawing/2014/main" id="{AD266EC4-2F0D-B848-A19D-69586128B97F}"/>
                </a:ext>
              </a:extLst>
            </p:cNvPr>
            <p:cNvCxnSpPr>
              <a:stCxn id="15" idx="0"/>
              <a:endCxn id="14" idx="4"/>
            </p:cNvCxnSpPr>
            <p:nvPr/>
          </p:nvCxnSpPr>
          <p:spPr>
            <a:xfrm flipH="1" flipV="1">
              <a:off x="3425072" y="4603460"/>
              <a:ext cx="1059844" cy="25591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6">
              <a:extLst>
                <a:ext uri="{FF2B5EF4-FFF2-40B4-BE49-F238E27FC236}">
                  <a16:creationId xmlns:a16="http://schemas.microsoft.com/office/drawing/2014/main" id="{B0CF138F-38EC-C045-B0FA-CB8DCA1A718E}"/>
                </a:ext>
              </a:extLst>
            </p:cNvPr>
            <p:cNvCxnSpPr>
              <a:stCxn id="13" idx="2"/>
            </p:cNvCxnSpPr>
            <p:nvPr/>
          </p:nvCxnSpPr>
          <p:spPr>
            <a:xfrm flipH="1">
              <a:off x="3159641" y="4116989"/>
              <a:ext cx="68934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2878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2080"/>
            <a:ext cx="10193594" cy="49952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 dirty="0" err="1"/>
              <a:t>Improve</a:t>
            </a:r>
            <a:r>
              <a:rPr lang="fr-FR" sz="2200" b="1" dirty="0"/>
              <a:t> </a:t>
            </a:r>
            <a:r>
              <a:rPr lang="fr-FR" sz="2200" b="1" dirty="0" err="1"/>
              <a:t>governance</a:t>
            </a:r>
            <a:endParaRPr lang="fr-FR" sz="2200" b="1" dirty="0"/>
          </a:p>
          <a:p>
            <a:r>
              <a:rPr lang="fr-FR" sz="2200" dirty="0"/>
              <a:t>Deal </a:t>
            </a:r>
            <a:r>
              <a:rPr lang="fr-FR" sz="2200" dirty="0" err="1"/>
              <a:t>with</a:t>
            </a:r>
            <a:r>
              <a:rPr lang="fr-FR" sz="2200" dirty="0"/>
              <a:t> the </a:t>
            </a:r>
            <a:r>
              <a:rPr lang="fr-FR" sz="2200" dirty="0" err="1"/>
              <a:t>private</a:t>
            </a:r>
            <a:r>
              <a:rPr lang="fr-FR" sz="2200" dirty="0"/>
              <a:t> </a:t>
            </a:r>
            <a:r>
              <a:rPr lang="fr-FR" sz="2200" dirty="0" err="1"/>
              <a:t>sector</a:t>
            </a:r>
            <a:endParaRPr lang="fr-FR" sz="2200" dirty="0"/>
          </a:p>
          <a:p>
            <a:r>
              <a:rPr lang="fr-FR" sz="2200" dirty="0" err="1"/>
              <a:t>Review</a:t>
            </a:r>
            <a:r>
              <a:rPr lang="fr-FR" sz="2200" dirty="0"/>
              <a:t> </a:t>
            </a:r>
            <a:r>
              <a:rPr lang="fr-FR" sz="2200" dirty="0" err="1"/>
              <a:t>task</a:t>
            </a:r>
            <a:r>
              <a:rPr lang="fr-FR" sz="2200" dirty="0"/>
              <a:t> distribution </a:t>
            </a:r>
            <a:r>
              <a:rPr lang="fr-FR" sz="2200" dirty="0" err="1"/>
              <a:t>between</a:t>
            </a:r>
            <a:r>
              <a:rPr lang="fr-FR" sz="2200" dirty="0"/>
              <a:t> district/</a:t>
            </a:r>
            <a:r>
              <a:rPr lang="fr-FR" sz="2200" dirty="0" err="1"/>
              <a:t>region</a:t>
            </a:r>
            <a:r>
              <a:rPr lang="fr-FR" sz="2200" dirty="0"/>
              <a:t>/</a:t>
            </a:r>
            <a:r>
              <a:rPr lang="fr-FR" sz="2200" dirty="0" err="1"/>
              <a:t>municipalities</a:t>
            </a:r>
            <a:endParaRPr lang="fr-FR" sz="2200" dirty="0"/>
          </a:p>
          <a:p>
            <a:endParaRPr lang="fr-FR" sz="2200" dirty="0"/>
          </a:p>
          <a:p>
            <a:endParaRPr lang="fr-FR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200" dirty="0"/>
          </a:p>
          <a:p>
            <a:pPr lvl="1"/>
            <a:endParaRPr lang="fr-FR" sz="2200" dirty="0"/>
          </a:p>
          <a:p>
            <a:pPr marL="457200" lvl="1" indent="0">
              <a:buNone/>
            </a:pPr>
            <a:endParaRPr lang="fr-FR" sz="2200" dirty="0"/>
          </a:p>
          <a:p>
            <a:endParaRPr lang="fr-FR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9657C-5329-244E-AFBF-B40A05F23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16</a:t>
            </a:fld>
            <a:endParaRPr lang="en-US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D685A844-8A26-E543-8087-1056F3FD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670" y="624512"/>
            <a:ext cx="10515600" cy="82591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+mn-lt"/>
              </a:rPr>
              <a:t>Priorities</a:t>
            </a:r>
          </a:p>
        </p:txBody>
      </p:sp>
    </p:spTree>
    <p:extLst>
      <p:ext uri="{BB962C8B-B14F-4D97-AF65-F5344CB8AC3E}">
        <p14:creationId xmlns:p14="http://schemas.microsoft.com/office/powerpoint/2010/main" val="3304139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2080"/>
            <a:ext cx="10193594" cy="49952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 dirty="0" err="1"/>
              <a:t>Dealing</a:t>
            </a:r>
            <a:r>
              <a:rPr lang="fr-FR" sz="2200" b="1" dirty="0"/>
              <a:t> </a:t>
            </a:r>
            <a:r>
              <a:rPr lang="fr-FR" sz="2200" b="1" dirty="0" err="1"/>
              <a:t>with</a:t>
            </a:r>
            <a:r>
              <a:rPr lang="fr-FR" sz="2200" b="1" dirty="0"/>
              <a:t> </a:t>
            </a:r>
            <a:r>
              <a:rPr lang="fr-FR" sz="2200" b="1" dirty="0" err="1"/>
              <a:t>climate</a:t>
            </a:r>
            <a:r>
              <a:rPr lang="fr-FR" sz="2200" b="1" dirty="0"/>
              <a:t> change</a:t>
            </a:r>
          </a:p>
          <a:p>
            <a:r>
              <a:rPr lang="fr-FR" sz="2200" dirty="0" err="1"/>
              <a:t>Need</a:t>
            </a:r>
            <a:r>
              <a:rPr lang="fr-FR" sz="2200" dirty="0"/>
              <a:t> for city-</a:t>
            </a:r>
            <a:r>
              <a:rPr lang="fr-FR" sz="2200" dirty="0" err="1"/>
              <a:t>wide</a:t>
            </a:r>
            <a:r>
              <a:rPr lang="fr-FR" sz="2200" dirty="0"/>
              <a:t> </a:t>
            </a:r>
            <a:r>
              <a:rPr lang="fr-FR" sz="2200" dirty="0" err="1"/>
              <a:t>integrated</a:t>
            </a:r>
            <a:r>
              <a:rPr lang="fr-FR" sz="2200" dirty="0"/>
              <a:t> </a:t>
            </a:r>
            <a:r>
              <a:rPr lang="fr-FR" sz="2200" dirty="0" err="1"/>
              <a:t>governance</a:t>
            </a:r>
            <a:r>
              <a:rPr lang="fr-FR" sz="2200" dirty="0"/>
              <a:t> </a:t>
            </a:r>
            <a:r>
              <a:rPr lang="fr-FR" sz="2200" dirty="0" err="1"/>
              <a:t>systems</a:t>
            </a:r>
            <a:endParaRPr lang="fr-FR" sz="2200" dirty="0"/>
          </a:p>
          <a:p>
            <a:r>
              <a:rPr lang="fr-FR" sz="2200" dirty="0" err="1"/>
              <a:t>Find</a:t>
            </a:r>
            <a:r>
              <a:rPr lang="fr-FR" sz="2200" dirty="0"/>
              <a:t> </a:t>
            </a:r>
            <a:r>
              <a:rPr lang="fr-FR" sz="2200" dirty="0" err="1"/>
              <a:t>common</a:t>
            </a:r>
            <a:r>
              <a:rPr lang="fr-FR" sz="2200" dirty="0"/>
              <a:t> </a:t>
            </a:r>
            <a:r>
              <a:rPr lang="fr-FR" sz="2200" dirty="0" err="1"/>
              <a:t>themes</a:t>
            </a:r>
            <a:r>
              <a:rPr lang="fr-FR" sz="2200" dirty="0"/>
              <a:t> for </a:t>
            </a:r>
            <a:r>
              <a:rPr lang="fr-FR" sz="2200" dirty="0" err="1"/>
              <a:t>sectors</a:t>
            </a:r>
            <a:r>
              <a:rPr lang="fr-FR" sz="2200" dirty="0"/>
              <a:t> to </a:t>
            </a:r>
            <a:r>
              <a:rPr lang="fr-FR" sz="2200" dirty="0" err="1"/>
              <a:t>collaborate</a:t>
            </a:r>
            <a:endParaRPr lang="fr-FR" sz="2200" dirty="0"/>
          </a:p>
          <a:p>
            <a:r>
              <a:rPr lang="fr-FR" sz="2200" dirty="0" err="1"/>
              <a:t>Need</a:t>
            </a:r>
            <a:r>
              <a:rPr lang="fr-FR" sz="2200" dirty="0"/>
              <a:t> for </a:t>
            </a:r>
            <a:r>
              <a:rPr lang="fr-FR" sz="2200" dirty="0" err="1"/>
              <a:t>stewardship</a:t>
            </a:r>
            <a:r>
              <a:rPr lang="fr-FR" sz="2200" dirty="0"/>
              <a:t> </a:t>
            </a:r>
            <a:r>
              <a:rPr lang="fr-FR" sz="2200" dirty="0" err="1"/>
              <a:t>function</a:t>
            </a:r>
            <a:endParaRPr lang="fr-FR" sz="2200" dirty="0"/>
          </a:p>
          <a:p>
            <a:endParaRPr lang="fr-FR" sz="2200" dirty="0"/>
          </a:p>
          <a:p>
            <a:endParaRPr lang="fr-FR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2200" dirty="0"/>
          </a:p>
          <a:p>
            <a:pPr lvl="1"/>
            <a:endParaRPr lang="fr-FR" sz="2200" dirty="0"/>
          </a:p>
          <a:p>
            <a:pPr marL="457200" lvl="1" indent="0">
              <a:buNone/>
            </a:pPr>
            <a:endParaRPr lang="fr-FR" sz="2200" dirty="0"/>
          </a:p>
          <a:p>
            <a:endParaRPr lang="fr-FR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9657C-5329-244E-AFBF-B40A05F23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17</a:t>
            </a:fld>
            <a:endParaRPr lang="en-US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D685A844-8A26-E543-8087-1056F3FD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670" y="624512"/>
            <a:ext cx="10515600" cy="82591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+mn-lt"/>
              </a:rPr>
              <a:t>Way forward</a:t>
            </a:r>
          </a:p>
        </p:txBody>
      </p:sp>
    </p:spTree>
    <p:extLst>
      <p:ext uri="{BB962C8B-B14F-4D97-AF65-F5344CB8AC3E}">
        <p14:creationId xmlns:p14="http://schemas.microsoft.com/office/powerpoint/2010/main" val="411031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10563" y="1279451"/>
            <a:ext cx="4632251" cy="723014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Ouagadougou in 2016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666" y="2046988"/>
            <a:ext cx="5428334" cy="368307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1" y="2046988"/>
            <a:ext cx="5493488" cy="3722003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1416227" y="1279451"/>
            <a:ext cx="4632251" cy="7230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+mn-lt"/>
              </a:rPr>
              <a:t>Ouagadougou in 1960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218107" y="5964864"/>
            <a:ext cx="7077739" cy="2658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Source : </a:t>
            </a:r>
            <a:r>
              <a:rPr lang="en-US" sz="1400" dirty="0">
                <a:hlinkClick r:id="rId4"/>
              </a:rPr>
              <a:t>https://fr.wikipedia.org/wiki/Ouagadougou</a:t>
            </a:r>
            <a:r>
              <a:rPr lang="en-US" sz="1400" dirty="0"/>
              <a:t>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A6CB45-8713-234A-B56B-E7BA07231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66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9692" y="775137"/>
            <a:ext cx="7117080" cy="479916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>
                <a:latin typeface="+mn-lt"/>
              </a:rPr>
              <a:t>The city of Ouagadougou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3B8E964D-4241-DC47-85FA-28DCEB47A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4250" y="2298446"/>
            <a:ext cx="6355500" cy="4783487"/>
          </a:xfrm>
        </p:spPr>
        <p:txBody>
          <a:bodyPr>
            <a:normAutofit/>
          </a:bodyPr>
          <a:lstStyle/>
          <a:p>
            <a:r>
              <a:rPr lang="fr-FR" sz="2000" dirty="0"/>
              <a:t>An </a:t>
            </a:r>
            <a:r>
              <a:rPr lang="fr-FR" sz="2000" dirty="0" err="1"/>
              <a:t>expanding</a:t>
            </a:r>
            <a:r>
              <a:rPr lang="fr-FR" sz="2000" dirty="0"/>
              <a:t> city</a:t>
            </a:r>
          </a:p>
          <a:p>
            <a:pPr lvl="1"/>
            <a:r>
              <a:rPr lang="fr-FR" sz="2000" dirty="0"/>
              <a:t>1960 : 59.000 </a:t>
            </a:r>
            <a:r>
              <a:rPr lang="fr-FR" sz="2000" dirty="0" err="1"/>
              <a:t>inhabitants</a:t>
            </a:r>
            <a:endParaRPr lang="fr-FR" sz="2000" dirty="0"/>
          </a:p>
          <a:p>
            <a:pPr lvl="1"/>
            <a:r>
              <a:rPr lang="fr-FR" sz="2000" dirty="0"/>
              <a:t>2018 : + 2.000.000 </a:t>
            </a:r>
            <a:r>
              <a:rPr lang="fr-FR" sz="2000" dirty="0" err="1"/>
              <a:t>inhabitants</a:t>
            </a:r>
            <a:endParaRPr lang="fr-FR" sz="2000" dirty="0"/>
          </a:p>
          <a:p>
            <a:pPr lvl="1"/>
            <a:r>
              <a:rPr lang="fr-FR" sz="2000" dirty="0"/>
              <a:t>2050 : +43% </a:t>
            </a:r>
            <a:r>
              <a:rPr lang="fr-FR" sz="2000" dirty="0" err="1"/>
              <a:t>growth</a:t>
            </a:r>
            <a:r>
              <a:rPr lang="fr-FR" sz="2000" dirty="0"/>
              <a:t> </a:t>
            </a:r>
          </a:p>
          <a:p>
            <a:r>
              <a:rPr lang="en-US" sz="2000" b="1" dirty="0"/>
              <a:t>Urban population has doubled in 30 years </a:t>
            </a:r>
          </a:p>
          <a:p>
            <a:r>
              <a:rPr lang="en-US" sz="2000" dirty="0"/>
              <a:t>Geographically flat area, housing spread out</a:t>
            </a:r>
          </a:p>
          <a:p>
            <a:pPr lvl="1"/>
            <a:r>
              <a:rPr lang="en-US" sz="2000" dirty="0"/>
              <a:t>”Each his own plot" </a:t>
            </a:r>
          </a:p>
          <a:p>
            <a:r>
              <a:rPr lang="en-US" sz="2000" dirty="0"/>
              <a:t>Emergence of new neighborhoods (all languages) </a:t>
            </a:r>
          </a:p>
          <a:p>
            <a:r>
              <a:rPr lang="en-US" sz="2000" dirty="0"/>
              <a:t>Re-zoning of city in sectors</a:t>
            </a:r>
          </a:p>
          <a:p>
            <a:r>
              <a:rPr lang="en-US" sz="2000" b="1" dirty="0"/>
              <a:t>But health sector = not co-evolving</a:t>
            </a:r>
            <a:endParaRPr lang="en-GB" sz="2000" b="1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39986E6-2CC0-594A-97AC-BD1A5E325705}"/>
              </a:ext>
            </a:extLst>
          </p:cNvPr>
          <p:cNvGrpSpPr/>
          <p:nvPr/>
        </p:nvGrpSpPr>
        <p:grpSpPr>
          <a:xfrm>
            <a:off x="337786" y="1633556"/>
            <a:ext cx="6445785" cy="5286603"/>
            <a:chOff x="337786" y="1108041"/>
            <a:chExt cx="6445785" cy="528660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E1C3AA2-3CC0-D242-A105-142D655D1CE3}"/>
                </a:ext>
              </a:extLst>
            </p:cNvPr>
            <p:cNvGrpSpPr/>
            <p:nvPr/>
          </p:nvGrpSpPr>
          <p:grpSpPr>
            <a:xfrm>
              <a:off x="337786" y="1108041"/>
              <a:ext cx="4978494" cy="4528500"/>
              <a:chOff x="337786" y="1108041"/>
              <a:chExt cx="4978494" cy="4528500"/>
            </a:xfrm>
          </p:grpSpPr>
          <p:pic>
            <p:nvPicPr>
              <p:cNvPr id="3" name="Image 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37786" y="1108041"/>
                <a:ext cx="4978494" cy="4528500"/>
              </a:xfrm>
              <a:prstGeom prst="rect">
                <a:avLst/>
              </a:prstGeom>
            </p:spPr>
          </p:pic>
          <p:sp>
            <p:nvSpPr>
              <p:cNvPr id="7" name="Ellipse 6"/>
              <p:cNvSpPr/>
              <p:nvPr/>
            </p:nvSpPr>
            <p:spPr>
              <a:xfrm>
                <a:off x="2443575" y="3466937"/>
                <a:ext cx="383458" cy="353960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Ellipse 8"/>
              <p:cNvSpPr/>
              <p:nvPr/>
            </p:nvSpPr>
            <p:spPr>
              <a:xfrm>
                <a:off x="3820227" y="4474957"/>
                <a:ext cx="358877" cy="307258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Ellipse 9"/>
              <p:cNvSpPr/>
              <p:nvPr/>
            </p:nvSpPr>
            <p:spPr>
              <a:xfrm>
                <a:off x="3269433" y="3484065"/>
                <a:ext cx="358877" cy="307258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Ellipse 10"/>
              <p:cNvSpPr/>
              <p:nvPr/>
            </p:nvSpPr>
            <p:spPr>
              <a:xfrm>
                <a:off x="1991001" y="2403171"/>
                <a:ext cx="358877" cy="307258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Ellipse 11"/>
              <p:cNvSpPr/>
              <p:nvPr/>
            </p:nvSpPr>
            <p:spPr>
              <a:xfrm>
                <a:off x="1964260" y="4474957"/>
                <a:ext cx="358877" cy="307258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Ellipse 12"/>
              <p:cNvSpPr/>
              <p:nvPr/>
            </p:nvSpPr>
            <p:spPr>
              <a:xfrm>
                <a:off x="1480084" y="4011046"/>
                <a:ext cx="358877" cy="307258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Ellipse 13"/>
              <p:cNvSpPr/>
              <p:nvPr/>
            </p:nvSpPr>
            <p:spPr>
              <a:xfrm>
                <a:off x="1138066" y="4849402"/>
                <a:ext cx="358877" cy="307258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D94487C0-25F9-514B-813B-614DCE96D9DD}"/>
                </a:ext>
              </a:extLst>
            </p:cNvPr>
            <p:cNvGrpSpPr/>
            <p:nvPr/>
          </p:nvGrpSpPr>
          <p:grpSpPr>
            <a:xfrm>
              <a:off x="1838960" y="5642910"/>
              <a:ext cx="4944611" cy="751734"/>
              <a:chOff x="4805736" y="2828737"/>
              <a:chExt cx="4927405" cy="751734"/>
            </a:xfrm>
          </p:grpSpPr>
          <p:sp>
            <p:nvSpPr>
              <p:cNvPr id="4" name="Titre 1"/>
              <p:cNvSpPr txBox="1">
                <a:spLocks/>
              </p:cNvSpPr>
              <p:nvPr/>
            </p:nvSpPr>
            <p:spPr>
              <a:xfrm>
                <a:off x="4991470" y="2828737"/>
                <a:ext cx="4741671" cy="751734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6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fr-FR" sz="2400" b="1" dirty="0"/>
                  <a:t>1 urban </a:t>
                </a:r>
                <a:r>
                  <a:rPr lang="fr-FR" sz="2400" b="1" dirty="0" err="1"/>
                  <a:t>municipality</a:t>
                </a:r>
                <a:r>
                  <a:rPr lang="fr-FR" sz="2400" b="1" dirty="0"/>
                  <a:t> : Ouaga + 12 ‘arrondissements’ </a:t>
                </a:r>
              </a:p>
              <a:p>
                <a:endParaRPr lang="fr-FR" sz="2400" dirty="0">
                  <a:latin typeface="+mn-lt"/>
                </a:endParaRPr>
              </a:p>
              <a:p>
                <a:r>
                  <a:rPr lang="fr-FR" sz="2400" dirty="0">
                    <a:latin typeface="+mn-lt"/>
                  </a:rPr>
                  <a:t>6 rural </a:t>
                </a:r>
                <a:r>
                  <a:rPr lang="fr-FR" sz="2400" dirty="0" err="1">
                    <a:latin typeface="+mn-lt"/>
                  </a:rPr>
                  <a:t>municipalities</a:t>
                </a:r>
                <a:endParaRPr lang="fr-FR" sz="2400" dirty="0">
                  <a:latin typeface="+mn-lt"/>
                </a:endParaRPr>
              </a:p>
            </p:txBody>
          </p:sp>
          <p:sp>
            <p:nvSpPr>
              <p:cNvPr id="15" name="Ellipse 14"/>
              <p:cNvSpPr/>
              <p:nvPr/>
            </p:nvSpPr>
            <p:spPr>
              <a:xfrm>
                <a:off x="4815084" y="3280842"/>
                <a:ext cx="173830" cy="173157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Ellipse 15"/>
              <p:cNvSpPr/>
              <p:nvPr/>
            </p:nvSpPr>
            <p:spPr>
              <a:xfrm>
                <a:off x="4805736" y="2869767"/>
                <a:ext cx="185736" cy="199476"/>
              </a:xfrm>
              <a:prstGeom prst="ellipse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E8387F-A7F2-DE44-9150-D6F3B719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602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670" y="642825"/>
            <a:ext cx="10515600" cy="816078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>
                <a:latin typeface="+mn-lt"/>
              </a:rPr>
              <a:t>Organisation of the </a:t>
            </a:r>
            <a:r>
              <a:rPr lang="fr-FR" sz="2800" b="1" dirty="0" err="1">
                <a:latin typeface="+mn-lt"/>
              </a:rPr>
              <a:t>health</a:t>
            </a:r>
            <a:r>
              <a:rPr lang="fr-FR" sz="2800" b="1" dirty="0">
                <a:latin typeface="+mn-lt"/>
              </a:rPr>
              <a:t> system in Ouagadougou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07760"/>
            <a:ext cx="11257935" cy="48791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District Health System </a:t>
            </a:r>
            <a:endParaRPr lang="en-US" sz="2200" b="1" dirty="0"/>
          </a:p>
          <a:p>
            <a:r>
              <a:rPr lang="en-US" sz="2200" dirty="0"/>
              <a:t>Five districts:</a:t>
            </a:r>
          </a:p>
          <a:p>
            <a:pPr lvl="1"/>
            <a:r>
              <a:rPr lang="en-US" sz="2200" dirty="0"/>
              <a:t>3 rural districts with a ‘</a:t>
            </a:r>
            <a:r>
              <a:rPr lang="en-US" sz="2200" dirty="0" err="1"/>
              <a:t>centre</a:t>
            </a:r>
            <a:r>
              <a:rPr lang="en-US" sz="2200" dirty="0"/>
              <a:t> </a:t>
            </a:r>
            <a:r>
              <a:rPr lang="en-US" sz="2200" dirty="0" err="1"/>
              <a:t>médicale</a:t>
            </a:r>
            <a:r>
              <a:rPr lang="en-US" sz="2200" dirty="0"/>
              <a:t> avec </a:t>
            </a:r>
            <a:r>
              <a:rPr lang="en-US" sz="2200" dirty="0" err="1"/>
              <a:t>antenne</a:t>
            </a:r>
            <a:r>
              <a:rPr lang="en-US" sz="2200" dirty="0"/>
              <a:t> chirurgical’</a:t>
            </a:r>
          </a:p>
          <a:p>
            <a:pPr lvl="1"/>
            <a:r>
              <a:rPr lang="en-US" sz="2200" dirty="0"/>
              <a:t>2 urban districts centered on university hospitals</a:t>
            </a:r>
          </a:p>
          <a:p>
            <a:pPr lvl="1"/>
            <a:r>
              <a:rPr lang="en-US" sz="2200" dirty="0"/>
              <a:t>1994 - 2004: little change</a:t>
            </a:r>
          </a:p>
          <a:p>
            <a:r>
              <a:rPr lang="en-US" sz="2200" dirty="0"/>
              <a:t>District health management team’s responsibilities </a:t>
            </a:r>
          </a:p>
          <a:p>
            <a:pPr lvl="1"/>
            <a:r>
              <a:rPr lang="en-US" sz="2200" dirty="0"/>
              <a:t>District is the operational unit of the health system</a:t>
            </a:r>
          </a:p>
          <a:p>
            <a:pPr lvl="1"/>
            <a:r>
              <a:rPr lang="en-US" sz="2200" dirty="0"/>
              <a:t>Implementation of Ministry of Health policies and </a:t>
            </a:r>
            <a:r>
              <a:rPr lang="en-US" sz="2200" dirty="0" err="1"/>
              <a:t>programmes</a:t>
            </a:r>
            <a:endParaRPr lang="en-US" sz="2200" dirty="0"/>
          </a:p>
          <a:p>
            <a:pPr lvl="1"/>
            <a:r>
              <a:rPr lang="en-US" sz="2200" dirty="0"/>
              <a:t>Planning: </a:t>
            </a:r>
          </a:p>
          <a:p>
            <a:pPr lvl="2"/>
            <a:r>
              <a:rPr lang="en-US" sz="2200" dirty="0" err="1"/>
              <a:t>standardised</a:t>
            </a:r>
            <a:r>
              <a:rPr lang="en-US" sz="2200" dirty="0"/>
              <a:t> top down approach</a:t>
            </a:r>
          </a:p>
          <a:p>
            <a:pPr lvl="2"/>
            <a:r>
              <a:rPr lang="en-US" sz="2200" dirty="0"/>
              <a:t>targeted interventions by donor-funded </a:t>
            </a:r>
            <a:r>
              <a:rPr lang="en-US" sz="2200" dirty="0" err="1"/>
              <a:t>programmes</a:t>
            </a:r>
            <a:endParaRPr lang="en-US" sz="2200" dirty="0"/>
          </a:p>
          <a:p>
            <a:pPr lvl="1"/>
            <a:r>
              <a:rPr lang="en-US" sz="2200" dirty="0"/>
              <a:t>Governance of public sector actors</a:t>
            </a:r>
          </a:p>
          <a:p>
            <a:pPr lvl="2"/>
            <a:r>
              <a:rPr lang="en-US" sz="2200" dirty="0"/>
              <a:t>private sector?, traditional sector?</a:t>
            </a:r>
            <a:br>
              <a:rPr lang="en-US" sz="2200" dirty="0"/>
            </a:br>
            <a:endParaRPr lang="fr-FR" sz="22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F7768-AD88-1145-9BE8-129AA5BD4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8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36659F71-97B0-BF4A-8F4B-1AEC61B07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760" y="162560"/>
            <a:ext cx="8646160" cy="382124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 err="1">
                <a:latin typeface="+mn-lt"/>
              </a:rPr>
              <a:t>Governance</a:t>
            </a:r>
            <a:r>
              <a:rPr lang="fr-FR" sz="2800" b="1" dirty="0">
                <a:latin typeface="+mn-lt"/>
              </a:rPr>
              <a:t> of </a:t>
            </a:r>
            <a:r>
              <a:rPr lang="fr-FR" sz="2800" b="1" dirty="0" err="1">
                <a:latin typeface="+mn-lt"/>
              </a:rPr>
              <a:t>health</a:t>
            </a:r>
            <a:r>
              <a:rPr lang="fr-FR" sz="2800" b="1" dirty="0">
                <a:latin typeface="+mn-lt"/>
              </a:rPr>
              <a:t> </a:t>
            </a:r>
            <a:r>
              <a:rPr lang="fr-FR" sz="2800" b="1" dirty="0" err="1">
                <a:latin typeface="+mn-lt"/>
              </a:rPr>
              <a:t>sector</a:t>
            </a:r>
            <a:endParaRPr lang="fr-FR" sz="2800" b="1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47734" y="3090288"/>
            <a:ext cx="2413590" cy="65921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District Health Management Team</a:t>
            </a:r>
          </a:p>
        </p:txBody>
      </p:sp>
      <p:sp>
        <p:nvSpPr>
          <p:cNvPr id="5" name="Rectangle 4"/>
          <p:cNvSpPr/>
          <p:nvPr/>
        </p:nvSpPr>
        <p:spPr>
          <a:xfrm>
            <a:off x="2643872" y="4882902"/>
            <a:ext cx="1653363" cy="65921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37 nurses-in-charge</a:t>
            </a:r>
          </a:p>
        </p:txBody>
      </p:sp>
      <p:sp>
        <p:nvSpPr>
          <p:cNvPr id="7" name="Rectangle 6"/>
          <p:cNvSpPr/>
          <p:nvPr/>
        </p:nvSpPr>
        <p:spPr>
          <a:xfrm>
            <a:off x="7315199" y="4757274"/>
            <a:ext cx="3090041" cy="655766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22 </a:t>
            </a:r>
            <a:r>
              <a:rPr lang="fr-FR" sz="2000" b="1" dirty="0" err="1"/>
              <a:t>heads</a:t>
            </a:r>
            <a:r>
              <a:rPr lang="fr-FR" sz="2000" b="1" dirty="0"/>
              <a:t> of service</a:t>
            </a:r>
          </a:p>
        </p:txBody>
      </p:sp>
      <p:sp>
        <p:nvSpPr>
          <p:cNvPr id="8" name="Rectangle 7"/>
          <p:cNvSpPr/>
          <p:nvPr/>
        </p:nvSpPr>
        <p:spPr>
          <a:xfrm>
            <a:off x="2266041" y="6071680"/>
            <a:ext cx="2381693" cy="659219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350 </a:t>
            </a:r>
            <a:r>
              <a:rPr lang="fr-FR" sz="2000" b="1" dirty="0" err="1"/>
              <a:t>community</a:t>
            </a:r>
            <a:r>
              <a:rPr lang="fr-FR" sz="2000" b="1" dirty="0"/>
              <a:t> </a:t>
            </a:r>
            <a:r>
              <a:rPr lang="fr-FR" sz="2000" b="1" dirty="0" err="1"/>
              <a:t>health</a:t>
            </a:r>
            <a:r>
              <a:rPr lang="fr-FR" sz="2000" b="1" dirty="0"/>
              <a:t> </a:t>
            </a:r>
            <a:r>
              <a:rPr lang="fr-FR" sz="2000" b="1" dirty="0" err="1"/>
              <a:t>workers</a:t>
            </a:r>
            <a:endParaRPr lang="fr-FR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4666593" y="4882902"/>
            <a:ext cx="2438400" cy="1086974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37 </a:t>
            </a:r>
            <a:r>
              <a:rPr lang="fr-FR" sz="2000" b="1" dirty="0" err="1"/>
              <a:t>health</a:t>
            </a:r>
            <a:r>
              <a:rPr lang="fr-FR" sz="2000" b="1" dirty="0"/>
              <a:t> Management </a:t>
            </a:r>
            <a:r>
              <a:rPr lang="fr-FR" sz="2000" b="1" dirty="0" err="1"/>
              <a:t>Committees</a:t>
            </a:r>
            <a:endParaRPr lang="fr-FR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9181215" y="3197905"/>
            <a:ext cx="1834115" cy="858461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150 </a:t>
            </a:r>
            <a:r>
              <a:rPr lang="fr-FR" sz="2000" b="1" dirty="0" err="1"/>
              <a:t>private</a:t>
            </a:r>
            <a:r>
              <a:rPr lang="fr-FR" sz="2000" b="1" dirty="0"/>
              <a:t> providers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08938" y="1870841"/>
            <a:ext cx="2690647" cy="647347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err="1"/>
              <a:t>Regional</a:t>
            </a:r>
            <a:r>
              <a:rPr lang="fr-FR" sz="2000" b="1" dirty="0"/>
              <a:t> </a:t>
            </a:r>
            <a:r>
              <a:rPr lang="fr-FR" sz="2000" b="1" dirty="0" err="1"/>
              <a:t>Directorate</a:t>
            </a:r>
            <a:r>
              <a:rPr lang="fr-FR" sz="2000" b="1" dirty="0"/>
              <a:t> </a:t>
            </a:r>
            <a:br>
              <a:rPr lang="fr-FR" sz="2000" b="1" dirty="0"/>
            </a:br>
            <a:r>
              <a:rPr lang="fr-FR" sz="2000" b="1" dirty="0"/>
              <a:t>of Health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59745" y="830317"/>
            <a:ext cx="1589568" cy="730360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Ministry of Health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35760" y="3245922"/>
            <a:ext cx="1937784" cy="347952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err="1"/>
              <a:t>Municipalities</a:t>
            </a:r>
            <a:endParaRPr lang="fr-FR" sz="1400" b="1" dirty="0"/>
          </a:p>
        </p:txBody>
      </p:sp>
      <p:cxnSp>
        <p:nvCxnSpPr>
          <p:cNvPr id="15" name="Connecteur droit avec flèche 14"/>
          <p:cNvCxnSpPr>
            <a:cxnSpLocks/>
            <a:stCxn id="2" idx="2"/>
            <a:endCxn id="9" idx="0"/>
          </p:cNvCxnSpPr>
          <p:nvPr/>
        </p:nvCxnSpPr>
        <p:spPr>
          <a:xfrm>
            <a:off x="5854529" y="3749507"/>
            <a:ext cx="31264" cy="1133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cxnSpLocks/>
            <a:stCxn id="2" idx="2"/>
            <a:endCxn id="7" idx="0"/>
          </p:cNvCxnSpPr>
          <p:nvPr/>
        </p:nvCxnSpPr>
        <p:spPr>
          <a:xfrm>
            <a:off x="5854529" y="3749507"/>
            <a:ext cx="3005691" cy="1007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2" idx="3"/>
            <a:endCxn id="10" idx="1"/>
          </p:cNvCxnSpPr>
          <p:nvPr/>
        </p:nvCxnSpPr>
        <p:spPr>
          <a:xfrm>
            <a:off x="7061324" y="3419898"/>
            <a:ext cx="2119891" cy="207238"/>
          </a:xfrm>
          <a:prstGeom prst="straightConnector1">
            <a:avLst/>
          </a:prstGeom>
          <a:ln w="3175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2" idx="2"/>
            <a:endCxn id="5" idx="0"/>
          </p:cNvCxnSpPr>
          <p:nvPr/>
        </p:nvCxnSpPr>
        <p:spPr>
          <a:xfrm flipH="1">
            <a:off x="3470554" y="3749507"/>
            <a:ext cx="2383975" cy="1133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5" idx="2"/>
            <a:endCxn id="8" idx="0"/>
          </p:cNvCxnSpPr>
          <p:nvPr/>
        </p:nvCxnSpPr>
        <p:spPr>
          <a:xfrm flipH="1">
            <a:off x="3456888" y="5542121"/>
            <a:ext cx="13666" cy="529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>
            <a:stCxn id="2" idx="1"/>
            <a:endCxn id="13" idx="3"/>
          </p:cNvCxnSpPr>
          <p:nvPr/>
        </p:nvCxnSpPr>
        <p:spPr>
          <a:xfrm flipH="1">
            <a:off x="3573544" y="3419898"/>
            <a:ext cx="1074190" cy="0"/>
          </a:xfrm>
          <a:prstGeom prst="straightConnector1">
            <a:avLst/>
          </a:prstGeom>
          <a:ln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cxnSpLocks/>
            <a:stCxn id="11" idx="2"/>
            <a:endCxn id="2" idx="0"/>
          </p:cNvCxnSpPr>
          <p:nvPr/>
        </p:nvCxnSpPr>
        <p:spPr>
          <a:xfrm>
            <a:off x="5854262" y="2518188"/>
            <a:ext cx="267" cy="572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cxnSpLocks/>
            <a:stCxn id="12" idx="2"/>
            <a:endCxn id="11" idx="0"/>
          </p:cNvCxnSpPr>
          <p:nvPr/>
        </p:nvCxnSpPr>
        <p:spPr>
          <a:xfrm flipH="1">
            <a:off x="5854262" y="1560677"/>
            <a:ext cx="267" cy="310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>
            <a:cxnSpLocks/>
            <a:stCxn id="11" idx="3"/>
            <a:endCxn id="10" idx="1"/>
          </p:cNvCxnSpPr>
          <p:nvPr/>
        </p:nvCxnSpPr>
        <p:spPr>
          <a:xfrm>
            <a:off x="7199585" y="2194515"/>
            <a:ext cx="1981630" cy="1432621"/>
          </a:xfrm>
          <a:prstGeom prst="straightConnector1">
            <a:avLst/>
          </a:prstGeom>
          <a:ln w="31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214489" y="4855651"/>
            <a:ext cx="1983117" cy="924260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</a:rPr>
              <a:t>11 </a:t>
            </a:r>
            <a:r>
              <a:rPr lang="fr-FR" sz="2000" b="1" dirty="0" err="1">
                <a:solidFill>
                  <a:schemeClr val="tx1"/>
                </a:solidFill>
              </a:rPr>
              <a:t>community-based</a:t>
            </a:r>
            <a:r>
              <a:rPr lang="fr-FR" sz="2000" b="1" dirty="0">
                <a:solidFill>
                  <a:schemeClr val="tx1"/>
                </a:solidFill>
              </a:rPr>
              <a:t> organisations</a:t>
            </a:r>
          </a:p>
        </p:txBody>
      </p:sp>
      <p:cxnSp>
        <p:nvCxnSpPr>
          <p:cNvPr id="89" name="Connecteur droit avec flèche 88"/>
          <p:cNvCxnSpPr>
            <a:cxnSpLocks/>
            <a:stCxn id="2" idx="2"/>
            <a:endCxn id="85" idx="0"/>
          </p:cNvCxnSpPr>
          <p:nvPr/>
        </p:nvCxnSpPr>
        <p:spPr>
          <a:xfrm flipH="1">
            <a:off x="1206048" y="3749507"/>
            <a:ext cx="4648481" cy="1106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>
            <a:cxnSpLocks/>
            <a:stCxn id="85" idx="3"/>
            <a:endCxn id="5" idx="1"/>
          </p:cNvCxnSpPr>
          <p:nvPr/>
        </p:nvCxnSpPr>
        <p:spPr>
          <a:xfrm flipV="1">
            <a:off x="2197606" y="5212512"/>
            <a:ext cx="446266" cy="10526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39">
            <a:extLst>
              <a:ext uri="{FF2B5EF4-FFF2-40B4-BE49-F238E27FC236}">
                <a16:creationId xmlns:a16="http://schemas.microsoft.com/office/drawing/2014/main" id="{60674B89-071C-BB43-A45D-60436A3E4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9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080" y="327928"/>
            <a:ext cx="12033261" cy="431830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latin typeface="+mn-lt"/>
              </a:rPr>
              <a:t>The district of Boulmiougou </a:t>
            </a:r>
            <a:endParaRPr lang="en-US" sz="2800" b="1" dirty="0">
              <a:latin typeface="+mn-lt"/>
            </a:endParaRPr>
          </a:p>
        </p:txBody>
      </p:sp>
      <p:pic>
        <p:nvPicPr>
          <p:cNvPr id="4" name="Image 3" descr="C:\Users\user\Desktop\BOULMIOUGOU\Carte sanitaire\Validation des données KDG 19-23.09.2016\Carte_centre\District Boulmiougou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8192"/>
            <a:ext cx="9030416" cy="60799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B9475A-12B6-4F57-AB2D-4ADC0C4B6B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968920" y="1237675"/>
            <a:ext cx="2133600" cy="1856507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9142125" y="4327450"/>
            <a:ext cx="2971216" cy="1887423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b="1" dirty="0">
                <a:solidFill>
                  <a:prstClr val="black"/>
                </a:solidFill>
              </a:rPr>
              <a:t>Rural zone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3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municipalities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lvl="0" indent="0">
              <a:buNone/>
              <a:defRPr/>
            </a:pPr>
            <a:r>
              <a:rPr lang="fr-FR" sz="2000" dirty="0"/>
              <a:t>Population: X 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2000" dirty="0" err="1"/>
              <a:t>Creation</a:t>
            </a:r>
            <a:r>
              <a:rPr lang="fr-FR" sz="2000" dirty="0"/>
              <a:t> of new villages (administrative et </a:t>
            </a:r>
            <a:r>
              <a:rPr lang="fr-FR" sz="2000" dirty="0" err="1"/>
              <a:t>political</a:t>
            </a:r>
            <a:r>
              <a:rPr lang="fr-FR" sz="2000" dirty="0"/>
              <a:t> </a:t>
            </a:r>
            <a:r>
              <a:rPr lang="fr-FR" sz="2000" dirty="0" err="1"/>
              <a:t>units</a:t>
            </a:r>
            <a:r>
              <a:rPr lang="fr-FR" sz="2000" dirty="0"/>
              <a:t>)</a:t>
            </a: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9056317" y="1116419"/>
            <a:ext cx="3057024" cy="2128586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Urban zone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lvl="0" indent="0">
              <a:buNone/>
              <a:defRPr/>
            </a:pPr>
            <a:r>
              <a:rPr lang="en-US" sz="2000" dirty="0">
                <a:latin typeface="Calibri" panose="020F0502020204030204"/>
              </a:rPr>
              <a:t>2016: 811 </a:t>
            </a:r>
            <a:r>
              <a:rPr lang="en-US" sz="2000" dirty="0" err="1">
                <a:latin typeface="Calibri" panose="020F0502020204030204"/>
              </a:rPr>
              <a:t>hbts</a:t>
            </a:r>
            <a:r>
              <a:rPr lang="en-US" sz="2000" dirty="0">
                <a:latin typeface="Calibri" panose="020F0502020204030204"/>
              </a:rPr>
              <a:t>/km</a:t>
            </a:r>
            <a:r>
              <a:rPr lang="en-US" sz="2000" baseline="30000" dirty="0"/>
              <a:t>2</a:t>
            </a:r>
            <a:endParaRPr lang="en-US" sz="2000" dirty="0"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latin typeface="Calibri" panose="020F0502020204030204"/>
              </a:rPr>
              <a:t>2018: 951 </a:t>
            </a:r>
            <a:r>
              <a:rPr lang="en-US" sz="2000" dirty="0" err="1">
                <a:latin typeface="Calibri" panose="020F0502020204030204"/>
              </a:rPr>
              <a:t>hbts</a:t>
            </a:r>
            <a:r>
              <a:rPr lang="en-US" sz="2000" dirty="0">
                <a:latin typeface="Calibri" panose="020F0502020204030204"/>
              </a:rPr>
              <a:t>/km</a:t>
            </a:r>
            <a:r>
              <a:rPr lang="en-US" sz="2000" baseline="30000" dirty="0">
                <a:latin typeface="Calibri" panose="020F0502020204030204"/>
              </a:rPr>
              <a:t>2</a:t>
            </a:r>
            <a:r>
              <a:rPr lang="en-US" sz="2000" dirty="0">
                <a:latin typeface="Calibri" panose="020F0502020204030204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3000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 ‘secteurs' 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+10 non-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planned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zones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4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flipV="1">
            <a:off x="7832309" y="1376218"/>
            <a:ext cx="1224008" cy="37130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ccolade fermante 19"/>
          <p:cNvSpPr/>
          <p:nvPr/>
        </p:nvSpPr>
        <p:spPr>
          <a:xfrm>
            <a:off x="8538992" y="3094182"/>
            <a:ext cx="429707" cy="2707178"/>
          </a:xfrm>
          <a:prstGeom prst="rightBrace">
            <a:avLst/>
          </a:prstGeom>
          <a:noFill/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150518" y="1561869"/>
            <a:ext cx="3013096" cy="2116751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Population : +</a:t>
            </a:r>
            <a:r>
              <a:rPr kumimoji="0" lang="fr-FR" sz="180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1.000.000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1800" dirty="0">
                <a:solidFill>
                  <a:prstClr val="black"/>
                </a:solidFill>
              </a:rPr>
              <a:t>Public </a:t>
            </a:r>
            <a:r>
              <a:rPr lang="fr-FR" sz="1800" dirty="0" err="1">
                <a:solidFill>
                  <a:prstClr val="black"/>
                </a:solidFill>
              </a:rPr>
              <a:t>health</a:t>
            </a:r>
            <a:r>
              <a:rPr lang="fr-FR" sz="1800" dirty="0">
                <a:solidFill>
                  <a:prstClr val="black"/>
                </a:solidFill>
              </a:rPr>
              <a:t> </a:t>
            </a:r>
            <a:r>
              <a:rPr lang="fr-FR" sz="1800" dirty="0" err="1">
                <a:solidFill>
                  <a:prstClr val="black"/>
                </a:solidFill>
              </a:rPr>
              <a:t>facilities</a:t>
            </a:r>
            <a:r>
              <a:rPr lang="fr-FR" sz="1800" dirty="0">
                <a:solidFill>
                  <a:prstClr val="black"/>
                </a:solidFill>
              </a:rPr>
              <a:t>: 38</a:t>
            </a:r>
          </a:p>
          <a:p>
            <a:pPr marL="0" lvl="0" indent="0">
              <a:buNone/>
              <a:defRPr/>
            </a:pPr>
            <a:r>
              <a:rPr lang="fr-FR" sz="1800" dirty="0" err="1">
                <a:solidFill>
                  <a:prstClr val="black"/>
                </a:solidFill>
              </a:rPr>
              <a:t>Private</a:t>
            </a:r>
            <a:r>
              <a:rPr lang="fr-FR" sz="1800" dirty="0">
                <a:solidFill>
                  <a:prstClr val="black"/>
                </a:solidFill>
              </a:rPr>
              <a:t> </a:t>
            </a:r>
            <a:r>
              <a:rPr lang="fr-FR" sz="1800" dirty="0" err="1">
                <a:solidFill>
                  <a:prstClr val="black"/>
                </a:solidFill>
              </a:rPr>
              <a:t>health</a:t>
            </a:r>
            <a:r>
              <a:rPr lang="fr-FR" sz="1800" dirty="0">
                <a:solidFill>
                  <a:prstClr val="black"/>
                </a:solidFill>
              </a:rPr>
              <a:t> </a:t>
            </a:r>
            <a:r>
              <a:rPr lang="fr-FR" sz="1800" dirty="0" err="1">
                <a:solidFill>
                  <a:prstClr val="black"/>
                </a:solidFill>
              </a:rPr>
              <a:t>facilities</a:t>
            </a:r>
            <a:r>
              <a:rPr lang="fr-FR" sz="1800" dirty="0">
                <a:solidFill>
                  <a:prstClr val="black"/>
                </a:solidFill>
              </a:rPr>
              <a:t> : + 150</a:t>
            </a:r>
          </a:p>
        </p:txBody>
      </p:sp>
    </p:spTree>
    <p:extLst>
      <p:ext uri="{BB962C8B-B14F-4D97-AF65-F5344CB8AC3E}">
        <p14:creationId xmlns:p14="http://schemas.microsoft.com/office/powerpoint/2010/main" val="341220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9355BAA1-712A-CA43-B153-2D465FC08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>
                <a:latin typeface="+mn-lt"/>
              </a:rPr>
              <a:t>Organisation of the </a:t>
            </a:r>
            <a:r>
              <a:rPr lang="fr-FR" sz="2800" b="1" dirty="0" err="1">
                <a:latin typeface="+mn-lt"/>
              </a:rPr>
              <a:t>health</a:t>
            </a:r>
            <a:r>
              <a:rPr lang="fr-FR" sz="2800" b="1" dirty="0">
                <a:latin typeface="+mn-lt"/>
              </a:rPr>
              <a:t> system in Boulmiougou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 dirty="0"/>
              <a:t>Rural zone</a:t>
            </a:r>
          </a:p>
          <a:p>
            <a:r>
              <a:rPr lang="fr-FR" sz="2200" dirty="0"/>
              <a:t>25 public </a:t>
            </a:r>
            <a:r>
              <a:rPr lang="fr-FR" sz="2200" dirty="0" err="1"/>
              <a:t>health</a:t>
            </a:r>
            <a:r>
              <a:rPr lang="fr-FR" sz="2200" dirty="0"/>
              <a:t> centres</a:t>
            </a:r>
          </a:p>
          <a:p>
            <a:pPr lvl="1"/>
            <a:r>
              <a:rPr lang="fr-FR" sz="2200" dirty="0" err="1"/>
              <a:t>Community</a:t>
            </a:r>
            <a:r>
              <a:rPr lang="fr-FR" sz="2200" dirty="0"/>
              <a:t> </a:t>
            </a:r>
            <a:r>
              <a:rPr lang="fr-FR" sz="2200" dirty="0" err="1"/>
              <a:t>healthcare</a:t>
            </a:r>
            <a:r>
              <a:rPr lang="fr-FR" sz="2200" dirty="0"/>
              <a:t> package</a:t>
            </a:r>
          </a:p>
          <a:p>
            <a:r>
              <a:rPr lang="fr-FR" sz="2200" dirty="0"/>
              <a:t>No district-</a:t>
            </a:r>
            <a:r>
              <a:rPr lang="fr-FR" sz="2200" dirty="0" err="1"/>
              <a:t>level</a:t>
            </a:r>
            <a:r>
              <a:rPr lang="fr-FR" sz="2200" dirty="0"/>
              <a:t> </a:t>
            </a:r>
            <a:r>
              <a:rPr lang="fr-FR" sz="2200" dirty="0" err="1"/>
              <a:t>hospital</a:t>
            </a:r>
            <a:endParaRPr lang="fr-FR" sz="2200" dirty="0"/>
          </a:p>
          <a:p>
            <a:pPr lvl="1"/>
            <a:r>
              <a:rPr lang="fr-FR" sz="2200" dirty="0" err="1"/>
              <a:t>Referral</a:t>
            </a:r>
            <a:r>
              <a:rPr lang="fr-FR" sz="2200" dirty="0"/>
              <a:t> to district-</a:t>
            </a:r>
            <a:r>
              <a:rPr lang="fr-FR" sz="2200" dirty="0" err="1"/>
              <a:t>level</a:t>
            </a:r>
            <a:r>
              <a:rPr lang="fr-FR" sz="2200" dirty="0"/>
              <a:t> </a:t>
            </a:r>
            <a:r>
              <a:rPr lang="fr-FR" sz="2200" dirty="0" err="1"/>
              <a:t>hospital</a:t>
            </a:r>
            <a:r>
              <a:rPr lang="fr-FR" sz="2200" dirty="0"/>
              <a:t> in urban zone and </a:t>
            </a:r>
            <a:r>
              <a:rPr lang="fr-FR" sz="2200" dirty="0" err="1"/>
              <a:t>university</a:t>
            </a:r>
            <a:r>
              <a:rPr lang="fr-FR" sz="2200" dirty="0"/>
              <a:t> </a:t>
            </a:r>
            <a:r>
              <a:rPr lang="fr-FR" sz="2200" dirty="0" err="1"/>
              <a:t>hospitals</a:t>
            </a:r>
            <a:endParaRPr lang="fr-FR" sz="2200" dirty="0"/>
          </a:p>
          <a:p>
            <a:endParaRPr lang="fr-FR" sz="2200" dirty="0"/>
          </a:p>
          <a:p>
            <a:pPr lvl="1"/>
            <a:endParaRPr lang="fr-FR" sz="2200" dirty="0">
              <a:solidFill>
                <a:srgbClr val="FF0000"/>
              </a:solidFill>
            </a:endParaRPr>
          </a:p>
          <a:p>
            <a:pPr lvl="1"/>
            <a:endParaRPr lang="fr-FR" sz="2200" dirty="0"/>
          </a:p>
          <a:p>
            <a:pPr marL="1371600" lvl="3" indent="0">
              <a:buNone/>
            </a:pPr>
            <a:endParaRPr lang="fr-FR" sz="2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376062-84C9-FA4D-B20A-430D09D6D7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 dirty="0"/>
              <a:t>Urban zone</a:t>
            </a:r>
          </a:p>
          <a:p>
            <a:r>
              <a:rPr lang="fr-FR" sz="2200" dirty="0"/>
              <a:t>11 </a:t>
            </a:r>
            <a:r>
              <a:rPr lang="fr-FR" sz="2200" dirty="0" err="1"/>
              <a:t>health</a:t>
            </a:r>
            <a:r>
              <a:rPr lang="fr-FR" sz="2200" dirty="0"/>
              <a:t> centres</a:t>
            </a:r>
          </a:p>
          <a:p>
            <a:pPr lvl="1"/>
            <a:r>
              <a:rPr lang="fr-FR" sz="2200" dirty="0"/>
              <a:t>CSPS </a:t>
            </a:r>
            <a:r>
              <a:rPr lang="fr-FR" sz="2200" dirty="0" err="1"/>
              <a:t>Sandogo</a:t>
            </a:r>
            <a:r>
              <a:rPr lang="fr-FR" sz="2200" dirty="0"/>
              <a:t>: 56.000 </a:t>
            </a:r>
            <a:r>
              <a:rPr lang="fr-FR" sz="2200" dirty="0" err="1"/>
              <a:t>inhabitants</a:t>
            </a:r>
            <a:endParaRPr lang="fr-FR" sz="2200" dirty="0"/>
          </a:p>
          <a:p>
            <a:pPr lvl="1"/>
            <a:r>
              <a:rPr lang="fr-FR" sz="2200" dirty="0"/>
              <a:t>CM </a:t>
            </a:r>
            <a:r>
              <a:rPr lang="fr-FR" sz="2200" dirty="0" err="1"/>
              <a:t>Nagrin</a:t>
            </a:r>
            <a:r>
              <a:rPr lang="fr-FR" sz="2200" dirty="0"/>
              <a:t>: 135.000 </a:t>
            </a:r>
            <a:r>
              <a:rPr lang="fr-FR" sz="2200" dirty="0" err="1"/>
              <a:t>inhabitants</a:t>
            </a:r>
            <a:endParaRPr lang="fr-FR" sz="2200" dirty="0"/>
          </a:p>
          <a:p>
            <a:pPr lvl="1"/>
            <a:r>
              <a:rPr lang="fr-FR" sz="2200" dirty="0"/>
              <a:t>CSPS Secteur 28: 150.000 </a:t>
            </a:r>
            <a:r>
              <a:rPr lang="fr-FR" sz="2200" dirty="0" err="1"/>
              <a:t>inhabitants</a:t>
            </a:r>
            <a:endParaRPr lang="fr-FR" sz="2200" dirty="0"/>
          </a:p>
          <a:p>
            <a:r>
              <a:rPr lang="fr-FR" sz="2200" dirty="0"/>
              <a:t>Large </a:t>
            </a:r>
            <a:r>
              <a:rPr lang="fr-FR" sz="2200" dirty="0" err="1"/>
              <a:t>number</a:t>
            </a:r>
            <a:r>
              <a:rPr lang="fr-FR" sz="2200" dirty="0"/>
              <a:t> of staff in </a:t>
            </a:r>
            <a:r>
              <a:rPr lang="fr-FR" sz="2200" dirty="0" err="1"/>
              <a:t>these</a:t>
            </a:r>
            <a:r>
              <a:rPr lang="fr-FR" sz="2200" dirty="0"/>
              <a:t> HC</a:t>
            </a:r>
          </a:p>
          <a:p>
            <a:r>
              <a:rPr lang="fr-FR" sz="2200" dirty="0"/>
              <a:t>One district-</a:t>
            </a:r>
            <a:r>
              <a:rPr lang="fr-FR" sz="2200" dirty="0" err="1"/>
              <a:t>level</a:t>
            </a:r>
            <a:r>
              <a:rPr lang="fr-FR" sz="2200" dirty="0"/>
              <a:t> </a:t>
            </a:r>
            <a:r>
              <a:rPr lang="fr-FR" sz="2200" dirty="0" err="1"/>
              <a:t>hospital</a:t>
            </a:r>
            <a:endParaRPr lang="fr-FR" sz="2200" dirty="0"/>
          </a:p>
          <a:p>
            <a:r>
              <a:rPr lang="fr-FR" sz="2200" dirty="0" err="1"/>
              <a:t>Easy</a:t>
            </a:r>
            <a:r>
              <a:rPr lang="fr-FR" sz="2200" dirty="0"/>
              <a:t> connections to </a:t>
            </a:r>
            <a:r>
              <a:rPr lang="fr-FR" sz="2200" dirty="0" err="1"/>
              <a:t>university</a:t>
            </a:r>
            <a:r>
              <a:rPr lang="fr-FR" sz="2200" dirty="0"/>
              <a:t> </a:t>
            </a:r>
            <a:r>
              <a:rPr lang="fr-FR" sz="2200" dirty="0" err="1"/>
              <a:t>hospitals</a:t>
            </a:r>
            <a:endParaRPr lang="fr-FR" sz="2200" dirty="0"/>
          </a:p>
          <a:p>
            <a:endParaRPr lang="fr-FR" sz="2200" dirty="0"/>
          </a:p>
          <a:p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8EB01B9-6180-2D4D-9273-C1E09A56C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07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4715" y="1791840"/>
            <a:ext cx="10193788" cy="4401193"/>
          </a:xfrm>
        </p:spPr>
        <p:txBody>
          <a:bodyPr>
            <a:normAutofit lnSpcReduction="10000"/>
          </a:bodyPr>
          <a:lstStyle/>
          <a:p>
            <a:r>
              <a:rPr lang="fr-FR" sz="2200" b="1" dirty="0" err="1"/>
              <a:t>Private</a:t>
            </a:r>
            <a:r>
              <a:rPr lang="fr-FR" sz="2200" b="1" dirty="0"/>
              <a:t> </a:t>
            </a:r>
            <a:r>
              <a:rPr lang="fr-FR" sz="2200" b="1" dirty="0" err="1"/>
              <a:t>sector</a:t>
            </a:r>
            <a:endParaRPr lang="fr-FR" sz="2200" b="1" dirty="0"/>
          </a:p>
          <a:p>
            <a:pPr lvl="1"/>
            <a:r>
              <a:rPr lang="fr-FR" sz="2200" dirty="0" err="1"/>
              <a:t>Private</a:t>
            </a:r>
            <a:r>
              <a:rPr lang="fr-FR" sz="2200" dirty="0"/>
              <a:t> for profit and non for profit</a:t>
            </a:r>
          </a:p>
          <a:p>
            <a:pPr lvl="1"/>
            <a:r>
              <a:rPr lang="fr-FR" sz="2200" dirty="0" err="1"/>
              <a:t>Hospitals</a:t>
            </a:r>
            <a:r>
              <a:rPr lang="fr-FR" sz="2200" dirty="0"/>
              <a:t>, </a:t>
            </a:r>
            <a:r>
              <a:rPr lang="fr-FR" sz="2200" dirty="0" err="1"/>
              <a:t>clinics</a:t>
            </a:r>
            <a:r>
              <a:rPr lang="fr-FR" sz="2200" dirty="0"/>
              <a:t>, </a:t>
            </a:r>
            <a:r>
              <a:rPr lang="fr-FR" sz="2200" dirty="0" err="1"/>
              <a:t>dispensaries</a:t>
            </a:r>
            <a:r>
              <a:rPr lang="fr-FR" sz="2200" dirty="0"/>
              <a:t>, </a:t>
            </a:r>
            <a:r>
              <a:rPr lang="fr-FR" sz="2200" dirty="0" err="1"/>
              <a:t>maternities</a:t>
            </a:r>
            <a:r>
              <a:rPr lang="fr-FR" sz="2200" dirty="0"/>
              <a:t>, pharmacies (150)</a:t>
            </a:r>
          </a:p>
          <a:p>
            <a:pPr lvl="1"/>
            <a:r>
              <a:rPr lang="fr-FR" sz="2200" dirty="0" err="1"/>
              <a:t>Branchjng</a:t>
            </a:r>
            <a:r>
              <a:rPr lang="fr-FR" sz="2200" dirty="0"/>
              <a:t> out </a:t>
            </a:r>
            <a:r>
              <a:rPr lang="fr-FR" sz="2200" dirty="0" err="1"/>
              <a:t>from</a:t>
            </a:r>
            <a:r>
              <a:rPr lang="fr-FR" sz="2200" dirty="0"/>
              <a:t> main road </a:t>
            </a:r>
            <a:r>
              <a:rPr lang="fr-FR" sz="2200" dirty="0" err="1"/>
              <a:t>arteries</a:t>
            </a:r>
            <a:r>
              <a:rPr lang="fr-FR" sz="2200" dirty="0"/>
              <a:t> to </a:t>
            </a:r>
            <a:r>
              <a:rPr lang="fr-FR" sz="2200" dirty="0" err="1"/>
              <a:t>peripheral</a:t>
            </a:r>
            <a:r>
              <a:rPr lang="fr-FR" sz="2200" dirty="0"/>
              <a:t> areas</a:t>
            </a:r>
          </a:p>
          <a:p>
            <a:r>
              <a:rPr lang="fr-FR" sz="2200" b="1" dirty="0" err="1"/>
              <a:t>Municipality</a:t>
            </a:r>
            <a:r>
              <a:rPr lang="fr-FR" sz="2200" b="1" dirty="0"/>
              <a:t> of Ouagadougou </a:t>
            </a:r>
            <a:endParaRPr lang="fr-FR" sz="2200" b="1" dirty="0">
              <a:solidFill>
                <a:srgbClr val="00B050"/>
              </a:solidFill>
            </a:endParaRPr>
          </a:p>
          <a:p>
            <a:pPr lvl="1"/>
            <a:r>
              <a:rPr lang="fr-FR" sz="2200" dirty="0"/>
              <a:t>Hygiene and </a:t>
            </a:r>
            <a:r>
              <a:rPr lang="fr-FR" sz="2200" dirty="0" err="1"/>
              <a:t>sanitation</a:t>
            </a:r>
            <a:r>
              <a:rPr lang="fr-FR" sz="2200" dirty="0"/>
              <a:t> service</a:t>
            </a:r>
          </a:p>
          <a:p>
            <a:pPr lvl="1"/>
            <a:r>
              <a:rPr lang="fr-FR" sz="2200" dirty="0" err="1"/>
              <a:t>Fire</a:t>
            </a:r>
            <a:r>
              <a:rPr lang="fr-FR" sz="2200" dirty="0"/>
              <a:t> brigade</a:t>
            </a:r>
          </a:p>
          <a:p>
            <a:pPr lvl="1"/>
            <a:r>
              <a:rPr lang="fr-FR" sz="2200" dirty="0"/>
              <a:t>International </a:t>
            </a:r>
            <a:r>
              <a:rPr lang="fr-FR" sz="2200" dirty="0" err="1"/>
              <a:t>airport</a:t>
            </a:r>
            <a:r>
              <a:rPr lang="fr-FR" sz="2200" dirty="0"/>
              <a:t> of Ouagadougou </a:t>
            </a:r>
          </a:p>
          <a:p>
            <a:r>
              <a:rPr lang="fr-FR" sz="2200" b="1" dirty="0" err="1"/>
              <a:t>Private</a:t>
            </a:r>
            <a:r>
              <a:rPr lang="fr-FR" sz="2200" b="1" dirty="0"/>
              <a:t> ambulance services</a:t>
            </a:r>
          </a:p>
          <a:p>
            <a:r>
              <a:rPr lang="fr-FR" sz="2200" b="1" dirty="0"/>
              <a:t>Informal </a:t>
            </a:r>
            <a:r>
              <a:rPr lang="fr-FR" sz="2200" b="1" dirty="0" err="1"/>
              <a:t>heath</a:t>
            </a:r>
            <a:r>
              <a:rPr lang="fr-FR" sz="2200" b="1" dirty="0"/>
              <a:t> </a:t>
            </a:r>
            <a:r>
              <a:rPr lang="fr-FR" sz="2200" b="1" dirty="0" err="1"/>
              <a:t>sector</a:t>
            </a:r>
            <a:endParaRPr lang="fr-FR" sz="2200" b="1" dirty="0"/>
          </a:p>
          <a:p>
            <a:r>
              <a:rPr lang="fr-FR" sz="2200" b="1" dirty="0" err="1"/>
              <a:t>Traditional</a:t>
            </a:r>
            <a:r>
              <a:rPr lang="fr-FR" sz="2200" b="1" dirty="0"/>
              <a:t> </a:t>
            </a:r>
            <a:r>
              <a:rPr lang="fr-FR" sz="2200" b="1" dirty="0" err="1"/>
              <a:t>health</a:t>
            </a:r>
            <a:r>
              <a:rPr lang="fr-FR" sz="2200" b="1" dirty="0"/>
              <a:t> </a:t>
            </a:r>
            <a:r>
              <a:rPr lang="fr-FR" sz="2200" b="1" dirty="0" err="1"/>
              <a:t>sector</a:t>
            </a:r>
            <a:endParaRPr lang="fr-FR" sz="2200" b="1" dirty="0"/>
          </a:p>
          <a:p>
            <a:pPr lvl="1"/>
            <a:r>
              <a:rPr lang="fr-FR" sz="2200" dirty="0" err="1"/>
              <a:t>Mainly</a:t>
            </a:r>
            <a:r>
              <a:rPr lang="fr-FR" sz="2200" dirty="0"/>
              <a:t> in rural and </a:t>
            </a:r>
            <a:r>
              <a:rPr lang="fr-FR" sz="2200" dirty="0" err="1"/>
              <a:t>peri-urban</a:t>
            </a:r>
            <a:r>
              <a:rPr lang="fr-FR" sz="2200" dirty="0"/>
              <a:t> zones</a:t>
            </a:r>
            <a:endParaRPr lang="en-US" sz="2200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4141F1D4-12A4-2342-AC28-C77D70E0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>
                <a:latin typeface="+mn-lt"/>
              </a:rPr>
              <a:t>Organisation of the </a:t>
            </a:r>
            <a:r>
              <a:rPr lang="fr-FR" sz="2800" b="1" dirty="0" err="1">
                <a:latin typeface="+mn-lt"/>
              </a:rPr>
              <a:t>health</a:t>
            </a:r>
            <a:r>
              <a:rPr lang="fr-FR" sz="2800" b="1" dirty="0">
                <a:latin typeface="+mn-lt"/>
              </a:rPr>
              <a:t> system in Boulmiougou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6AC039-8CC1-AB46-9B31-010D0B43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4794" y="1802171"/>
            <a:ext cx="9324754" cy="4739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 dirty="0"/>
              <a:t>District Health Management Team</a:t>
            </a:r>
          </a:p>
          <a:p>
            <a:r>
              <a:rPr lang="fr-FR" sz="2200" dirty="0"/>
              <a:t>9 </a:t>
            </a:r>
            <a:r>
              <a:rPr lang="fr-FR" sz="2200" dirty="0" err="1"/>
              <a:t>members</a:t>
            </a:r>
            <a:r>
              <a:rPr lang="fr-FR" sz="2200" dirty="0"/>
              <a:t> </a:t>
            </a:r>
          </a:p>
          <a:p>
            <a:r>
              <a:rPr lang="fr-FR" sz="2200" dirty="0"/>
              <a:t>= administrative </a:t>
            </a:r>
            <a:r>
              <a:rPr lang="fr-FR" sz="2200" dirty="0" err="1"/>
              <a:t>entity</a:t>
            </a:r>
            <a:endParaRPr lang="fr-FR" sz="2200" dirty="0"/>
          </a:p>
          <a:p>
            <a:r>
              <a:rPr lang="fr-FR" sz="2200" dirty="0" err="1"/>
              <a:t>Weak</a:t>
            </a:r>
            <a:r>
              <a:rPr lang="fr-FR" sz="2200" dirty="0"/>
              <a:t> </a:t>
            </a:r>
            <a:r>
              <a:rPr lang="fr-FR" sz="2200" dirty="0" err="1"/>
              <a:t>competences</a:t>
            </a:r>
            <a:r>
              <a:rPr lang="fr-FR" sz="2200" dirty="0"/>
              <a:t>, </a:t>
            </a:r>
            <a:r>
              <a:rPr lang="fr-FR" sz="2200" dirty="0" err="1"/>
              <a:t>weak</a:t>
            </a:r>
            <a:r>
              <a:rPr lang="fr-FR" sz="2200" dirty="0"/>
              <a:t> </a:t>
            </a:r>
            <a:r>
              <a:rPr lang="fr-FR" sz="2200" dirty="0" err="1"/>
              <a:t>financial</a:t>
            </a:r>
            <a:r>
              <a:rPr lang="fr-FR" sz="2200" dirty="0"/>
              <a:t> </a:t>
            </a:r>
            <a:r>
              <a:rPr lang="fr-FR" sz="2200" dirty="0" err="1"/>
              <a:t>capacity</a:t>
            </a:r>
            <a:endParaRPr lang="fr-FR" sz="2200" dirty="0"/>
          </a:p>
          <a:p>
            <a:pPr lvl="1"/>
            <a:r>
              <a:rPr lang="fr-FR" sz="2200" dirty="0" err="1"/>
              <a:t>Weak</a:t>
            </a:r>
            <a:r>
              <a:rPr lang="fr-FR" sz="2200" dirty="0"/>
              <a:t> planification</a:t>
            </a:r>
          </a:p>
          <a:p>
            <a:pPr marL="0" indent="0">
              <a:buNone/>
            </a:pPr>
            <a:endParaRPr lang="fr-FR" sz="2200" dirty="0"/>
          </a:p>
          <a:p>
            <a:pPr marL="0" indent="0">
              <a:buNone/>
            </a:pPr>
            <a:r>
              <a:rPr lang="fr-FR" sz="2200" dirty="0"/>
              <a:t>Rural zone</a:t>
            </a:r>
          </a:p>
          <a:p>
            <a:r>
              <a:rPr lang="fr-FR" sz="2200" dirty="0"/>
              <a:t>Health </a:t>
            </a:r>
            <a:r>
              <a:rPr lang="fr-FR" sz="2200" dirty="0" err="1"/>
              <a:t>facilities</a:t>
            </a:r>
            <a:r>
              <a:rPr lang="fr-FR" sz="2200" dirty="0"/>
              <a:t> </a:t>
            </a:r>
            <a:r>
              <a:rPr lang="fr-FR" sz="2200" dirty="0" err="1"/>
              <a:t>run</a:t>
            </a:r>
            <a:r>
              <a:rPr lang="fr-FR" sz="2200" dirty="0"/>
              <a:t> by Nurse-in-charge and </a:t>
            </a:r>
            <a:r>
              <a:rPr lang="fr-FR" sz="2200" dirty="0" err="1"/>
              <a:t>Community</a:t>
            </a:r>
            <a:r>
              <a:rPr lang="fr-FR" sz="2200" dirty="0"/>
              <a:t> Health </a:t>
            </a:r>
            <a:r>
              <a:rPr lang="fr-FR" sz="2200" dirty="0" err="1"/>
              <a:t>Committees</a:t>
            </a:r>
            <a:endParaRPr lang="fr-FR" sz="2200" dirty="0"/>
          </a:p>
          <a:p>
            <a:r>
              <a:rPr lang="fr-FR" sz="2200" dirty="0" err="1"/>
              <a:t>Municipalities</a:t>
            </a:r>
            <a:r>
              <a:rPr lang="fr-FR" sz="2200" dirty="0"/>
              <a:t> have </a:t>
            </a:r>
            <a:r>
              <a:rPr lang="fr-FR" sz="2200" dirty="0" err="1"/>
              <a:t>decentralised</a:t>
            </a:r>
            <a:r>
              <a:rPr lang="fr-FR" sz="2200" dirty="0"/>
              <a:t> </a:t>
            </a:r>
            <a:r>
              <a:rPr lang="fr-FR" sz="2200" dirty="0" err="1"/>
              <a:t>authority</a:t>
            </a:r>
            <a:r>
              <a:rPr lang="fr-FR" sz="2200" dirty="0"/>
              <a:t>, but </a:t>
            </a:r>
            <a:r>
              <a:rPr lang="fr-FR" sz="2200" dirty="0" err="1"/>
              <a:t>weak</a:t>
            </a:r>
            <a:r>
              <a:rPr lang="fr-FR" sz="2200" dirty="0"/>
              <a:t> budgets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36659F71-97B0-BF4A-8F4B-1AEC61B07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0860" y="740625"/>
            <a:ext cx="8646160" cy="609600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err="1">
                <a:latin typeface="+mn-lt"/>
              </a:rPr>
              <a:t>Governance</a:t>
            </a:r>
            <a:r>
              <a:rPr lang="fr-FR" sz="2800" b="1" dirty="0">
                <a:latin typeface="+mn-lt"/>
              </a:rPr>
              <a:t> structure in Boulmiougou district 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E2E96AF-128F-3746-955C-E1AECB8C4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7F0CC-37A9-4EBF-B4DD-27503631B66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56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4451</TotalTime>
  <Words>825</Words>
  <Application>Microsoft Macintosh PowerPoint</Application>
  <PresentationFormat>Widescreen</PresentationFormat>
  <Paragraphs>209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Thème Office</vt:lpstr>
      <vt:lpstr>1_Thème Office</vt:lpstr>
      <vt:lpstr>The complexity of governance  of health services in cities  The example of Ouagadougou</vt:lpstr>
      <vt:lpstr>Ouagadougou in 2016</vt:lpstr>
      <vt:lpstr>The city of Ouagadougou</vt:lpstr>
      <vt:lpstr>Organisation of the health system in Ouagadougou</vt:lpstr>
      <vt:lpstr>Governance of health sector</vt:lpstr>
      <vt:lpstr>The district of Boulmiougou </vt:lpstr>
      <vt:lpstr>Organisation of the health system in Boulmiougou</vt:lpstr>
      <vt:lpstr>Organisation of the health system in Boulmiougou</vt:lpstr>
      <vt:lpstr>Governance structure in Boulmiougou district </vt:lpstr>
      <vt:lpstr>The challenges</vt:lpstr>
      <vt:lpstr>The challenges</vt:lpstr>
      <vt:lpstr>The challenges</vt:lpstr>
      <vt:lpstr>The challenges</vt:lpstr>
      <vt:lpstr>The challenges</vt:lpstr>
      <vt:lpstr>Priorities</vt:lpstr>
      <vt:lpstr>Priorities</vt:lpstr>
      <vt:lpstr>Way forward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Noël</dc:creator>
  <cp:lastModifiedBy>Bruno Marchal</cp:lastModifiedBy>
  <cp:revision>150</cp:revision>
  <dcterms:created xsi:type="dcterms:W3CDTF">2019-06-12T13:58:05Z</dcterms:created>
  <dcterms:modified xsi:type="dcterms:W3CDTF">2019-10-16T10:36:09Z</dcterms:modified>
</cp:coreProperties>
</file>