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57" r:id="rId3"/>
    <p:sldId id="310" r:id="rId4"/>
    <p:sldId id="258" r:id="rId5"/>
    <p:sldId id="259" r:id="rId6"/>
    <p:sldId id="260" r:id="rId7"/>
    <p:sldId id="311" r:id="rId8"/>
    <p:sldId id="289" r:id="rId9"/>
    <p:sldId id="288" r:id="rId10"/>
    <p:sldId id="290" r:id="rId11"/>
    <p:sldId id="291"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306" r:id="rId27"/>
    <p:sldId id="318" r:id="rId28"/>
    <p:sldId id="307" r:id="rId29"/>
    <p:sldId id="308" r:id="rId30"/>
    <p:sldId id="282" r:id="rId31"/>
    <p:sldId id="283" r:id="rId32"/>
    <p:sldId id="284" r:id="rId33"/>
    <p:sldId id="285" r:id="rId34"/>
    <p:sldId id="314" r:id="rId3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6A37"/>
    <a:srgbClr val="86C4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53"/>
    <p:restoredTop sz="67668"/>
  </p:normalViewPr>
  <p:slideViewPr>
    <p:cSldViewPr snapToGrid="0" snapToObjects="1">
      <p:cViewPr varScale="1">
        <p:scale>
          <a:sx n="61" d="100"/>
          <a:sy n="61" d="100"/>
        </p:scale>
        <p:origin x="1464"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498128307731994E-2"/>
          <c:y val="0.20933747826510599"/>
          <c:w val="0.45831502342668001"/>
          <c:h val="0.67231784142565298"/>
        </c:manualLayout>
      </c:layout>
      <c:pieChart>
        <c:varyColors val="1"/>
        <c:ser>
          <c:idx val="0"/>
          <c:order val="0"/>
          <c:tx>
            <c:strRef>
              <c:f>Blad1!$B$1</c:f>
              <c:strCache>
                <c:ptCount val="1"/>
                <c:pt idx="0">
                  <c:v>Verkoop</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6DE2-2B45-9911-D14EC9D12ECB}"/>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6DE2-2B45-9911-D14EC9D12ECB}"/>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6DE2-2B45-9911-D14EC9D12ECB}"/>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6DE2-2B45-9911-D14EC9D12ECB}"/>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6DE2-2B45-9911-D14EC9D12ECB}"/>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6DE2-2B45-9911-D14EC9D12EC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Blad1!$A$2:$A$7</c:f>
              <c:strCache>
                <c:ptCount val="6"/>
                <c:pt idx="0">
                  <c:v>Sponsoring  et autre (cotisations, remboursement de frais, loyers parking, intérêts)</c:v>
                </c:pt>
                <c:pt idx="1">
                  <c:v>Dons entreprises et particuliers, actions au profit de l'asbl</c:v>
                </c:pt>
                <c:pt idx="2">
                  <c:v>Fondations, ASBL, Œuvres</c:v>
                </c:pt>
                <c:pt idx="3">
                  <c:v>Vente de services, formations et manuels</c:v>
                </c:pt>
                <c:pt idx="4">
                  <c:v>Subsides publics</c:v>
                </c:pt>
                <c:pt idx="5">
                  <c:v>Prix et distinctions</c:v>
                </c:pt>
              </c:strCache>
            </c:strRef>
          </c:cat>
          <c:val>
            <c:numRef>
              <c:f>Blad1!$B$2:$B$7</c:f>
              <c:numCache>
                <c:formatCode>0%</c:formatCode>
                <c:ptCount val="6"/>
                <c:pt idx="0">
                  <c:v>0.61</c:v>
                </c:pt>
                <c:pt idx="1">
                  <c:v>0.17</c:v>
                </c:pt>
                <c:pt idx="2">
                  <c:v>0.13</c:v>
                </c:pt>
                <c:pt idx="3">
                  <c:v>7.0000000000000007E-2</c:v>
                </c:pt>
                <c:pt idx="4">
                  <c:v>0.01</c:v>
                </c:pt>
                <c:pt idx="5">
                  <c:v>0.01</c:v>
                </c:pt>
              </c:numCache>
            </c:numRef>
          </c:val>
          <c:extLst>
            <c:ext xmlns:c16="http://schemas.microsoft.com/office/drawing/2014/chart" uri="{C3380CC4-5D6E-409C-BE32-E72D297353CC}">
              <c16:uniqueId val="{0000000C-6DE2-2B45-9911-D14EC9D12ECB}"/>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7113316750337495"/>
          <c:y val="0.146096767207055"/>
          <c:w val="0.33848136506197701"/>
          <c:h val="0.74420358476823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D0FE60-35CE-4D42-8E19-C855374F16F7}" type="datetimeFigureOut">
              <a:rPr lang="nl-NL" smtClean="0"/>
              <a:t>15-10-19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645F6-5BB7-4643-B11D-EE8F68F4AC73}" type="slidenum">
              <a:rPr lang="nl-NL" smtClean="0"/>
              <a:t>‹N°›</a:t>
            </a:fld>
            <a:endParaRPr lang="nl-NL"/>
          </a:p>
        </p:txBody>
      </p:sp>
    </p:spTree>
    <p:extLst>
      <p:ext uri="{BB962C8B-B14F-4D97-AF65-F5344CB8AC3E}">
        <p14:creationId xmlns:p14="http://schemas.microsoft.com/office/powerpoint/2010/main" val="2106960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0"/>
              </a:spcAft>
            </a:pPr>
            <a:r>
              <a:rPr lang="en-GB" sz="1200" dirty="0" err="1">
                <a:effectLst/>
                <a:latin typeface="Cambria"/>
                <a:ea typeface="ＭＳ 明朝"/>
                <a:cs typeface="Times New Roman"/>
              </a:rPr>
              <a:t>Etes</a:t>
            </a:r>
            <a:r>
              <a:rPr lang="en-GB" sz="1200" dirty="0">
                <a:effectLst/>
                <a:latin typeface="Cambria"/>
                <a:ea typeface="ＭＳ 明朝"/>
                <a:cs typeface="Times New Roman"/>
              </a:rPr>
              <a:t> </a:t>
            </a:r>
            <a:r>
              <a:rPr lang="en-GB" sz="1200" dirty="0" err="1">
                <a:effectLst/>
                <a:latin typeface="Cambria"/>
                <a:ea typeface="ＭＳ 明朝"/>
                <a:cs typeface="Times New Roman"/>
              </a:rPr>
              <a:t>vous</a:t>
            </a:r>
            <a:r>
              <a:rPr lang="en-GB" sz="1200" dirty="0">
                <a:effectLst/>
                <a:latin typeface="Cambria"/>
                <a:ea typeface="ＭＳ 明朝"/>
                <a:cs typeface="Times New Roman"/>
              </a:rPr>
              <a:t> capable </a:t>
            </a:r>
            <a:r>
              <a:rPr lang="en-GB" sz="1200" dirty="0" err="1">
                <a:effectLst/>
                <a:latin typeface="Cambria"/>
                <a:ea typeface="ＭＳ 明朝"/>
                <a:cs typeface="Times New Roman"/>
              </a:rPr>
              <a:t>d’imaginer</a:t>
            </a:r>
            <a:r>
              <a:rPr lang="en-GB" sz="1200" dirty="0">
                <a:effectLst/>
                <a:latin typeface="Cambria"/>
                <a:ea typeface="ＭＳ 明朝"/>
                <a:cs typeface="Times New Roman"/>
              </a:rPr>
              <a:t> un monde </a:t>
            </a:r>
            <a:r>
              <a:rPr lang="en-GB" sz="1200" dirty="0" err="1">
                <a:effectLst/>
                <a:latin typeface="Cambria"/>
                <a:ea typeface="ＭＳ 明朝"/>
                <a:cs typeface="Times New Roman"/>
              </a:rPr>
              <a:t>où</a:t>
            </a:r>
            <a:r>
              <a:rPr lang="en-GB" sz="1200" dirty="0">
                <a:effectLst/>
                <a:latin typeface="Cambria"/>
                <a:ea typeface="ＭＳ 明朝"/>
                <a:cs typeface="Times New Roman"/>
              </a:rPr>
              <a:t> </a:t>
            </a:r>
            <a:r>
              <a:rPr lang="en-GB" sz="1200" dirty="0" err="1">
                <a:effectLst/>
                <a:latin typeface="Cambria"/>
                <a:ea typeface="ＭＳ 明朝"/>
                <a:cs typeface="Times New Roman"/>
              </a:rPr>
              <a:t>il</a:t>
            </a:r>
            <a:r>
              <a:rPr lang="en-GB" sz="1200" dirty="0">
                <a:effectLst/>
                <a:latin typeface="Cambria"/>
                <a:ea typeface="ＭＳ 明朝"/>
                <a:cs typeface="Times New Roman"/>
              </a:rPr>
              <a:t> </a:t>
            </a:r>
            <a:r>
              <a:rPr lang="en-GB" sz="1200" dirty="0" err="1">
                <a:effectLst/>
                <a:latin typeface="Cambria"/>
                <a:ea typeface="ＭＳ 明朝"/>
                <a:cs typeface="Times New Roman"/>
              </a:rPr>
              <a:t>n’y</a:t>
            </a:r>
            <a:r>
              <a:rPr lang="en-GB" sz="1200" dirty="0">
                <a:effectLst/>
                <a:latin typeface="Cambria"/>
                <a:ea typeface="ＭＳ 明朝"/>
                <a:cs typeface="Times New Roman"/>
              </a:rPr>
              <a:t> a plus de situation </a:t>
            </a:r>
            <a:r>
              <a:rPr lang="en-GB" sz="1200" dirty="0" err="1">
                <a:effectLst/>
                <a:latin typeface="Cambria"/>
                <a:ea typeface="ＭＳ 明朝"/>
                <a:cs typeface="Times New Roman"/>
              </a:rPr>
              <a:t>comme</a:t>
            </a:r>
            <a:r>
              <a:rPr lang="en-GB" sz="1200" dirty="0">
                <a:effectLst/>
                <a:latin typeface="Cambria"/>
                <a:ea typeface="ＭＳ 明朝"/>
                <a:cs typeface="Times New Roman"/>
              </a:rPr>
              <a:t> </a:t>
            </a:r>
            <a:r>
              <a:rPr lang="en-GB" sz="1200" dirty="0" err="1">
                <a:effectLst/>
                <a:latin typeface="Cambria"/>
                <a:ea typeface="ＭＳ 明朝"/>
                <a:cs typeface="Times New Roman"/>
              </a:rPr>
              <a:t>celle</a:t>
            </a:r>
            <a:r>
              <a:rPr lang="en-GB" sz="1200" dirty="0">
                <a:effectLst/>
                <a:latin typeface="Cambria"/>
                <a:ea typeface="ＭＳ 明朝"/>
                <a:cs typeface="Times New Roman"/>
              </a:rPr>
              <a:t>-ci .. </a:t>
            </a:r>
            <a:r>
              <a:rPr lang="en-GB" sz="1200" dirty="0" err="1">
                <a:effectLst/>
                <a:latin typeface="Cambria"/>
                <a:ea typeface="ＭＳ 明朝"/>
                <a:cs typeface="Times New Roman"/>
              </a:rPr>
              <a:t>Cela</a:t>
            </a:r>
            <a:r>
              <a:rPr lang="en-GB" sz="1200" dirty="0">
                <a:effectLst/>
                <a:latin typeface="Cambria"/>
                <a:ea typeface="ＭＳ 明朝"/>
                <a:cs typeface="Times New Roman"/>
              </a:rPr>
              <a:t> </a:t>
            </a:r>
            <a:r>
              <a:rPr lang="en-GB" sz="1200" dirty="0" err="1">
                <a:effectLst/>
                <a:latin typeface="Cambria"/>
                <a:ea typeface="ＭＳ 明朝"/>
                <a:cs typeface="Times New Roman"/>
              </a:rPr>
              <a:t>veut</a:t>
            </a:r>
            <a:r>
              <a:rPr lang="en-GB" sz="1200" dirty="0">
                <a:effectLst/>
                <a:latin typeface="Cambria"/>
                <a:ea typeface="ＭＳ 明朝"/>
                <a:cs typeface="Times New Roman"/>
              </a:rPr>
              <a:t> dire, plus de sans-</a:t>
            </a:r>
            <a:r>
              <a:rPr lang="en-GB" sz="1200" dirty="0" err="1">
                <a:effectLst/>
                <a:latin typeface="Cambria"/>
                <a:ea typeface="ＭＳ 明朝"/>
                <a:cs typeface="Times New Roman"/>
              </a:rPr>
              <a:t>abri</a:t>
            </a:r>
            <a:r>
              <a:rPr lang="en-GB" sz="1200" dirty="0">
                <a:effectLst/>
                <a:latin typeface="Cambria"/>
                <a:ea typeface="ＭＳ 明朝"/>
                <a:cs typeface="Times New Roman"/>
              </a:rPr>
              <a:t> </a:t>
            </a:r>
            <a:r>
              <a:rPr lang="en-GB" sz="1200" dirty="0" err="1">
                <a:effectLst/>
                <a:latin typeface="Cambria"/>
                <a:ea typeface="ＭＳ 明朝"/>
                <a:cs typeface="Times New Roman"/>
              </a:rPr>
              <a:t>dans</a:t>
            </a:r>
            <a:r>
              <a:rPr lang="en-GB" sz="1200" dirty="0">
                <a:effectLst/>
                <a:latin typeface="Cambria"/>
                <a:ea typeface="ＭＳ 明朝"/>
                <a:cs typeface="Times New Roman"/>
              </a:rPr>
              <a:t> la rue, </a:t>
            </a:r>
            <a:r>
              <a:rPr lang="en-GB" sz="1200" dirty="0" err="1">
                <a:effectLst/>
                <a:latin typeface="Cambria"/>
                <a:ea typeface="ＭＳ 明朝"/>
                <a:cs typeface="Times New Roman"/>
              </a:rPr>
              <a:t>dans</a:t>
            </a:r>
            <a:r>
              <a:rPr lang="en-GB" sz="1200" dirty="0">
                <a:effectLst/>
                <a:latin typeface="Cambria"/>
                <a:ea typeface="ＭＳ 明朝"/>
                <a:cs typeface="Times New Roman"/>
              </a:rPr>
              <a:t> les </a:t>
            </a:r>
            <a:r>
              <a:rPr lang="en-GB" sz="1200" dirty="0" err="1">
                <a:effectLst/>
                <a:latin typeface="Cambria"/>
                <a:ea typeface="ＭＳ 明朝"/>
                <a:cs typeface="Times New Roman"/>
              </a:rPr>
              <a:t>gares</a:t>
            </a:r>
            <a:r>
              <a:rPr lang="en-GB" sz="1200" dirty="0">
                <a:effectLst/>
                <a:latin typeface="Cambria"/>
                <a:ea typeface="ＭＳ 明朝"/>
                <a:cs typeface="Times New Roman"/>
              </a:rPr>
              <a:t>, </a:t>
            </a:r>
            <a:r>
              <a:rPr lang="en-GB" sz="1200" dirty="0" err="1">
                <a:effectLst/>
                <a:latin typeface="Cambria"/>
                <a:ea typeface="ＭＳ 明朝"/>
                <a:cs typeface="Times New Roman"/>
              </a:rPr>
              <a:t>dans</a:t>
            </a:r>
            <a:r>
              <a:rPr lang="en-GB" sz="1200" dirty="0">
                <a:effectLst/>
                <a:latin typeface="Cambria"/>
                <a:ea typeface="ＭＳ 明朝"/>
                <a:cs typeface="Times New Roman"/>
              </a:rPr>
              <a:t> les </a:t>
            </a:r>
            <a:r>
              <a:rPr lang="en-GB" sz="1200" dirty="0" err="1">
                <a:effectLst/>
                <a:latin typeface="Cambria"/>
                <a:ea typeface="ＭＳ 明朝"/>
                <a:cs typeface="Times New Roman"/>
              </a:rPr>
              <a:t>parcs</a:t>
            </a:r>
            <a:r>
              <a:rPr lang="en-GB" sz="1200" dirty="0">
                <a:effectLst/>
                <a:latin typeface="Cambria"/>
                <a:ea typeface="ＭＳ 明朝"/>
                <a:cs typeface="Times New Roman"/>
              </a:rPr>
              <a:t>… plus </a:t>
            </a:r>
            <a:r>
              <a:rPr lang="en-GB" sz="1200" dirty="0" err="1">
                <a:effectLst/>
                <a:latin typeface="Cambria"/>
                <a:ea typeface="ＭＳ 明朝"/>
                <a:cs typeface="Times New Roman"/>
              </a:rPr>
              <a:t>ces</a:t>
            </a:r>
            <a:r>
              <a:rPr lang="en-GB" sz="1200" dirty="0">
                <a:effectLst/>
                <a:latin typeface="Cambria"/>
                <a:ea typeface="ＭＳ 明朝"/>
                <a:cs typeface="Times New Roman"/>
              </a:rPr>
              <a:t> </a:t>
            </a:r>
            <a:r>
              <a:rPr lang="en-GB" sz="1200" dirty="0" err="1">
                <a:effectLst/>
                <a:latin typeface="Cambria"/>
                <a:ea typeface="ＭＳ 明朝"/>
                <a:cs typeface="Times New Roman"/>
              </a:rPr>
              <a:t>personnes</a:t>
            </a:r>
            <a:r>
              <a:rPr lang="en-GB" sz="1200" dirty="0">
                <a:effectLst/>
                <a:latin typeface="Cambria"/>
                <a:ea typeface="ＭＳ 明朝"/>
                <a:cs typeface="Times New Roman"/>
              </a:rPr>
              <a:t> que </a:t>
            </a:r>
            <a:r>
              <a:rPr lang="en-GB" sz="1200" dirty="0" err="1">
                <a:effectLst/>
                <a:latin typeface="Cambria"/>
                <a:ea typeface="ＭＳ 明朝"/>
                <a:cs typeface="Times New Roman"/>
              </a:rPr>
              <a:t>vous</a:t>
            </a:r>
            <a:r>
              <a:rPr lang="en-GB" sz="1200" dirty="0">
                <a:effectLst/>
                <a:latin typeface="Cambria"/>
                <a:ea typeface="ＭＳ 明朝"/>
                <a:cs typeface="Times New Roman"/>
              </a:rPr>
              <a:t> </a:t>
            </a:r>
            <a:r>
              <a:rPr lang="en-GB" sz="1200" dirty="0" err="1">
                <a:effectLst/>
                <a:latin typeface="Cambria"/>
                <a:ea typeface="ＭＳ 明朝"/>
                <a:cs typeface="Times New Roman"/>
              </a:rPr>
              <a:t>voyez</a:t>
            </a:r>
            <a:r>
              <a:rPr lang="en-GB" sz="1200" dirty="0">
                <a:effectLst/>
                <a:latin typeface="Cambria"/>
                <a:ea typeface="ＭＳ 明朝"/>
                <a:cs typeface="Times New Roman"/>
              </a:rPr>
              <a:t> </a:t>
            </a:r>
            <a:r>
              <a:rPr lang="en-GB" sz="1200" dirty="0" err="1">
                <a:effectLst/>
                <a:latin typeface="Cambria"/>
                <a:ea typeface="ＭＳ 明朝"/>
                <a:cs typeface="Times New Roman"/>
              </a:rPr>
              <a:t>tous</a:t>
            </a:r>
            <a:r>
              <a:rPr lang="en-GB" sz="1200" dirty="0">
                <a:effectLst/>
                <a:latin typeface="Cambria"/>
                <a:ea typeface="ＭＳ 明朝"/>
                <a:cs typeface="Times New Roman"/>
              </a:rPr>
              <a:t> les </a:t>
            </a:r>
            <a:r>
              <a:rPr lang="en-GB" sz="1200" dirty="0" err="1">
                <a:effectLst/>
                <a:latin typeface="Cambria"/>
                <a:ea typeface="ＭＳ 明朝"/>
                <a:cs typeface="Times New Roman"/>
              </a:rPr>
              <a:t>jours</a:t>
            </a:r>
            <a:r>
              <a:rPr lang="en-GB" sz="1200" dirty="0">
                <a:effectLst/>
                <a:latin typeface="Cambria"/>
                <a:ea typeface="ＭＳ 明朝"/>
                <a:cs typeface="Times New Roman"/>
              </a:rPr>
              <a:t> au meme </a:t>
            </a:r>
            <a:r>
              <a:rPr lang="en-GB" sz="1200" dirty="0" err="1">
                <a:effectLst/>
                <a:latin typeface="Cambria"/>
                <a:ea typeface="ＭＳ 明朝"/>
                <a:cs typeface="Times New Roman"/>
              </a:rPr>
              <a:t>endroit</a:t>
            </a:r>
            <a:r>
              <a:rPr lang="en-GB" sz="1200" dirty="0">
                <a:effectLst/>
                <a:latin typeface="Cambria"/>
                <a:ea typeface="ＭＳ 明朝"/>
                <a:cs typeface="Times New Roman"/>
              </a:rPr>
              <a:t>.. qui font </a:t>
            </a:r>
            <a:r>
              <a:rPr lang="en-GB" sz="1200" dirty="0" err="1">
                <a:effectLst/>
                <a:latin typeface="Cambria"/>
                <a:ea typeface="ＭＳ 明朝"/>
                <a:cs typeface="Times New Roman"/>
              </a:rPr>
              <a:t>tellement</a:t>
            </a:r>
            <a:r>
              <a:rPr lang="en-GB" sz="1200" dirty="0">
                <a:effectLst/>
                <a:latin typeface="Cambria"/>
                <a:ea typeface="ＭＳ 明朝"/>
                <a:cs typeface="Times New Roman"/>
              </a:rPr>
              <a:t> </a:t>
            </a:r>
            <a:r>
              <a:rPr lang="en-GB" sz="1200" dirty="0" err="1">
                <a:effectLst/>
                <a:latin typeface="Cambria"/>
                <a:ea typeface="ＭＳ 明朝"/>
                <a:cs typeface="Times New Roman"/>
              </a:rPr>
              <a:t>partie</a:t>
            </a:r>
            <a:r>
              <a:rPr lang="en-GB" sz="1200" dirty="0">
                <a:effectLst/>
                <a:latin typeface="Cambria"/>
                <a:ea typeface="ＭＳ 明朝"/>
                <a:cs typeface="Times New Roman"/>
              </a:rPr>
              <a:t> du </a:t>
            </a:r>
            <a:r>
              <a:rPr lang="en-GB" sz="1200" dirty="0" err="1">
                <a:effectLst/>
                <a:latin typeface="Cambria"/>
                <a:ea typeface="ＭＳ 明朝"/>
                <a:cs typeface="Times New Roman"/>
              </a:rPr>
              <a:t>paysage</a:t>
            </a:r>
            <a:r>
              <a:rPr lang="en-GB" sz="1200" dirty="0">
                <a:effectLst/>
                <a:latin typeface="Cambria"/>
                <a:ea typeface="ＭＳ 明朝"/>
                <a:cs typeface="Times New Roman"/>
              </a:rPr>
              <a:t>…</a:t>
            </a:r>
            <a:endParaRPr lang="fr-BE" sz="1200" dirty="0">
              <a:effectLst/>
              <a:latin typeface="Cambria"/>
              <a:ea typeface="ＭＳ 明朝"/>
              <a:cs typeface="Times New Roman"/>
            </a:endParaRPr>
          </a:p>
          <a:p>
            <a:pPr>
              <a:lnSpc>
                <a:spcPct val="115000"/>
              </a:lnSpc>
              <a:spcAft>
                <a:spcPts val="0"/>
              </a:spcAft>
            </a:pPr>
            <a:r>
              <a:rPr lang="en-GB" sz="1200" dirty="0" err="1">
                <a:effectLst/>
                <a:latin typeface="Cambria"/>
                <a:ea typeface="ＭＳ 明朝"/>
                <a:cs typeface="Times New Roman"/>
              </a:rPr>
              <a:t>Mais</a:t>
            </a:r>
            <a:r>
              <a:rPr lang="en-GB" sz="1200" dirty="0">
                <a:effectLst/>
                <a:latin typeface="Cambria"/>
                <a:ea typeface="ＭＳ 明朝"/>
                <a:cs typeface="Times New Roman"/>
              </a:rPr>
              <a:t> </a:t>
            </a:r>
            <a:r>
              <a:rPr lang="en-GB" sz="1200" dirty="0" err="1">
                <a:effectLst/>
                <a:latin typeface="Cambria"/>
                <a:ea typeface="ＭＳ 明朝"/>
                <a:cs typeface="Times New Roman"/>
              </a:rPr>
              <a:t>êtes</a:t>
            </a:r>
            <a:r>
              <a:rPr lang="en-GB" sz="1200" dirty="0">
                <a:effectLst/>
                <a:latin typeface="Cambria"/>
                <a:ea typeface="ＭＳ 明朝"/>
                <a:cs typeface="Times New Roman"/>
              </a:rPr>
              <a:t> </a:t>
            </a:r>
            <a:r>
              <a:rPr lang="en-GB" sz="1200" dirty="0" err="1">
                <a:effectLst/>
                <a:latin typeface="Cambria"/>
                <a:ea typeface="ＭＳ 明朝"/>
                <a:cs typeface="Times New Roman"/>
              </a:rPr>
              <a:t>vous</a:t>
            </a:r>
            <a:r>
              <a:rPr lang="en-GB" sz="1200" dirty="0">
                <a:effectLst/>
                <a:latin typeface="Cambria"/>
                <a:ea typeface="ＭＳ 明朝"/>
                <a:cs typeface="Times New Roman"/>
              </a:rPr>
              <a:t> capable </a:t>
            </a:r>
            <a:r>
              <a:rPr lang="en-GB" sz="1200" dirty="0" err="1">
                <a:effectLst/>
                <a:latin typeface="Cambria"/>
                <a:ea typeface="ＭＳ 明朝"/>
                <a:cs typeface="Times New Roman"/>
              </a:rPr>
              <a:t>d’envisager</a:t>
            </a:r>
            <a:r>
              <a:rPr lang="en-GB" sz="1200" dirty="0">
                <a:effectLst/>
                <a:latin typeface="Cambria"/>
                <a:ea typeface="ＭＳ 明朝"/>
                <a:cs typeface="Times New Roman"/>
              </a:rPr>
              <a:t> </a:t>
            </a:r>
            <a:r>
              <a:rPr lang="en-GB" sz="1200" dirty="0" err="1">
                <a:effectLst/>
                <a:latin typeface="Cambria"/>
                <a:ea typeface="ＭＳ 明朝"/>
                <a:cs typeface="Times New Roman"/>
              </a:rPr>
              <a:t>qu’il</a:t>
            </a:r>
            <a:r>
              <a:rPr lang="en-GB" sz="1200" dirty="0">
                <a:effectLst/>
                <a:latin typeface="Cambria"/>
                <a:ea typeface="ＭＳ 明朝"/>
                <a:cs typeface="Times New Roman"/>
              </a:rPr>
              <a:t> </a:t>
            </a:r>
            <a:r>
              <a:rPr lang="en-GB" sz="1200" dirty="0" err="1">
                <a:effectLst/>
                <a:latin typeface="Cambria"/>
                <a:ea typeface="ＭＳ 明朝"/>
                <a:cs typeface="Times New Roman"/>
              </a:rPr>
              <a:t>puisse</a:t>
            </a:r>
            <a:r>
              <a:rPr lang="en-GB" sz="1200" dirty="0">
                <a:effectLst/>
                <a:latin typeface="Cambria"/>
                <a:ea typeface="ＭＳ 明朝"/>
                <a:cs typeface="Times New Roman"/>
              </a:rPr>
              <a:t> y </a:t>
            </a:r>
            <a:r>
              <a:rPr lang="en-GB" sz="1200" dirty="0" err="1">
                <a:effectLst/>
                <a:latin typeface="Cambria"/>
                <a:ea typeface="ＭＳ 明朝"/>
                <a:cs typeface="Times New Roman"/>
              </a:rPr>
              <a:t>avoir</a:t>
            </a:r>
            <a:r>
              <a:rPr lang="en-GB" sz="1200" dirty="0">
                <a:effectLst/>
                <a:latin typeface="Cambria"/>
                <a:ea typeface="ＭＳ 明朝"/>
                <a:cs typeface="Times New Roman"/>
              </a:rPr>
              <a:t> </a:t>
            </a:r>
            <a:r>
              <a:rPr lang="en-GB" sz="1200" dirty="0" err="1">
                <a:effectLst/>
                <a:latin typeface="Cambria"/>
                <a:ea typeface="ＭＳ 明朝"/>
                <a:cs typeface="Times New Roman"/>
              </a:rPr>
              <a:t>une</a:t>
            </a:r>
            <a:r>
              <a:rPr lang="en-GB" sz="1200" dirty="0">
                <a:effectLst/>
                <a:latin typeface="Cambria"/>
                <a:ea typeface="ＭＳ 明朝"/>
                <a:cs typeface="Times New Roman"/>
              </a:rPr>
              <a:t> solution? </a:t>
            </a:r>
            <a:endParaRPr lang="fr-BE" sz="1200" dirty="0">
              <a:effectLst/>
              <a:latin typeface="Cambria"/>
              <a:ea typeface="ＭＳ 明朝"/>
              <a:cs typeface="Times New Roman"/>
            </a:endParaRPr>
          </a:p>
          <a:p>
            <a:pPr>
              <a:lnSpc>
                <a:spcPct val="115000"/>
              </a:lnSpc>
              <a:spcAft>
                <a:spcPts val="0"/>
              </a:spcAft>
            </a:pPr>
            <a:r>
              <a:rPr lang="en-GB" sz="1200" dirty="0" err="1">
                <a:effectLst/>
                <a:latin typeface="Cambria"/>
                <a:ea typeface="ＭＳ 明朝"/>
                <a:cs typeface="Times New Roman"/>
              </a:rPr>
              <a:t>Etes</a:t>
            </a:r>
            <a:r>
              <a:rPr lang="en-GB" sz="1200" dirty="0">
                <a:effectLst/>
                <a:latin typeface="Cambria"/>
                <a:ea typeface="ＭＳ 明朝"/>
                <a:cs typeface="Times New Roman"/>
              </a:rPr>
              <a:t>  prêt </a:t>
            </a:r>
            <a:r>
              <a:rPr lang="en-GB" sz="1200" dirty="0" err="1">
                <a:effectLst/>
                <a:latin typeface="Cambria"/>
                <a:ea typeface="ＭＳ 明朝"/>
                <a:cs typeface="Times New Roman"/>
              </a:rPr>
              <a:t>à</a:t>
            </a:r>
            <a:r>
              <a:rPr lang="en-GB" sz="1200" dirty="0">
                <a:effectLst/>
                <a:latin typeface="Cambria"/>
                <a:ea typeface="ＭＳ 明朝"/>
                <a:cs typeface="Times New Roman"/>
              </a:rPr>
              <a:t> </a:t>
            </a:r>
            <a:r>
              <a:rPr lang="en-GB" sz="1200" dirty="0" err="1">
                <a:effectLst/>
                <a:latin typeface="Cambria"/>
                <a:ea typeface="ＭＳ 明朝"/>
                <a:cs typeface="Times New Roman"/>
              </a:rPr>
              <a:t>vous</a:t>
            </a:r>
            <a:r>
              <a:rPr lang="en-GB" sz="1200" dirty="0">
                <a:effectLst/>
                <a:latin typeface="Cambria"/>
                <a:ea typeface="ＭＳ 明朝"/>
                <a:cs typeface="Times New Roman"/>
              </a:rPr>
              <a:t> imaginer </a:t>
            </a:r>
            <a:r>
              <a:rPr lang="en-GB" sz="1200" dirty="0" err="1">
                <a:effectLst/>
                <a:latin typeface="Cambria"/>
                <a:ea typeface="ＭＳ 明朝"/>
                <a:cs typeface="Times New Roman"/>
              </a:rPr>
              <a:t>une</a:t>
            </a:r>
            <a:r>
              <a:rPr lang="en-GB" sz="1200" dirty="0">
                <a:effectLst/>
                <a:latin typeface="Cambria"/>
                <a:ea typeface="ＭＳ 明朝"/>
                <a:cs typeface="Times New Roman"/>
              </a:rPr>
              <a:t> fin </a:t>
            </a:r>
            <a:r>
              <a:rPr lang="en-GB" sz="1200" dirty="0" err="1">
                <a:effectLst/>
                <a:latin typeface="Cambria"/>
                <a:ea typeface="ＭＳ 明朝"/>
                <a:cs typeface="Times New Roman"/>
              </a:rPr>
              <a:t>à</a:t>
            </a:r>
            <a:r>
              <a:rPr lang="en-GB" sz="1200" dirty="0">
                <a:effectLst/>
                <a:latin typeface="Cambria"/>
                <a:ea typeface="ＭＳ 明朝"/>
                <a:cs typeface="Times New Roman"/>
              </a:rPr>
              <a:t> tout ca?</a:t>
            </a:r>
            <a:endParaRPr lang="fr-BE" sz="1200" dirty="0">
              <a:effectLst/>
              <a:latin typeface="Cambria"/>
              <a:ea typeface="ＭＳ 明朝"/>
              <a:cs typeface="Times New Roman"/>
            </a:endParaRPr>
          </a:p>
          <a:p>
            <a:pPr>
              <a:lnSpc>
                <a:spcPct val="115000"/>
              </a:lnSpc>
              <a:spcAft>
                <a:spcPts val="0"/>
              </a:spcAft>
            </a:pPr>
            <a:r>
              <a:rPr lang="en-GB" sz="1200" dirty="0" err="1">
                <a:effectLst/>
                <a:latin typeface="Cambria"/>
                <a:ea typeface="ＭＳ 明朝"/>
                <a:cs typeface="Times New Roman"/>
              </a:rPr>
              <a:t>Seriez</a:t>
            </a:r>
            <a:r>
              <a:rPr lang="en-GB" sz="1200" dirty="0">
                <a:effectLst/>
                <a:latin typeface="Cambria"/>
                <a:ea typeface="ＭＳ 明朝"/>
                <a:cs typeface="Times New Roman"/>
              </a:rPr>
              <a:t> </a:t>
            </a:r>
            <a:r>
              <a:rPr lang="en-GB" sz="1200" dirty="0" err="1">
                <a:effectLst/>
                <a:latin typeface="Cambria"/>
                <a:ea typeface="ＭＳ 明朝"/>
                <a:cs typeface="Times New Roman"/>
              </a:rPr>
              <a:t>vous</a:t>
            </a:r>
            <a:r>
              <a:rPr lang="en-GB" sz="1200" dirty="0">
                <a:effectLst/>
                <a:latin typeface="Cambria"/>
                <a:ea typeface="ＭＳ 明朝"/>
                <a:cs typeface="Times New Roman"/>
              </a:rPr>
              <a:t> prêt </a:t>
            </a:r>
            <a:r>
              <a:rPr lang="en-GB" sz="1200" dirty="0" err="1">
                <a:effectLst/>
                <a:latin typeface="Cambria"/>
                <a:ea typeface="ＭＳ 明朝"/>
                <a:cs typeface="Times New Roman"/>
              </a:rPr>
              <a:t>à</a:t>
            </a:r>
            <a:r>
              <a:rPr lang="en-GB" sz="1200" dirty="0">
                <a:effectLst/>
                <a:latin typeface="Cambria"/>
                <a:ea typeface="ＭＳ 明朝"/>
                <a:cs typeface="Times New Roman"/>
              </a:rPr>
              <a:t> </a:t>
            </a:r>
            <a:r>
              <a:rPr lang="en-GB" sz="1200" dirty="0" err="1">
                <a:effectLst/>
                <a:latin typeface="Cambria"/>
                <a:ea typeface="ＭＳ 明朝"/>
                <a:cs typeface="Times New Roman"/>
              </a:rPr>
              <a:t>vous</a:t>
            </a:r>
            <a:r>
              <a:rPr lang="en-GB" sz="1200" dirty="0">
                <a:effectLst/>
                <a:latin typeface="Cambria"/>
                <a:ea typeface="ＭＳ 明朝"/>
                <a:cs typeface="Times New Roman"/>
              </a:rPr>
              <a:t> y engager?</a:t>
            </a:r>
            <a:endParaRPr lang="fr-BE" sz="1200" dirty="0">
              <a:effectLst/>
              <a:latin typeface="Cambria"/>
              <a:ea typeface="ＭＳ 明朝"/>
              <a:cs typeface="Times New Roman"/>
            </a:endParaRPr>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2</a:t>
            </a:fld>
            <a:endParaRPr lang="nl-NL"/>
          </a:p>
        </p:txBody>
      </p:sp>
    </p:spTree>
    <p:extLst>
      <p:ext uri="{BB962C8B-B14F-4D97-AF65-F5344CB8AC3E}">
        <p14:creationId xmlns:p14="http://schemas.microsoft.com/office/powerpoint/2010/main" val="3444208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réinsertion est possible, c’est pourquoi nous avons mis sous forme de flèche les étapes d’un</a:t>
            </a:r>
            <a:r>
              <a:rPr lang="fr-FR" baseline="0" dirty="0"/>
              <a:t> passage de la rue à un logement (comment on sort de la rue).</a:t>
            </a:r>
          </a:p>
          <a:p>
            <a:endParaRPr lang="fr-FR" baseline="0" dirty="0"/>
          </a:p>
          <a:p>
            <a:r>
              <a:rPr lang="fr-FR" baseline="0" dirty="0"/>
              <a:t>Le </a:t>
            </a:r>
            <a:r>
              <a:rPr lang="fr-FR" b="1" baseline="0" dirty="0"/>
              <a:t>pré-suivi</a:t>
            </a:r>
            <a:r>
              <a:rPr lang="fr-FR" baseline="0" dirty="0"/>
              <a:t> nous permet d’être au courant que ces patients existent que ce soit par notre repérage lors du travail de rue ou grâce au réseau qui nous contacte à leur sujet.</a:t>
            </a:r>
          </a:p>
          <a:p>
            <a:endParaRPr lang="fr-FR" baseline="0" dirty="0"/>
          </a:p>
          <a:p>
            <a:r>
              <a:rPr lang="fr-FR" dirty="0"/>
              <a:t>Lorsque</a:t>
            </a:r>
            <a:r>
              <a:rPr lang="fr-FR" baseline="0" dirty="0"/>
              <a:t> la personne entre en </a:t>
            </a:r>
            <a:r>
              <a:rPr lang="fr-FR" b="1" baseline="0" dirty="0"/>
              <a:t>suivi</a:t>
            </a:r>
            <a:r>
              <a:rPr lang="fr-FR" baseline="0" dirty="0"/>
              <a:t>, nous la rencontre de façon plus régulière, soutenue. Elle va généralement avoir </a:t>
            </a:r>
            <a:r>
              <a:rPr lang="fr-FR" b="1" baseline="0" dirty="0"/>
              <a:t>2 déclics </a:t>
            </a:r>
            <a:r>
              <a:rPr lang="fr-FR"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a:t>Le 1</a:t>
            </a:r>
            <a:r>
              <a:rPr lang="fr-FR" baseline="30000" dirty="0"/>
              <a:t>er</a:t>
            </a:r>
            <a:r>
              <a:rPr lang="fr-FR" baseline="0" dirty="0"/>
              <a:t> (lors du travail de l’hygiène et de la valorisation): Aller chez l’AS ou le Dr n’a pas beaucoup de sens si la personne n’arrive pas à prendre soin d’elle. C’est pourquoi nous nous concentrons là-dessus en priorité. </a:t>
            </a:r>
            <a:endParaRPr lang="fr-FR" dirty="0"/>
          </a:p>
          <a:p>
            <a:r>
              <a:rPr lang="fr-FR" baseline="0" dirty="0"/>
              <a:t>La personne reprend le contrôle de sa vie et confiance en elle car elle réalise des petits et grands soins d’hygiène par elle-même pour elle-même. </a:t>
            </a:r>
          </a:p>
          <a:p>
            <a:r>
              <a:rPr lang="fr-FR" baseline="0" dirty="0"/>
              <a:t>Le 2</a:t>
            </a:r>
            <a:r>
              <a:rPr lang="fr-FR" baseline="30000" dirty="0"/>
              <a:t>ème</a:t>
            </a:r>
            <a:r>
              <a:rPr lang="fr-FR" baseline="0" dirty="0"/>
              <a:t> (lors du travail au niveau social et médical) : la remise en ordre sociale, permettra d’accéder à un médecin et plus tard un logement etc. Quand le patient va chez un Dr c’est un pas énorme. Cela signifie qu’elle se projette dans la vie, et non plus dans la survie. Elle se dit que dans 1 mois, 6 mois elle sera toujours vivante. </a:t>
            </a:r>
          </a:p>
          <a:p>
            <a:endParaRPr lang="fr-FR" baseline="0" dirty="0"/>
          </a:p>
          <a:p>
            <a:r>
              <a:rPr lang="fr-FR" dirty="0"/>
              <a:t>Le patient</a:t>
            </a:r>
            <a:r>
              <a:rPr lang="fr-FR" baseline="0" dirty="0"/>
              <a:t> va amener souvent lui-même l’idée d’un logement, passant de la survie à la vie. Si tel n’est pas le cas, </a:t>
            </a:r>
            <a:r>
              <a:rPr lang="fr-FR" baseline="0" dirty="0" err="1"/>
              <a:t>proactivement</a:t>
            </a:r>
            <a:r>
              <a:rPr lang="fr-FR" baseline="0" dirty="0"/>
              <a:t> nous l’aborderons. </a:t>
            </a:r>
          </a:p>
          <a:p>
            <a:r>
              <a:rPr lang="fr-FR" baseline="0" dirty="0"/>
              <a:t>Arrivé dans son logement, c’est un changement énorme. Création d’un nouveau réseau autour de lui autant de professionnel que de relations amicales. Il a besoin de se recréer de nouvelles habitudes et de se sentir soutenu. Quand le réseau est bien stable, nous (IDR) prenons distance et nous recentrons sur de nouvelles personnes. La personne peut passer en </a:t>
            </a:r>
            <a:r>
              <a:rPr lang="fr-FR" b="1" baseline="0" dirty="0"/>
              <a:t>post-suivi. </a:t>
            </a:r>
            <a:r>
              <a:rPr lang="fr-FR" baseline="0" dirty="0"/>
              <a:t>Le patient a besoin de se sentir utile, d’avoir un rôle pour quelqu’un, quelque chose. Souvent son identité de rue doit changer en même temps ex : un homme en rue est considéré comme « le plus vieux de la gare centrale » ou « l’infirmier de trône attentif à chacun ». Nous proposons un soutien par des bénévoles visiteurs aux patients relogés.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15</a:t>
            </a:fld>
            <a:endParaRPr lang="nl-NL"/>
          </a:p>
        </p:txBody>
      </p:sp>
    </p:spTree>
    <p:extLst>
      <p:ext uri="{BB962C8B-B14F-4D97-AF65-F5344CB8AC3E}">
        <p14:creationId xmlns:p14="http://schemas.microsoft.com/office/powerpoint/2010/main" val="1800794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Continuité du suivi jusqu’en logement</a:t>
            </a:r>
            <a:r>
              <a:rPr lang="fr-FR" baseline="0" dirty="0"/>
              <a:t> avec mise en place de relais</a:t>
            </a:r>
            <a:endParaRPr lang="fr-FR" dirty="0"/>
          </a:p>
          <a:p>
            <a:endParaRPr lang="fr-FR" dirty="0"/>
          </a:p>
          <a:p>
            <a:r>
              <a:rPr lang="fr-FR" b="1" dirty="0" err="1"/>
              <a:t>Housing</a:t>
            </a:r>
            <a:r>
              <a:rPr lang="fr-FR" b="1" dirty="0"/>
              <a:t> </a:t>
            </a:r>
            <a:r>
              <a:rPr lang="fr-FR" b="1" dirty="0" err="1"/>
              <a:t>Fast</a:t>
            </a:r>
            <a:r>
              <a:rPr lang="fr-FR" b="1" dirty="0"/>
              <a:t> </a:t>
            </a:r>
            <a:r>
              <a:rPr lang="fr-FR" dirty="0"/>
              <a:t>: </a:t>
            </a:r>
          </a:p>
          <a:p>
            <a:endParaRPr lang="fr-FR" dirty="0"/>
          </a:p>
          <a:p>
            <a:r>
              <a:rPr lang="fr-FR" dirty="0"/>
              <a:t>Captation de logements: partenariat avec MRS, MSP ou autres projets de logements accompagnés.</a:t>
            </a:r>
          </a:p>
          <a:p>
            <a:r>
              <a:rPr lang="fr-FR" dirty="0"/>
              <a:t>Facilitation en logement: visite du logement avec le futur locataire, soutien de la personne etc.</a:t>
            </a:r>
            <a:r>
              <a:rPr lang="fr-FR" baseline="0" dirty="0"/>
              <a:t> Explication du travail d’IDR à la nouvelle structure. </a:t>
            </a:r>
            <a:endParaRPr lang="fr-FR" dirty="0"/>
          </a:p>
          <a:p>
            <a:r>
              <a:rPr lang="fr-FR" u="sng" dirty="0"/>
              <a:t>Soutien</a:t>
            </a:r>
            <a:r>
              <a:rPr lang="fr-FR" dirty="0"/>
              <a:t> en logement: visites régulières</a:t>
            </a:r>
            <a:r>
              <a:rPr lang="fr-FR" baseline="0" dirty="0"/>
              <a:t> au départ puis de plus en plus espacées, mise en place d’un bénévole visiteur (= notre relais)</a:t>
            </a:r>
            <a:endParaRPr lang="fr-FR" dirty="0"/>
          </a:p>
          <a:p>
            <a:endParaRPr lang="fr-FR" dirty="0"/>
          </a:p>
          <a:p>
            <a:r>
              <a:rPr lang="fr-FR" b="1" dirty="0" err="1"/>
              <a:t>Housing</a:t>
            </a:r>
            <a:r>
              <a:rPr lang="fr-FR" b="1" dirty="0"/>
              <a:t> First</a:t>
            </a:r>
            <a:r>
              <a:rPr lang="fr-FR" dirty="0"/>
              <a:t>:</a:t>
            </a:r>
          </a:p>
          <a:p>
            <a:endParaRPr lang="fr-FR" dirty="0"/>
          </a:p>
          <a:p>
            <a:r>
              <a:rPr lang="fr-FR" dirty="0"/>
              <a:t>Création de</a:t>
            </a:r>
            <a:r>
              <a:rPr lang="fr-FR" baseline="0" dirty="0"/>
              <a:t> </a:t>
            </a:r>
            <a:r>
              <a:rPr lang="fr-FR" dirty="0"/>
              <a:t>logement: création de projets innovants en matière de</a:t>
            </a:r>
            <a:r>
              <a:rPr lang="fr-FR" baseline="0" dirty="0"/>
              <a:t> </a:t>
            </a:r>
            <a:r>
              <a:rPr lang="fr-FR" dirty="0"/>
              <a:t>logements pour les personnes sans abri (containers</a:t>
            </a:r>
            <a:r>
              <a:rPr lang="fr-FR" baseline="0" dirty="0"/>
              <a:t> etc.)</a:t>
            </a:r>
            <a:endParaRPr lang="fr-FR" dirty="0"/>
          </a:p>
          <a:p>
            <a:r>
              <a:rPr lang="fr-FR" dirty="0"/>
              <a:t>Captation</a:t>
            </a:r>
            <a:r>
              <a:rPr lang="fr-FR" baseline="0" dirty="0"/>
              <a:t> de logements: partenariats avec des projets existants ou conventions avec des CPAS, communes, AIS etc. </a:t>
            </a:r>
          </a:p>
          <a:p>
            <a:r>
              <a:rPr lang="fr-FR" baseline="0" dirty="0"/>
              <a:t>Facilitation en logement: </a:t>
            </a:r>
            <a:r>
              <a:rPr lang="fr-FR" dirty="0"/>
              <a:t>visite du logement avec le futur locataire, lien entre bailleur et locataire</a:t>
            </a:r>
            <a:endParaRPr lang="fr-FR" baseline="0" dirty="0"/>
          </a:p>
          <a:p>
            <a:r>
              <a:rPr lang="fr-FR" u="sng" baseline="0" dirty="0"/>
              <a:t>Accompagnement</a:t>
            </a:r>
            <a:r>
              <a:rPr lang="fr-FR" baseline="0" dirty="0"/>
              <a:t> en logement: suivi médico-psycho-social, aide à l’insertion dans son quartier etc.</a:t>
            </a:r>
          </a:p>
          <a:p>
            <a:r>
              <a:rPr lang="fr-FR" baseline="0" dirty="0"/>
              <a:t>Relais vers d’autres services: mise en lien avec relais (professionnels de la santé ou autres, associations, bénévoles visiteurs)</a:t>
            </a:r>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16</a:t>
            </a:fld>
            <a:endParaRPr lang="nl-NL"/>
          </a:p>
        </p:txBody>
      </p:sp>
    </p:spTree>
    <p:extLst>
      <p:ext uri="{BB962C8B-B14F-4D97-AF65-F5344CB8AC3E}">
        <p14:creationId xmlns:p14="http://schemas.microsoft.com/office/powerpoint/2010/main" val="3726388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Illustre le travail de valorisation,</a:t>
            </a:r>
            <a:r>
              <a:rPr lang="fr-FR" baseline="0" dirty="0"/>
              <a:t> travail sur l’estime de soi. </a:t>
            </a:r>
          </a:p>
          <a:p>
            <a:r>
              <a:rPr lang="fr-FR" baseline="0" dirty="0"/>
              <a:t>M. B. Robert : mordu de vélo. Venait s’entrainer avec IDR au parc du cinquantenaire à vélo pendant que les autres couraient. </a:t>
            </a:r>
          </a:p>
          <a:p>
            <a:r>
              <a:rPr lang="fr-FR" dirty="0"/>
              <a:t>M. D.</a:t>
            </a:r>
            <a:r>
              <a:rPr lang="fr-FR" baseline="0" dirty="0"/>
              <a:t> Dany	 : aime la mer, excursion en bateau avec 1 bénévole d’IDR</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17</a:t>
            </a:fld>
            <a:endParaRPr lang="nl-NL"/>
          </a:p>
        </p:txBody>
      </p:sp>
    </p:spTree>
    <p:extLst>
      <p:ext uri="{BB962C8B-B14F-4D97-AF65-F5344CB8AC3E}">
        <p14:creationId xmlns:p14="http://schemas.microsoft.com/office/powerpoint/2010/main" val="649947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rtl="0">
              <a:spcBef>
                <a:spcPts val="0"/>
              </a:spcBef>
              <a:buSzPct val="25000"/>
              <a:buNone/>
            </a:pPr>
            <a:r>
              <a:rPr lang="fr" sz="1200" b="0" i="0" u="none" strike="noStrike" cap="none" dirty="0">
                <a:latin typeface="Arial"/>
                <a:ea typeface="Arial"/>
                <a:cs typeface="Arial"/>
                <a:sym typeface="Arial"/>
              </a:rPr>
              <a:t>Sentiment d’utilité : jardinier ponctuel du home, peinture.</a:t>
            </a:r>
          </a:p>
          <a:p>
            <a:pPr marL="0" marR="0" lvl="0" indent="0" algn="l" rtl="0">
              <a:spcBef>
                <a:spcPts val="0"/>
              </a:spcBef>
              <a:buSzPct val="25000"/>
              <a:buNone/>
            </a:pPr>
            <a:r>
              <a:rPr lang="fr" sz="1200" b="0" i="0" u="none" strike="noStrike" cap="none" dirty="0">
                <a:latin typeface="Arial"/>
                <a:ea typeface="Arial"/>
                <a:cs typeface="Arial"/>
                <a:sym typeface="Arial"/>
              </a:rPr>
              <a:t>Suite à un reportage télé avec IDR, sa famille a repris contact avec lui.</a:t>
            </a:r>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18</a:t>
            </a:fld>
            <a:endParaRPr lang="nl-NL"/>
          </a:p>
        </p:txBody>
      </p:sp>
    </p:spTree>
    <p:extLst>
      <p:ext uri="{BB962C8B-B14F-4D97-AF65-F5344CB8AC3E}">
        <p14:creationId xmlns:p14="http://schemas.microsoft.com/office/powerpoint/2010/main" val="3783103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19</a:t>
            </a:fld>
            <a:endParaRPr lang="nl-NL"/>
          </a:p>
        </p:txBody>
      </p:sp>
    </p:spTree>
    <p:extLst>
      <p:ext uri="{BB962C8B-B14F-4D97-AF65-F5344CB8AC3E}">
        <p14:creationId xmlns:p14="http://schemas.microsoft.com/office/powerpoint/2010/main" val="3147606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Buts de</a:t>
            </a:r>
            <a:r>
              <a:rPr lang="fr-FR" sz="1200" baseline="0" dirty="0"/>
              <a:t> la formation: </a:t>
            </a:r>
            <a:endParaRPr lang="fr-FR" sz="1200" dirty="0"/>
          </a:p>
          <a:p>
            <a:r>
              <a:rPr lang="fr-FR" sz="1200" dirty="0"/>
              <a:t>- Comment rentrer en relation avec ces personnes et comment les soigner, leur parler de l’hygiène</a:t>
            </a:r>
          </a:p>
          <a:p>
            <a:r>
              <a:rPr lang="fr-FR" sz="1200" dirty="0"/>
              <a:t>- Comment être plus à l’aise pour aborder l’hygiène avec quelqu’un</a:t>
            </a:r>
          </a:p>
          <a:p>
            <a:endParaRPr lang="fr-FR" sz="1200" dirty="0"/>
          </a:p>
          <a:p>
            <a:r>
              <a:rPr lang="fr-FR" sz="1200" b="0" dirty="0"/>
              <a:t>Nous</a:t>
            </a:r>
            <a:r>
              <a:rPr lang="fr-FR" sz="1200" b="0" baseline="0" dirty="0"/>
              <a:t> avons mis sur pieds des formations car les travailleurs sociaux/médicaux/sécurité étaient découragés (cf. slide « 2.problématique observées »)</a:t>
            </a:r>
            <a:endParaRPr lang="fr-FR" sz="1200" b="0" dirty="0"/>
          </a:p>
          <a:p>
            <a:r>
              <a:rPr lang="fr-FR" sz="1200" b="0" dirty="0"/>
              <a:t>Nous avons réuni un groupe de personnes sans-abri pour préparer ces formations. Nous les avons questionnées sur la</a:t>
            </a:r>
            <a:r>
              <a:rPr lang="fr-FR" sz="1200" b="0" baseline="0" dirty="0"/>
              <a:t> façon dont ils aiment être abordés, aidés, pourquoi ils ne se lavent pas/peu, etc. </a:t>
            </a:r>
          </a:p>
          <a:p>
            <a:r>
              <a:rPr lang="fr-FR" sz="1200" b="0" baseline="0" dirty="0"/>
              <a:t>Ainsi est née la formation sur le thème de « l’hygiène et la précarité ».</a:t>
            </a:r>
          </a:p>
          <a:p>
            <a:r>
              <a:rPr lang="fr-FR" sz="1200" b="0" baseline="0" dirty="0"/>
              <a:t>Nous la donnons à 3 publics : travailleurs médicaux/sociaux/agents de sécurité des gares et parcs.</a:t>
            </a:r>
          </a:p>
          <a:p>
            <a:r>
              <a:rPr lang="fr-FR" sz="1200" b="0" baseline="0" dirty="0"/>
              <a:t>Nous la donnons en français et en néerlandais.</a:t>
            </a:r>
          </a:p>
          <a:p>
            <a:r>
              <a:rPr lang="fr-FR" sz="1200" b="0" baseline="0" dirty="0"/>
              <a:t>Les lieux où nous avons déjà donné les formations : Belgique (</a:t>
            </a:r>
            <a:r>
              <a:rPr lang="fr-FR" sz="1200" b="0" baseline="0" dirty="0" err="1"/>
              <a:t>Bxl</a:t>
            </a:r>
            <a:r>
              <a:rPr lang="fr-FR" sz="1200" b="0" baseline="0" dirty="0"/>
              <a:t>, Liège, Namur, Charleroi, etc.), France (Cherbourg), Pologne (Varsovie).</a:t>
            </a:r>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20</a:t>
            </a:fld>
            <a:endParaRPr lang="nl-NL"/>
          </a:p>
        </p:txBody>
      </p:sp>
    </p:spTree>
    <p:extLst>
      <p:ext uri="{BB962C8B-B14F-4D97-AF65-F5344CB8AC3E}">
        <p14:creationId xmlns:p14="http://schemas.microsoft.com/office/powerpoint/2010/main" val="1125989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baseline="0" dirty="0"/>
              <a:t>La façon dont nous donnons la formation a évoluée afin qu’elle soit adaptée à tout public qui a se pose des questions sur la manière d’aborder l’hygiène dans son travail.</a:t>
            </a:r>
          </a:p>
          <a:p>
            <a:r>
              <a:rPr lang="fr-FR" sz="1200" b="0" baseline="0" dirty="0"/>
              <a:t>Nous partons de l’expérience des participants et les faisons participer par des brainstorming-jeux de rôle-mises en situation. </a:t>
            </a:r>
          </a:p>
          <a:p>
            <a:r>
              <a:rPr lang="fr-FR" sz="1200" b="0" baseline="0" dirty="0"/>
              <a:t>Comment être à l’aise pour parler d’hygiène? Pourquoi suis –je mal à l’aise quand j’en parle? Qui devrait en parler-qui est mandaté?</a:t>
            </a:r>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21</a:t>
            </a:fld>
            <a:endParaRPr lang="nl-NL"/>
          </a:p>
        </p:txBody>
      </p:sp>
    </p:spTree>
    <p:extLst>
      <p:ext uri="{BB962C8B-B14F-4D97-AF65-F5344CB8AC3E}">
        <p14:creationId xmlns:p14="http://schemas.microsoft.com/office/powerpoint/2010/main" val="4159928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Affiches intemporelles </a:t>
            </a:r>
            <a:r>
              <a:rPr lang="fr-FR" dirty="0"/>
              <a:t>avec conseils de prévention (canicule, grand froid, hypothermie</a:t>
            </a:r>
            <a:r>
              <a:rPr lang="fr-FR" baseline="0" dirty="0"/>
              <a:t> etc.)</a:t>
            </a:r>
            <a:endParaRPr lang="fr-FR" dirty="0"/>
          </a:p>
          <a:p>
            <a:endParaRPr lang="fr-FR" dirty="0"/>
          </a:p>
          <a:p>
            <a:r>
              <a:rPr lang="fr-FR" b="1" dirty="0"/>
              <a:t>Le plan des fontaines-urinoirs et toilettes gratuites sur Bruxelles</a:t>
            </a:r>
          </a:p>
          <a:p>
            <a:r>
              <a:rPr lang="fr-FR" dirty="0"/>
              <a:t>Il existe</a:t>
            </a:r>
            <a:r>
              <a:rPr lang="fr-FR" baseline="0" dirty="0"/>
              <a:t> depuis 2007 et est réédité chaque année.</a:t>
            </a:r>
          </a:p>
          <a:p>
            <a:r>
              <a:rPr lang="fr-FR" baseline="0" dirty="0"/>
              <a:t>Cet outil, comme les autres, nous permet de mettre en évidence/valoriser ce qui existe dans le réseau au niveau des infrastructures et au niveau du travail sur l’hygiène au sens large.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23</a:t>
            </a:fld>
            <a:endParaRPr lang="nl-NL"/>
          </a:p>
        </p:txBody>
      </p:sp>
    </p:spTree>
    <p:extLst>
      <p:ext uri="{BB962C8B-B14F-4D97-AF65-F5344CB8AC3E}">
        <p14:creationId xmlns:p14="http://schemas.microsoft.com/office/powerpoint/2010/main" val="559856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baseline="0" dirty="0"/>
              <a:t>Outil alcool </a:t>
            </a:r>
          </a:p>
          <a:p>
            <a:endParaRPr lang="fr-FR" sz="1200" b="0" baseline="0" dirty="0"/>
          </a:p>
          <a:p>
            <a:r>
              <a:rPr lang="fr-FR" sz="1200" b="1" baseline="0" dirty="0"/>
              <a:t>Le listing des douche </a:t>
            </a:r>
            <a:r>
              <a:rPr lang="fr-FR" sz="1200" b="0" baseline="0" dirty="0"/>
              <a:t>= un des outils que nous avons crée et mis à jour régulièrement (version été, version hiver).</a:t>
            </a:r>
          </a:p>
          <a:p>
            <a:r>
              <a:rPr lang="fr-FR" sz="1200" b="0" baseline="0" dirty="0"/>
              <a:t>Nous avons mis en place un groupe de travail avec des personnes sans-abri. Elles ont testés des douches dans le réseau. Suite au test, elles prenaient un temps avec nous pour nous décrire ce qu’elles y ont apprécié (leurs coups de cœurs) en retour elles recevaient un défraiement. </a:t>
            </a:r>
          </a:p>
          <a:p>
            <a:r>
              <a:rPr lang="fr-FR" sz="1200" b="0" baseline="0" dirty="0"/>
              <a:t>Le fait que les SDF ont testé les douches, cela leur permet d’avoir un autre regard sur le lieu. Cela leur ouvre l’esprit et a eu un effet boule de neige sur les autres sdf autour d’eux.</a:t>
            </a:r>
          </a:p>
          <a:p>
            <a:r>
              <a:rPr lang="fr-FR" sz="1200" b="0" baseline="0" dirty="0"/>
              <a:t>Les associations, elles étaient encouragées dans ce qui fonctionnaient chez elles. </a:t>
            </a:r>
          </a:p>
          <a:p>
            <a:endParaRPr lang="fr-FR" sz="1200" b="0" baseline="0" dirty="0"/>
          </a:p>
          <a:p>
            <a:r>
              <a:rPr lang="fr-FR" sz="1200" b="1" baseline="0" dirty="0"/>
              <a:t>Manuel</a:t>
            </a:r>
            <a:r>
              <a:rPr lang="fr-FR" sz="1200" b="0" baseline="0" dirty="0"/>
              <a:t> (proposer de l’acheter)</a:t>
            </a:r>
          </a:p>
          <a:p>
            <a:r>
              <a:rPr lang="fr-FR" sz="1200" b="0" baseline="0" dirty="0"/>
              <a:t>= connaissances d’IDR depuis création. Ecriture collective. </a:t>
            </a:r>
            <a:r>
              <a:rPr lang="fr-FR" sz="1200" b="0" baseline="0" dirty="0" err="1"/>
              <a:t>Pls</a:t>
            </a:r>
            <a:r>
              <a:rPr lang="fr-FR" sz="1200" b="0" baseline="0" dirty="0"/>
              <a:t> thèmes abordés: travail en réseau, soins, hygiènes, santé mentale etc.</a:t>
            </a:r>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24</a:t>
            </a:fld>
            <a:endParaRPr lang="nl-NL"/>
          </a:p>
        </p:txBody>
      </p:sp>
    </p:spTree>
    <p:extLst>
      <p:ext uri="{BB962C8B-B14F-4D97-AF65-F5344CB8AC3E}">
        <p14:creationId xmlns:p14="http://schemas.microsoft.com/office/powerpoint/2010/main" val="266901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a:t>Humain</a:t>
            </a:r>
            <a:r>
              <a:rPr lang="fr-FR" sz="1200" dirty="0"/>
              <a:t> : </a:t>
            </a:r>
          </a:p>
          <a:p>
            <a:r>
              <a:rPr lang="fr-FR" sz="1200" dirty="0"/>
              <a:t>le</a:t>
            </a:r>
            <a:r>
              <a:rPr lang="fr-FR" sz="1200" baseline="0" dirty="0"/>
              <a:t> patient se réinsère dans le logement/société. Le bénéfice est évident pour lui.</a:t>
            </a:r>
          </a:p>
          <a:p>
            <a:endParaRPr lang="fr-FR" sz="1200" baseline="0" dirty="0"/>
          </a:p>
          <a:p>
            <a:r>
              <a:rPr lang="fr-FR" sz="1200" b="1" baseline="0" dirty="0"/>
              <a:t>Financier</a:t>
            </a:r>
            <a:r>
              <a:rPr lang="fr-FR" sz="1200" baseline="0" dirty="0"/>
              <a:t> : </a:t>
            </a:r>
          </a:p>
          <a:p>
            <a:r>
              <a:rPr lang="fr-FR" sz="1200" dirty="0"/>
              <a:t>Les soins</a:t>
            </a:r>
            <a:r>
              <a:rPr lang="fr-FR" sz="1200" baseline="0" dirty="0"/>
              <a:t> coûtent moins cher si un patient se soigne plus vite (prévention), si une hospitalisation est programmée, si le patient va moins aux urgences. </a:t>
            </a:r>
            <a:endParaRPr lang="fr-FR" sz="1200" dirty="0"/>
          </a:p>
          <a:p>
            <a:endParaRPr lang="fr-FR" sz="1200" dirty="0"/>
          </a:p>
          <a:p>
            <a:r>
              <a:rPr lang="fr-FR" sz="1200" b="1" dirty="0"/>
              <a:t>Indirect</a:t>
            </a:r>
            <a:r>
              <a:rPr lang="fr-FR" sz="1200" baseline="0" dirty="0"/>
              <a:t> : </a:t>
            </a:r>
          </a:p>
          <a:p>
            <a:r>
              <a:rPr lang="fr-FR" sz="1200" baseline="0" dirty="0"/>
              <a:t>Ex 1 : Remise en logement d’une personne : </a:t>
            </a:r>
          </a:p>
          <a:p>
            <a:r>
              <a:rPr lang="fr-FR" sz="1200" baseline="0" dirty="0"/>
              <a:t>Quand une personne sans abri retrouve un logement. C’est important d’en aviser le réseau du patient car cela aura souvent un effet d’encouragement sur eux, sur leur travail.</a:t>
            </a:r>
          </a:p>
          <a:p>
            <a:endParaRPr lang="fr-FR" sz="1200" baseline="0" dirty="0"/>
          </a:p>
          <a:p>
            <a:r>
              <a:rPr lang="fr-FR" sz="1200" baseline="0" dirty="0"/>
              <a:t>Ex 2 : Formation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dirty="0"/>
              <a:t>6 agents de la SNCB Gare centrale ont été formés. 2 mois et demi après, la responsable de la SNCB est revenu vers nous car des commerçants lui avaient savoir que leur sentiment de sécurité s’était amélioré en gare. Ils sentent moins d’agressivité. </a:t>
            </a:r>
            <a:r>
              <a:rPr lang="fr" sz="1200" b="0" i="0" u="none" strike="noStrike" cap="none" dirty="0">
                <a:latin typeface="Arial"/>
                <a:ea typeface="Arial"/>
                <a:cs typeface="Arial"/>
                <a:sym typeface="Arial"/>
              </a:rPr>
              <a:t>Sentiment agressivité des commerçants de la gare centrale a diminué quand formation des agents de sécurité! -&gt; impact indirect</a:t>
            </a:r>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25</a:t>
            </a:fld>
            <a:endParaRPr lang="nl-NL"/>
          </a:p>
        </p:txBody>
      </p:sp>
    </p:spTree>
    <p:extLst>
      <p:ext uri="{BB962C8B-B14F-4D97-AF65-F5344CB8AC3E}">
        <p14:creationId xmlns:p14="http://schemas.microsoft.com/office/powerpoint/2010/main" val="3848951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0"/>
              </a:spcAft>
            </a:pPr>
            <a:r>
              <a:rPr lang="en-GB" sz="1200" dirty="0">
                <a:effectLst/>
                <a:latin typeface="Cambria"/>
                <a:ea typeface="ＭＳ 明朝"/>
                <a:cs typeface="Times New Roman"/>
              </a:rPr>
              <a:t>Tenez </a:t>
            </a:r>
            <a:r>
              <a:rPr lang="en-GB" sz="1200" dirty="0" err="1">
                <a:effectLst/>
                <a:latin typeface="Cambria"/>
                <a:ea typeface="ＭＳ 明朝"/>
                <a:cs typeface="Times New Roman"/>
              </a:rPr>
              <a:t>celui</a:t>
            </a:r>
            <a:r>
              <a:rPr lang="en-GB" sz="1200" dirty="0">
                <a:effectLst/>
                <a:latin typeface="Cambria"/>
                <a:ea typeface="ＭＳ 明朝"/>
                <a:cs typeface="Times New Roman"/>
              </a:rPr>
              <a:t>-ci ,</a:t>
            </a:r>
            <a:r>
              <a:rPr lang="en-GB" sz="1200" dirty="0" err="1">
                <a:effectLst/>
                <a:latin typeface="Cambria"/>
                <a:ea typeface="ＭＳ 明朝"/>
                <a:cs typeface="Times New Roman"/>
              </a:rPr>
              <a:t>il</a:t>
            </a:r>
            <a:r>
              <a:rPr lang="en-GB" sz="1200" dirty="0">
                <a:effectLst/>
                <a:latin typeface="Cambria"/>
                <a:ea typeface="ＭＳ 明朝"/>
                <a:cs typeface="Times New Roman"/>
              </a:rPr>
              <a:t> </a:t>
            </a:r>
            <a:r>
              <a:rPr lang="en-GB" sz="1200" dirty="0" err="1">
                <a:effectLst/>
                <a:latin typeface="Cambria"/>
                <a:ea typeface="ＭＳ 明朝"/>
                <a:cs typeface="Times New Roman"/>
              </a:rPr>
              <a:t>s’appelle</a:t>
            </a:r>
            <a:r>
              <a:rPr lang="en-GB" sz="1200" dirty="0">
                <a:effectLst/>
                <a:latin typeface="Cambria"/>
                <a:ea typeface="ＭＳ 明朝"/>
                <a:cs typeface="Times New Roman"/>
              </a:rPr>
              <a:t> Joseph, quelle solution a- </a:t>
            </a:r>
            <a:r>
              <a:rPr lang="en-GB" sz="1200" dirty="0" err="1">
                <a:effectLst/>
                <a:latin typeface="Cambria"/>
                <a:ea typeface="ＭＳ 明朝"/>
                <a:cs typeface="Times New Roman"/>
              </a:rPr>
              <a:t>t’il</a:t>
            </a:r>
            <a:r>
              <a:rPr lang="en-GB" sz="1200" dirty="0">
                <a:effectLst/>
                <a:latin typeface="Cambria"/>
                <a:ea typeface="ＭＳ 明朝"/>
                <a:cs typeface="Times New Roman"/>
              </a:rPr>
              <a:t>? Il </a:t>
            </a:r>
            <a:r>
              <a:rPr lang="en-GB" sz="1200" dirty="0" err="1">
                <a:effectLst/>
                <a:latin typeface="Cambria"/>
                <a:ea typeface="ＭＳ 明朝"/>
                <a:cs typeface="Times New Roman"/>
              </a:rPr>
              <a:t>vit</a:t>
            </a:r>
            <a:r>
              <a:rPr lang="en-GB" sz="1200" dirty="0">
                <a:effectLst/>
                <a:latin typeface="Cambria"/>
                <a:ea typeface="ＭＳ 明朝"/>
                <a:cs typeface="Times New Roman"/>
              </a:rPr>
              <a:t> </a:t>
            </a:r>
            <a:r>
              <a:rPr lang="en-GB" sz="1200" dirty="0" err="1">
                <a:effectLst/>
                <a:latin typeface="Cambria"/>
                <a:ea typeface="ＭＳ 明朝"/>
                <a:cs typeface="Times New Roman"/>
              </a:rPr>
              <a:t>comme</a:t>
            </a:r>
            <a:r>
              <a:rPr lang="en-GB" sz="1200" dirty="0">
                <a:effectLst/>
                <a:latin typeface="Cambria"/>
                <a:ea typeface="ＭＳ 明朝"/>
                <a:cs typeface="Times New Roman"/>
              </a:rPr>
              <a:t> ca </a:t>
            </a:r>
            <a:r>
              <a:rPr lang="en-GB" sz="1200" dirty="0" err="1">
                <a:effectLst/>
                <a:latin typeface="Cambria"/>
                <a:ea typeface="ＭＳ 明朝"/>
                <a:cs typeface="Times New Roman"/>
              </a:rPr>
              <a:t>depuis</a:t>
            </a:r>
            <a:r>
              <a:rPr lang="en-GB" sz="1200" dirty="0">
                <a:effectLst/>
                <a:latin typeface="Cambria"/>
                <a:ea typeface="ＭＳ 明朝"/>
                <a:cs typeface="Times New Roman"/>
              </a:rPr>
              <a:t> 23 </a:t>
            </a:r>
            <a:r>
              <a:rPr lang="en-GB" sz="1200" dirty="0" err="1">
                <a:effectLst/>
                <a:latin typeface="Cambria"/>
                <a:ea typeface="ＭＳ 明朝"/>
                <a:cs typeface="Times New Roman"/>
              </a:rPr>
              <a:t>ans</a:t>
            </a:r>
            <a:r>
              <a:rPr lang="en-GB" sz="1200" dirty="0">
                <a:effectLst/>
                <a:latin typeface="Cambria"/>
                <a:ea typeface="ＭＳ 明朝"/>
                <a:cs typeface="Times New Roman"/>
              </a:rPr>
              <a:t>, plus </a:t>
            </a:r>
            <a:r>
              <a:rPr lang="en-GB" sz="1200" dirty="0" err="1">
                <a:effectLst/>
                <a:latin typeface="Cambria"/>
                <a:ea typeface="ＭＳ 明朝"/>
                <a:cs typeface="Times New Roman"/>
              </a:rPr>
              <a:t>personne</a:t>
            </a:r>
            <a:r>
              <a:rPr lang="en-GB" sz="1200" dirty="0">
                <a:effectLst/>
                <a:latin typeface="Cambria"/>
                <a:ea typeface="ＭＳ 明朝"/>
                <a:cs typeface="Times New Roman"/>
              </a:rPr>
              <a:t> </a:t>
            </a:r>
            <a:r>
              <a:rPr lang="en-GB" sz="1200" dirty="0" err="1">
                <a:effectLst/>
                <a:latin typeface="Cambria"/>
                <a:ea typeface="ＭＳ 明朝"/>
                <a:cs typeface="Times New Roman"/>
              </a:rPr>
              <a:t>n’y</a:t>
            </a:r>
            <a:r>
              <a:rPr lang="en-GB" sz="1200" dirty="0">
                <a:effectLst/>
                <a:latin typeface="Cambria"/>
                <a:ea typeface="ＭＳ 明朝"/>
                <a:cs typeface="Times New Roman"/>
              </a:rPr>
              <a:t> </a:t>
            </a:r>
            <a:r>
              <a:rPr lang="en-GB" sz="1200" dirty="0" err="1">
                <a:effectLst/>
                <a:latin typeface="Cambria"/>
                <a:ea typeface="ＭＳ 明朝"/>
                <a:cs typeface="Times New Roman"/>
              </a:rPr>
              <a:t>croit</a:t>
            </a:r>
            <a:r>
              <a:rPr lang="en-GB" sz="1200" dirty="0">
                <a:effectLst/>
                <a:latin typeface="Cambria"/>
                <a:ea typeface="ＭＳ 明朝"/>
                <a:cs typeface="Times New Roman"/>
              </a:rPr>
              <a:t> </a:t>
            </a:r>
            <a:r>
              <a:rPr lang="en-GB" sz="1200" dirty="0" err="1">
                <a:effectLst/>
                <a:latin typeface="Cambria"/>
                <a:ea typeface="ＭＳ 明朝"/>
                <a:cs typeface="Times New Roman"/>
              </a:rPr>
              <a:t>vraiment</a:t>
            </a:r>
            <a:r>
              <a:rPr lang="en-GB" sz="1200" dirty="0">
                <a:effectLst/>
                <a:latin typeface="Cambria"/>
                <a:ea typeface="ＭＳ 明朝"/>
                <a:cs typeface="Times New Roman"/>
              </a:rPr>
              <a:t>,</a:t>
            </a:r>
            <a:endParaRPr lang="fr-BE" sz="1200" dirty="0">
              <a:effectLst/>
              <a:latin typeface="Cambria"/>
              <a:ea typeface="ＭＳ 明朝"/>
              <a:cs typeface="Times New Roman"/>
            </a:endParaRPr>
          </a:p>
          <a:p>
            <a:pPr>
              <a:lnSpc>
                <a:spcPct val="115000"/>
              </a:lnSpc>
              <a:spcAft>
                <a:spcPts val="0"/>
              </a:spcAft>
            </a:pPr>
            <a:r>
              <a:rPr lang="en-GB" sz="1200" dirty="0">
                <a:effectLst/>
                <a:latin typeface="Cambria"/>
                <a:ea typeface="ＭＳ 明朝"/>
                <a:cs typeface="Times New Roman"/>
              </a:rPr>
              <a:t> </a:t>
            </a:r>
            <a:r>
              <a:rPr lang="en-GB" sz="1200" dirty="0" err="1">
                <a:effectLst/>
                <a:latin typeface="Cambria"/>
                <a:ea typeface="ＭＳ 明朝"/>
                <a:cs typeface="Times New Roman"/>
              </a:rPr>
              <a:t>il</a:t>
            </a:r>
            <a:r>
              <a:rPr lang="en-GB" sz="1200" dirty="0">
                <a:effectLst/>
                <a:latin typeface="Cambria"/>
                <a:ea typeface="ＭＳ 明朝"/>
                <a:cs typeface="Times New Roman"/>
              </a:rPr>
              <a:t> a 49 </a:t>
            </a:r>
            <a:r>
              <a:rPr lang="en-GB" sz="1200" dirty="0" err="1">
                <a:effectLst/>
                <a:latin typeface="Cambria"/>
                <a:ea typeface="ＭＳ 明朝"/>
                <a:cs typeface="Times New Roman"/>
              </a:rPr>
              <a:t>ans</a:t>
            </a:r>
            <a:r>
              <a:rPr lang="en-GB" sz="1200" dirty="0">
                <a:effectLst/>
                <a:latin typeface="Cambria"/>
                <a:ea typeface="ＭＳ 明朝"/>
                <a:cs typeface="Times New Roman"/>
              </a:rPr>
              <a:t>, et </a:t>
            </a:r>
            <a:r>
              <a:rPr lang="en-GB" sz="1200" dirty="0" err="1">
                <a:effectLst/>
                <a:latin typeface="Cambria"/>
                <a:ea typeface="ＭＳ 明朝"/>
                <a:cs typeface="Times New Roman"/>
              </a:rPr>
              <a:t>sachant</a:t>
            </a:r>
            <a:r>
              <a:rPr lang="en-GB" sz="1200" dirty="0">
                <a:effectLst/>
                <a:latin typeface="Cambria"/>
                <a:ea typeface="ＭＳ 明朝"/>
                <a:cs typeface="Times New Roman"/>
              </a:rPr>
              <a:t> que </a:t>
            </a:r>
            <a:r>
              <a:rPr lang="en-GB" sz="1200" dirty="0" err="1">
                <a:effectLst/>
                <a:latin typeface="Cambria"/>
                <a:ea typeface="ＭＳ 明朝"/>
                <a:cs typeface="Times New Roman"/>
              </a:rPr>
              <a:t>l’espérance</a:t>
            </a:r>
            <a:r>
              <a:rPr lang="en-GB" sz="1200" dirty="0">
                <a:effectLst/>
                <a:latin typeface="Cambria"/>
                <a:ea typeface="ＭＳ 明朝"/>
                <a:cs typeface="Times New Roman"/>
              </a:rPr>
              <a:t> de vie </a:t>
            </a:r>
            <a:r>
              <a:rPr lang="en-GB" sz="1200" dirty="0" err="1">
                <a:effectLst/>
                <a:latin typeface="Cambria"/>
                <a:ea typeface="ＭＳ 明朝"/>
                <a:cs typeface="Times New Roman"/>
              </a:rPr>
              <a:t>moyenne</a:t>
            </a:r>
            <a:r>
              <a:rPr lang="en-GB" sz="1200" dirty="0">
                <a:effectLst/>
                <a:latin typeface="Cambria"/>
                <a:ea typeface="ＭＳ 明朝"/>
                <a:cs typeface="Times New Roman"/>
              </a:rPr>
              <a:t> pour </a:t>
            </a:r>
            <a:r>
              <a:rPr lang="en-GB" sz="1200" dirty="0" err="1">
                <a:effectLst/>
                <a:latin typeface="Cambria"/>
                <a:ea typeface="ＭＳ 明朝"/>
                <a:cs typeface="Times New Roman"/>
              </a:rPr>
              <a:t>une</a:t>
            </a:r>
            <a:r>
              <a:rPr lang="en-GB" sz="1200" dirty="0">
                <a:effectLst/>
                <a:latin typeface="Cambria"/>
                <a:ea typeface="ＭＳ 明朝"/>
                <a:cs typeface="Times New Roman"/>
              </a:rPr>
              <a:t> </a:t>
            </a:r>
            <a:r>
              <a:rPr lang="en-GB" sz="1200" dirty="0" err="1">
                <a:effectLst/>
                <a:latin typeface="Cambria"/>
                <a:ea typeface="ＭＳ 明朝"/>
                <a:cs typeface="Times New Roman"/>
              </a:rPr>
              <a:t>personne</a:t>
            </a:r>
            <a:r>
              <a:rPr lang="en-GB" sz="1200" dirty="0">
                <a:effectLst/>
                <a:latin typeface="Cambria"/>
                <a:ea typeface="ＭＳ 明朝"/>
                <a:cs typeface="Times New Roman"/>
              </a:rPr>
              <a:t> sans-</a:t>
            </a:r>
            <a:r>
              <a:rPr lang="en-GB" sz="1200" dirty="0" err="1">
                <a:effectLst/>
                <a:latin typeface="Cambria"/>
                <a:ea typeface="ＭＳ 明朝"/>
                <a:cs typeface="Times New Roman"/>
              </a:rPr>
              <a:t>abri</a:t>
            </a:r>
            <a:r>
              <a:rPr lang="en-GB" sz="1200" dirty="0">
                <a:effectLst/>
                <a:latin typeface="Cambria"/>
                <a:ea typeface="ＭＳ 明朝"/>
                <a:cs typeface="Times New Roman"/>
              </a:rPr>
              <a:t> </a:t>
            </a:r>
            <a:r>
              <a:rPr lang="en-GB" sz="1200" dirty="0" err="1">
                <a:effectLst/>
                <a:latin typeface="Cambria"/>
                <a:ea typeface="ＭＳ 明朝"/>
                <a:cs typeface="Times New Roman"/>
              </a:rPr>
              <a:t>est</a:t>
            </a:r>
            <a:r>
              <a:rPr lang="en-GB" sz="1200" dirty="0">
                <a:effectLst/>
                <a:latin typeface="Cambria"/>
                <a:ea typeface="ＭＳ 明朝"/>
                <a:cs typeface="Times New Roman"/>
              </a:rPr>
              <a:t> de  47 </a:t>
            </a:r>
            <a:r>
              <a:rPr lang="en-GB" sz="1200" dirty="0" err="1">
                <a:effectLst/>
                <a:latin typeface="Cambria"/>
                <a:ea typeface="ＭＳ 明朝"/>
                <a:cs typeface="Times New Roman"/>
              </a:rPr>
              <a:t>ans</a:t>
            </a:r>
            <a:r>
              <a:rPr lang="en-GB" sz="1200" dirty="0">
                <a:effectLst/>
                <a:latin typeface="Cambria"/>
                <a:ea typeface="ＭＳ 明朝"/>
                <a:cs typeface="Times New Roman"/>
              </a:rPr>
              <a:t>, </a:t>
            </a:r>
            <a:r>
              <a:rPr lang="en-GB" sz="1200" dirty="0" err="1">
                <a:effectLst/>
                <a:latin typeface="Cambria"/>
                <a:ea typeface="ＭＳ 明朝"/>
                <a:cs typeface="Times New Roman"/>
              </a:rPr>
              <a:t>c’est</a:t>
            </a:r>
            <a:r>
              <a:rPr lang="en-GB" sz="1200" dirty="0">
                <a:effectLst/>
                <a:latin typeface="Cambria"/>
                <a:ea typeface="ＭＳ 明朝"/>
                <a:cs typeface="Times New Roman"/>
              </a:rPr>
              <a:t> pas mal,  </a:t>
            </a:r>
          </a:p>
          <a:p>
            <a:pPr>
              <a:lnSpc>
                <a:spcPct val="115000"/>
              </a:lnSpc>
              <a:spcAft>
                <a:spcPts val="0"/>
              </a:spcAft>
            </a:pPr>
            <a:r>
              <a:rPr lang="en-GB" sz="1200" dirty="0" err="1">
                <a:effectLst/>
                <a:latin typeface="Cambria"/>
                <a:ea typeface="ＭＳ 明朝"/>
                <a:cs typeface="Times New Roman"/>
              </a:rPr>
              <a:t>il</a:t>
            </a:r>
            <a:r>
              <a:rPr lang="en-GB" sz="1200" dirty="0">
                <a:effectLst/>
                <a:latin typeface="Cambria"/>
                <a:ea typeface="ＭＳ 明朝"/>
                <a:cs typeface="Times New Roman"/>
              </a:rPr>
              <a:t> l’ a déjà un </a:t>
            </a:r>
            <a:r>
              <a:rPr lang="en-GB" sz="1200" dirty="0" err="1">
                <a:effectLst/>
                <a:latin typeface="Cambria"/>
                <a:ea typeface="ＭＳ 明朝"/>
                <a:cs typeface="Times New Roman"/>
              </a:rPr>
              <a:t>peu</a:t>
            </a:r>
            <a:r>
              <a:rPr lang="en-GB" sz="1200" dirty="0">
                <a:effectLst/>
                <a:latin typeface="Cambria"/>
                <a:ea typeface="ＭＳ 明朝"/>
                <a:cs typeface="Times New Roman"/>
              </a:rPr>
              <a:t> </a:t>
            </a:r>
            <a:r>
              <a:rPr lang="en-GB" sz="1200" dirty="0" err="1">
                <a:effectLst/>
                <a:latin typeface="Cambria"/>
                <a:ea typeface="ＭＳ 明朝"/>
                <a:cs typeface="Times New Roman"/>
              </a:rPr>
              <a:t>dépassée</a:t>
            </a:r>
            <a:r>
              <a:rPr lang="en-GB" sz="1200" dirty="0">
                <a:effectLst/>
                <a:latin typeface="Cambria"/>
                <a:ea typeface="ＭＳ 明朝"/>
                <a:cs typeface="Times New Roman"/>
              </a:rPr>
              <a:t>, </a:t>
            </a:r>
            <a:r>
              <a:rPr lang="en-GB" sz="1200" dirty="0" err="1">
                <a:effectLst/>
                <a:latin typeface="Cambria"/>
                <a:ea typeface="ＭＳ 明朝"/>
                <a:cs typeface="Times New Roman"/>
              </a:rPr>
              <a:t>il</a:t>
            </a:r>
            <a:r>
              <a:rPr lang="en-GB" sz="1200" dirty="0">
                <a:effectLst/>
                <a:latin typeface="Cambria"/>
                <a:ea typeface="ＭＳ 明朝"/>
                <a:cs typeface="Times New Roman"/>
              </a:rPr>
              <a:t> </a:t>
            </a:r>
            <a:r>
              <a:rPr lang="en-GB" sz="1200" dirty="0" err="1">
                <a:effectLst/>
                <a:latin typeface="Cambria"/>
                <a:ea typeface="ＭＳ 明朝"/>
                <a:cs typeface="Times New Roman"/>
              </a:rPr>
              <a:t>va</a:t>
            </a:r>
            <a:r>
              <a:rPr lang="en-GB" sz="1200" dirty="0">
                <a:effectLst/>
                <a:latin typeface="Cambria"/>
                <a:ea typeface="ＭＳ 明朝"/>
                <a:cs typeface="Times New Roman"/>
              </a:rPr>
              <a:t> sans </a:t>
            </a:r>
            <a:r>
              <a:rPr lang="en-GB" sz="1200" dirty="0" err="1">
                <a:effectLst/>
                <a:latin typeface="Cambria"/>
                <a:ea typeface="ＭＳ 明朝"/>
                <a:cs typeface="Times New Roman"/>
              </a:rPr>
              <a:t>doute</a:t>
            </a:r>
            <a:r>
              <a:rPr lang="en-GB" sz="1200" dirty="0">
                <a:effectLst/>
                <a:latin typeface="Cambria"/>
                <a:ea typeface="ＭＳ 明朝"/>
                <a:cs typeface="Times New Roman"/>
              </a:rPr>
              <a:t> </a:t>
            </a:r>
            <a:r>
              <a:rPr lang="en-GB" sz="1200" dirty="0" err="1">
                <a:effectLst/>
                <a:latin typeface="Cambria"/>
                <a:ea typeface="ＭＳ 明朝"/>
                <a:cs typeface="Times New Roman"/>
              </a:rPr>
              <a:t>bientot</a:t>
            </a:r>
            <a:r>
              <a:rPr lang="en-GB" sz="1200" dirty="0">
                <a:effectLst/>
                <a:latin typeface="Cambria"/>
                <a:ea typeface="ＭＳ 明朝"/>
                <a:cs typeface="Times New Roman"/>
              </a:rPr>
              <a:t> </a:t>
            </a:r>
            <a:r>
              <a:rPr lang="en-GB" sz="1200" dirty="0" err="1">
                <a:effectLst/>
                <a:latin typeface="Cambria"/>
                <a:ea typeface="ＭＳ 明朝"/>
                <a:cs typeface="Times New Roman"/>
              </a:rPr>
              <a:t>mourir</a:t>
            </a:r>
            <a:r>
              <a:rPr lang="en-GB" sz="1200" dirty="0">
                <a:effectLst/>
                <a:latin typeface="Cambria"/>
                <a:ea typeface="ＭＳ 明朝"/>
                <a:cs typeface="Times New Roman"/>
              </a:rPr>
              <a:t>, </a:t>
            </a:r>
            <a:r>
              <a:rPr lang="en-GB" sz="1200" dirty="0" err="1">
                <a:effectLst/>
                <a:latin typeface="Cambria"/>
                <a:ea typeface="ＭＳ 明朝"/>
                <a:cs typeface="Times New Roman"/>
              </a:rPr>
              <a:t>mais</a:t>
            </a:r>
            <a:r>
              <a:rPr lang="en-GB" sz="1200" dirty="0">
                <a:effectLst/>
                <a:latin typeface="Cambria"/>
                <a:ea typeface="ＭＳ 明朝"/>
                <a:cs typeface="Times New Roman"/>
              </a:rPr>
              <a:t> </a:t>
            </a:r>
            <a:r>
              <a:rPr lang="en-GB" sz="1200" dirty="0" err="1">
                <a:effectLst/>
                <a:latin typeface="Cambria"/>
                <a:ea typeface="ＭＳ 明朝"/>
                <a:cs typeface="Times New Roman"/>
              </a:rPr>
              <a:t>il</a:t>
            </a:r>
            <a:r>
              <a:rPr lang="en-GB" sz="1200" dirty="0">
                <a:effectLst/>
                <a:latin typeface="Cambria"/>
                <a:ea typeface="ＭＳ 明朝"/>
                <a:cs typeface="Times New Roman"/>
              </a:rPr>
              <a:t> nous </a:t>
            </a:r>
            <a:r>
              <a:rPr lang="en-GB" sz="1200" dirty="0" err="1">
                <a:effectLst/>
                <a:latin typeface="Cambria"/>
                <a:ea typeface="ＭＳ 明朝"/>
                <a:cs typeface="Times New Roman"/>
              </a:rPr>
              <a:t>donne</a:t>
            </a:r>
            <a:r>
              <a:rPr lang="en-GB" sz="1200" dirty="0">
                <a:effectLst/>
                <a:latin typeface="Cambria"/>
                <a:ea typeface="ＭＳ 明朝"/>
                <a:cs typeface="Times New Roman"/>
              </a:rPr>
              <a:t> </a:t>
            </a:r>
            <a:r>
              <a:rPr lang="en-GB" sz="1200" dirty="0" err="1">
                <a:effectLst/>
                <a:latin typeface="Cambria"/>
                <a:ea typeface="ＭＳ 明朝"/>
                <a:cs typeface="Times New Roman"/>
              </a:rPr>
              <a:t>l’impression</a:t>
            </a:r>
            <a:r>
              <a:rPr lang="en-GB" sz="1200" dirty="0">
                <a:effectLst/>
                <a:latin typeface="Cambria"/>
                <a:ea typeface="ＭＳ 明朝"/>
                <a:cs typeface="Times New Roman"/>
              </a:rPr>
              <a:t> que </a:t>
            </a:r>
            <a:r>
              <a:rPr lang="en-GB" sz="1200" dirty="0" err="1">
                <a:effectLst/>
                <a:latin typeface="Cambria"/>
                <a:ea typeface="ＭＳ 明朝"/>
                <a:cs typeface="Times New Roman"/>
              </a:rPr>
              <a:t>c’est</a:t>
            </a:r>
            <a:r>
              <a:rPr lang="en-GB" sz="1200" dirty="0">
                <a:effectLst/>
                <a:latin typeface="Cambria"/>
                <a:ea typeface="ＭＳ 明朝"/>
                <a:cs typeface="Times New Roman"/>
              </a:rPr>
              <a:t> </a:t>
            </a:r>
            <a:r>
              <a:rPr lang="en-GB" sz="1200" dirty="0" err="1">
                <a:effectLst/>
                <a:latin typeface="Cambria"/>
                <a:ea typeface="ＭＳ 明朝"/>
                <a:cs typeface="Times New Roman"/>
              </a:rPr>
              <a:t>peut-etre</a:t>
            </a:r>
            <a:r>
              <a:rPr lang="en-GB" sz="1200" dirty="0">
                <a:effectLst/>
                <a:latin typeface="Cambria"/>
                <a:ea typeface="ＭＳ 明朝"/>
                <a:cs typeface="Times New Roman"/>
              </a:rPr>
              <a:t> </a:t>
            </a:r>
            <a:r>
              <a:rPr lang="en-GB" sz="1200" dirty="0" err="1">
                <a:effectLst/>
                <a:latin typeface="Cambria"/>
                <a:ea typeface="ＭＳ 明朝"/>
                <a:cs typeface="Times New Roman"/>
              </a:rPr>
              <a:t>mieux</a:t>
            </a:r>
            <a:r>
              <a:rPr lang="en-GB" sz="1200" dirty="0">
                <a:effectLst/>
                <a:latin typeface="Cambria"/>
                <a:ea typeface="ＭＳ 明朝"/>
                <a:cs typeface="Times New Roman"/>
              </a:rPr>
              <a:t> pour </a:t>
            </a:r>
            <a:r>
              <a:rPr lang="en-GB" sz="1200" dirty="0" err="1">
                <a:effectLst/>
                <a:latin typeface="Cambria"/>
                <a:ea typeface="ＭＳ 明朝"/>
                <a:cs typeface="Times New Roman"/>
              </a:rPr>
              <a:t>lui</a:t>
            </a:r>
            <a:r>
              <a:rPr lang="en-GB" sz="1200" dirty="0">
                <a:effectLst/>
                <a:latin typeface="Cambria"/>
                <a:ea typeface="ＭＳ 明朝"/>
                <a:cs typeface="Times New Roman"/>
              </a:rPr>
              <a:t>..</a:t>
            </a:r>
            <a:endParaRPr lang="fr-BE" sz="1200" dirty="0">
              <a:effectLst/>
              <a:latin typeface="Cambria"/>
              <a:ea typeface="ＭＳ 明朝"/>
              <a:cs typeface="Times New Roman"/>
            </a:endParaRPr>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4</a:t>
            </a:fld>
            <a:endParaRPr lang="nl-NL"/>
          </a:p>
        </p:txBody>
      </p:sp>
    </p:spTree>
    <p:extLst>
      <p:ext uri="{BB962C8B-B14F-4D97-AF65-F5344CB8AC3E}">
        <p14:creationId xmlns:p14="http://schemas.microsoft.com/office/powerpoint/2010/main" val="4078242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Grâce au </a:t>
            </a:r>
            <a:r>
              <a:rPr lang="fr-FR" b="1" dirty="0"/>
              <a:t>colloque</a:t>
            </a:r>
            <a:r>
              <a:rPr lang="fr-FR" dirty="0"/>
              <a:t> organisé en octobre 2016, un mouvement est né à Bruxelles</a:t>
            </a:r>
          </a:p>
          <a:p>
            <a:endParaRPr lang="fr-FR" dirty="0"/>
          </a:p>
          <a:p>
            <a:r>
              <a:rPr lang="fr-FR" dirty="0"/>
              <a:t>Par fin du sans </a:t>
            </a:r>
            <a:r>
              <a:rPr lang="fr-FR" dirty="0" err="1"/>
              <a:t>abrisme</a:t>
            </a:r>
            <a:r>
              <a:rPr lang="fr-FR" dirty="0"/>
              <a:t>, nous entendons: avoir une solution durable de logement pour chacun</a:t>
            </a:r>
          </a:p>
          <a:p>
            <a:endParaRPr lang="fr-FR" dirty="0"/>
          </a:p>
          <a:p>
            <a:r>
              <a:rPr lang="fr-FR" dirty="0"/>
              <a:t>Cela s’inscrit</a:t>
            </a:r>
            <a:r>
              <a:rPr lang="fr-FR" baseline="0" dirty="0"/>
              <a:t> plus globalement dans deux campagnes à l’échelle européenne et mondiale (Bruxelles est l’une des 12 villes sélectionnées)</a:t>
            </a:r>
          </a:p>
          <a:p>
            <a:endParaRPr lang="fr-FR" baseline="0" dirty="0"/>
          </a:p>
          <a:p>
            <a:r>
              <a:rPr lang="fr-FR" baseline="0" dirty="0"/>
              <a:t>IDR = association de contact mais une charte pour officialiser le mouvement est en travail avec </a:t>
            </a:r>
            <a:r>
              <a:rPr lang="fr-FR" baseline="0" dirty="0" err="1"/>
              <a:t>pls</a:t>
            </a:r>
            <a:r>
              <a:rPr lang="fr-FR" baseline="0" dirty="0"/>
              <a:t> autres associations/institutions</a:t>
            </a:r>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26</a:t>
            </a:fld>
            <a:endParaRPr lang="nl-NL"/>
          </a:p>
        </p:txBody>
      </p:sp>
    </p:spTree>
    <p:extLst>
      <p:ext uri="{BB962C8B-B14F-4D97-AF65-F5344CB8AC3E}">
        <p14:creationId xmlns:p14="http://schemas.microsoft.com/office/powerpoint/2010/main" val="2755598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le </a:t>
            </a:r>
            <a:r>
              <a:rPr lang="fr-FR" b="1" dirty="0"/>
              <a:t>mouvement de fin du</a:t>
            </a:r>
            <a:r>
              <a:rPr lang="fr-FR" b="1" baseline="0" dirty="0"/>
              <a:t> SA</a:t>
            </a:r>
            <a:r>
              <a:rPr lang="fr-FR" baseline="0" dirty="0"/>
              <a:t>, </a:t>
            </a:r>
            <a:r>
              <a:rPr lang="fr-FR" b="1" baseline="0" dirty="0"/>
              <a:t>des groupes de travail </a:t>
            </a:r>
            <a:r>
              <a:rPr lang="fr-FR" baseline="0" dirty="0"/>
              <a:t>sont créé (logement) ou peuvent être créés sans problème par qui veut.</a:t>
            </a:r>
          </a:p>
          <a:p>
            <a:endParaRPr lang="fr-FR" baseline="0" dirty="0"/>
          </a:p>
          <a:p>
            <a:r>
              <a:rPr lang="fr-FR" baseline="0" dirty="0"/>
              <a:t>Au sein du groupe de travail logement, </a:t>
            </a:r>
            <a:r>
              <a:rPr lang="fr-FR" b="1" baseline="0" dirty="0"/>
              <a:t>plusieurs activités </a:t>
            </a:r>
            <a:r>
              <a:rPr lang="fr-FR" baseline="0" dirty="0"/>
              <a:t>sont en cours de développement: </a:t>
            </a:r>
          </a:p>
          <a:p>
            <a:endParaRPr lang="fr-FR" baseline="0" dirty="0"/>
          </a:p>
          <a:p>
            <a:r>
              <a:rPr lang="fr-FR" baseline="0" dirty="0"/>
              <a:t>-</a:t>
            </a:r>
            <a:r>
              <a:rPr lang="fr-FR" b="1" baseline="0" dirty="0"/>
              <a:t>la campagne 400 toits </a:t>
            </a:r>
            <a:r>
              <a:rPr lang="fr-FR" baseline="0" dirty="0"/>
              <a:t>(</a:t>
            </a:r>
            <a:r>
              <a:rPr lang="fr-FR" baseline="0" dirty="0" err="1"/>
              <a:t>cfr</a:t>
            </a:r>
            <a:r>
              <a:rPr lang="fr-FR" baseline="0" dirty="0"/>
              <a:t> dénombrement de la </a:t>
            </a:r>
            <a:r>
              <a:rPr lang="fr-FR" baseline="0" dirty="0" err="1"/>
              <a:t>Strada</a:t>
            </a:r>
            <a:r>
              <a:rPr lang="fr-FR" baseline="0" dirty="0"/>
              <a:t> de 2014: 400 personnes sans abri ‘de rue’). But: arriver d’ici fin 2020 à trouver un logement pour ces 400 personnes. -&gt; dans ce cadre on organise une action la dernière semaine du mois de juin 2017: </a:t>
            </a:r>
          </a:p>
          <a:p>
            <a:r>
              <a:rPr lang="fr-FR" baseline="0" dirty="0"/>
              <a:t>-</a:t>
            </a:r>
            <a:r>
              <a:rPr lang="fr-FR" b="1" baseline="0" dirty="0"/>
              <a:t>la semaine Face à face pour un logement. </a:t>
            </a:r>
            <a:r>
              <a:rPr lang="fr-FR" b="0" baseline="0" dirty="0"/>
              <a:t>B</a:t>
            </a:r>
            <a:r>
              <a:rPr lang="fr-FR" baseline="0" dirty="0"/>
              <a:t>ut: </a:t>
            </a:r>
            <a:r>
              <a:rPr lang="fr-FR" baseline="0" dirty="0" err="1"/>
              <a:t>inventariser</a:t>
            </a:r>
            <a:r>
              <a:rPr lang="fr-FR" baseline="0" dirty="0"/>
              <a:t> via un questionnaire les personnes sans abri, leur degré de vulnérabilité et en fonction leurs besoins en terme de logement). Préparatoire à la recherche des 400 logements (que chercher???). Dans ce cadre on recrute des bénévoles. </a:t>
            </a:r>
          </a:p>
          <a:p>
            <a:r>
              <a:rPr lang="fr-FR" baseline="0" dirty="0"/>
              <a:t>-Aussi nous allons faire appel à des ‘</a:t>
            </a:r>
            <a:r>
              <a:rPr lang="fr-FR" b="1" baseline="0" dirty="0"/>
              <a:t>citoyens bienveillants</a:t>
            </a:r>
            <a:r>
              <a:rPr lang="fr-FR" baseline="0" dirty="0"/>
              <a:t>’ pour garder un œil sur les personnes sans abri qui dorment dans leur quartier et nous tenir au courant de leur évolution (= nos yeux et nos oreilles). Seront au préalables formé aux outils spécifiques d’IDR.</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27</a:t>
            </a:fld>
            <a:endParaRPr lang="nl-NL"/>
          </a:p>
        </p:txBody>
      </p:sp>
    </p:spTree>
    <p:extLst>
      <p:ext uri="{BB962C8B-B14F-4D97-AF65-F5344CB8AC3E}">
        <p14:creationId xmlns:p14="http://schemas.microsoft.com/office/powerpoint/2010/main" val="3604453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1" dirty="0">
                <a:solidFill>
                  <a:srgbClr val="008000"/>
                </a:solidFill>
              </a:rPr>
              <a:t>Ne pas parler en détail des financements</a:t>
            </a:r>
            <a:r>
              <a:rPr lang="fr-FR" b="0" i="1" baseline="0" dirty="0">
                <a:solidFill>
                  <a:srgbClr val="008000"/>
                </a:solidFill>
              </a:rPr>
              <a:t> car si on parle par ex : de l’INAMI, pour être juste et complet, il faudrait aussi parler des autres pouvoirs publics (l’intégration sociale etc.).</a:t>
            </a:r>
            <a:endParaRPr lang="fr-FR" b="0" i="1" dirty="0">
              <a:solidFill>
                <a:srgbClr val="008000"/>
              </a:solidFill>
            </a:endParaRPr>
          </a:p>
          <a:p>
            <a:r>
              <a:rPr lang="fr-FR" dirty="0"/>
              <a:t>A</a:t>
            </a:r>
            <a:r>
              <a:rPr lang="fr-FR" baseline="0" dirty="0"/>
              <a:t> ses débuts, </a:t>
            </a:r>
            <a:r>
              <a:rPr lang="fr-FR" baseline="0" dirty="0" err="1"/>
              <a:t>l’asbl</a:t>
            </a:r>
            <a:r>
              <a:rPr lang="fr-FR" baseline="0" dirty="0"/>
              <a:t> fonctionnait avec 2 mi-temps et nécessitait un budget de 50.000€.</a:t>
            </a:r>
          </a:p>
          <a:p>
            <a:r>
              <a:rPr lang="fr-FR" baseline="0" dirty="0"/>
              <a:t>Pour 2017, nous sommes à +-17 ETP sur 22 personnes. Le budget est de 1.200.000€.</a:t>
            </a:r>
          </a:p>
          <a:p>
            <a:r>
              <a:rPr lang="fr-FR" baseline="0" dirty="0"/>
              <a:t>Chaque année ce montant sert à 80% à financer les ressources humaines.</a:t>
            </a:r>
          </a:p>
          <a:p>
            <a:endParaRPr lang="fr-FR" baseline="0" dirty="0"/>
          </a:p>
          <a:p>
            <a:r>
              <a:rPr lang="fr-FR" baseline="0" dirty="0"/>
              <a:t>L’objectif : </a:t>
            </a:r>
          </a:p>
          <a:p>
            <a:r>
              <a:rPr lang="fr-FR" baseline="0" dirty="0"/>
              <a:t>1/3 : financement des pouvoirs publics</a:t>
            </a:r>
          </a:p>
          <a:p>
            <a:r>
              <a:rPr lang="fr-FR" baseline="0" dirty="0"/>
              <a:t>1/3 : vente de service</a:t>
            </a:r>
          </a:p>
          <a:p>
            <a:r>
              <a:rPr lang="fr-FR" baseline="0" dirty="0"/>
              <a:t>1/3 : financement par des dons, fondations, entreprises</a:t>
            </a:r>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28</a:t>
            </a:fld>
            <a:endParaRPr lang="nl-NL"/>
          </a:p>
        </p:txBody>
      </p:sp>
    </p:spTree>
    <p:extLst>
      <p:ext uri="{BB962C8B-B14F-4D97-AF65-F5344CB8AC3E}">
        <p14:creationId xmlns:p14="http://schemas.microsoft.com/office/powerpoint/2010/main" val="2374940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Stratégie de partenariat = comment</a:t>
            </a:r>
            <a:r>
              <a:rPr lang="fr-FR" baseline="0" dirty="0"/>
              <a:t> nous aider.</a:t>
            </a:r>
            <a:endParaRPr lang="fr-FR" dirty="0"/>
          </a:p>
          <a:p>
            <a:endParaRPr lang="fr-FR" dirty="0"/>
          </a:p>
          <a:p>
            <a:r>
              <a:rPr lang="fr-FR" dirty="0"/>
              <a:t>Divers types</a:t>
            </a:r>
            <a:r>
              <a:rPr lang="fr-FR" baseline="0" dirty="0"/>
              <a:t> de bénévoles:</a:t>
            </a:r>
          </a:p>
          <a:p>
            <a:r>
              <a:rPr lang="fr-FR" baseline="0" dirty="0"/>
              <a:t>-Bénévoles visiteurs</a:t>
            </a:r>
          </a:p>
          <a:p>
            <a:r>
              <a:rPr lang="fr-FR" baseline="0" dirty="0"/>
              <a:t>-Citoyens bienveillants</a:t>
            </a:r>
          </a:p>
          <a:p>
            <a:r>
              <a:rPr lang="fr-FR" baseline="0" dirty="0"/>
              <a:t>-Bénévoles accompagnateurs</a:t>
            </a:r>
          </a:p>
          <a:p>
            <a:r>
              <a:rPr lang="fr-FR" baseline="0" dirty="0"/>
              <a:t>-Bénévoles pour des événements (20kms etc.)</a:t>
            </a:r>
          </a:p>
          <a:p>
            <a:r>
              <a:rPr lang="fr-FR" baseline="0" dirty="0"/>
              <a:t>-Bénévoles logisticiens (logement)</a:t>
            </a:r>
          </a:p>
          <a:p>
            <a:r>
              <a:rPr lang="fr-FR" baseline="0" dirty="0"/>
              <a:t>-Bénévoles ‘admin’</a:t>
            </a:r>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29</a:t>
            </a:fld>
            <a:endParaRPr lang="nl-NL"/>
          </a:p>
        </p:txBody>
      </p:sp>
    </p:spTree>
    <p:extLst>
      <p:ext uri="{BB962C8B-B14F-4D97-AF65-F5344CB8AC3E}">
        <p14:creationId xmlns:p14="http://schemas.microsoft.com/office/powerpoint/2010/main" val="2693234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0"/>
              </a:spcAft>
            </a:pPr>
            <a:r>
              <a:rPr lang="en-GB" sz="1200" dirty="0">
                <a:effectLst/>
                <a:latin typeface="Cambria"/>
                <a:ea typeface="ＭＳ 明朝"/>
                <a:cs typeface="Times New Roman"/>
              </a:rPr>
              <a:t>On </a:t>
            </a:r>
            <a:r>
              <a:rPr lang="en-GB" sz="1200" dirty="0" err="1">
                <a:effectLst/>
                <a:latin typeface="Cambria"/>
                <a:ea typeface="ＭＳ 明朝"/>
                <a:cs typeface="Times New Roman"/>
              </a:rPr>
              <a:t>peut</a:t>
            </a:r>
            <a:r>
              <a:rPr lang="en-GB" sz="1200" dirty="0">
                <a:effectLst/>
                <a:latin typeface="Cambria"/>
                <a:ea typeface="ＭＳ 明朝"/>
                <a:cs typeface="Times New Roman"/>
              </a:rPr>
              <a:t> le comparer </a:t>
            </a:r>
            <a:r>
              <a:rPr lang="en-GB" sz="1200" dirty="0" err="1">
                <a:effectLst/>
                <a:latin typeface="Cambria"/>
                <a:ea typeface="ＭＳ 明朝"/>
                <a:cs typeface="Times New Roman"/>
              </a:rPr>
              <a:t>à</a:t>
            </a:r>
            <a:r>
              <a:rPr lang="en-GB" sz="1200" dirty="0">
                <a:effectLst/>
                <a:latin typeface="Cambria"/>
                <a:ea typeface="ＭＳ 明朝"/>
                <a:cs typeface="Times New Roman"/>
              </a:rPr>
              <a:t> </a:t>
            </a:r>
            <a:r>
              <a:rPr lang="en-GB" sz="1200" dirty="0" err="1">
                <a:effectLst/>
                <a:latin typeface="Cambria"/>
                <a:ea typeface="ＭＳ 明朝"/>
                <a:cs typeface="Times New Roman"/>
              </a:rPr>
              <a:t>ce</a:t>
            </a:r>
            <a:r>
              <a:rPr lang="en-GB" sz="1200" dirty="0">
                <a:effectLst/>
                <a:latin typeface="Cambria"/>
                <a:ea typeface="ＭＳ 明朝"/>
                <a:cs typeface="Times New Roman"/>
              </a:rPr>
              <a:t> monsieur </a:t>
            </a:r>
            <a:r>
              <a:rPr lang="en-GB" sz="1200" dirty="0" err="1">
                <a:effectLst/>
                <a:latin typeface="Cambria"/>
                <a:ea typeface="ＭＳ 明朝"/>
                <a:cs typeface="Times New Roman"/>
              </a:rPr>
              <a:t>est</a:t>
            </a:r>
            <a:r>
              <a:rPr lang="en-GB" sz="1200" dirty="0">
                <a:effectLst/>
                <a:latin typeface="Cambria"/>
                <a:ea typeface="ＭＳ 明朝"/>
                <a:cs typeface="Times New Roman"/>
              </a:rPr>
              <a:t> </a:t>
            </a:r>
            <a:r>
              <a:rPr lang="en-GB" sz="1200" dirty="0" err="1">
                <a:effectLst/>
                <a:latin typeface="Cambria"/>
                <a:ea typeface="ＭＳ 明朝"/>
                <a:cs typeface="Times New Roman"/>
              </a:rPr>
              <a:t>en</a:t>
            </a:r>
            <a:r>
              <a:rPr lang="en-GB" sz="1200" dirty="0">
                <a:effectLst/>
                <a:latin typeface="Cambria"/>
                <a:ea typeface="ＭＳ 明朝"/>
                <a:cs typeface="Times New Roman"/>
              </a:rPr>
              <a:t> </a:t>
            </a:r>
            <a:r>
              <a:rPr lang="en-GB" sz="1200" dirty="0" err="1">
                <a:effectLst/>
                <a:latin typeface="Cambria"/>
                <a:ea typeface="ＭＳ 明朝"/>
                <a:cs typeface="Times New Roman"/>
              </a:rPr>
              <a:t>logement</a:t>
            </a:r>
            <a:r>
              <a:rPr lang="en-GB" sz="1200" dirty="0">
                <a:effectLst/>
                <a:latin typeface="Cambria"/>
                <a:ea typeface="ＭＳ 明朝"/>
                <a:cs typeface="Times New Roman"/>
              </a:rPr>
              <a:t> 4 </a:t>
            </a:r>
            <a:r>
              <a:rPr lang="en-GB" sz="1200" dirty="0" err="1">
                <a:effectLst/>
                <a:latin typeface="Cambria"/>
                <a:ea typeface="ＭＳ 明朝"/>
                <a:cs typeface="Times New Roman"/>
              </a:rPr>
              <a:t>ans</a:t>
            </a:r>
            <a:r>
              <a:rPr lang="en-GB" sz="1200" dirty="0">
                <a:effectLst/>
                <a:latin typeface="Cambria"/>
                <a:ea typeface="ＭＳ 明朝"/>
                <a:cs typeface="Times New Roman"/>
              </a:rPr>
              <a:t> ½, </a:t>
            </a:r>
            <a:r>
              <a:rPr lang="en-GB" sz="1200" dirty="0" err="1">
                <a:effectLst/>
                <a:latin typeface="Cambria"/>
                <a:ea typeface="ＭＳ 明朝"/>
                <a:cs typeface="Times New Roman"/>
              </a:rPr>
              <a:t>il</a:t>
            </a:r>
            <a:r>
              <a:rPr lang="en-GB" sz="1200" dirty="0">
                <a:effectLst/>
                <a:latin typeface="Cambria"/>
                <a:ea typeface="ＭＳ 明朝"/>
                <a:cs typeface="Times New Roman"/>
              </a:rPr>
              <a:t> a </a:t>
            </a:r>
            <a:r>
              <a:rPr lang="en-GB" sz="1200" dirty="0" err="1">
                <a:effectLst/>
                <a:latin typeface="Cambria"/>
                <a:ea typeface="ＭＳ 明朝"/>
                <a:cs typeface="Times New Roman"/>
              </a:rPr>
              <a:t>vécu</a:t>
            </a:r>
            <a:r>
              <a:rPr lang="en-GB" sz="1200" dirty="0">
                <a:effectLst/>
                <a:latin typeface="Cambria"/>
                <a:ea typeface="ＭＳ 明朝"/>
                <a:cs typeface="Times New Roman"/>
              </a:rPr>
              <a:t> </a:t>
            </a:r>
            <a:r>
              <a:rPr lang="en-GB" sz="1200" dirty="0" err="1">
                <a:effectLst/>
                <a:latin typeface="Cambria"/>
                <a:ea typeface="ＭＳ 明朝"/>
                <a:cs typeface="Times New Roman"/>
              </a:rPr>
              <a:t>en</a:t>
            </a:r>
            <a:r>
              <a:rPr lang="en-GB" sz="1200" dirty="0">
                <a:effectLst/>
                <a:latin typeface="Cambria"/>
                <a:ea typeface="ＭＳ 明朝"/>
                <a:cs typeface="Times New Roman"/>
              </a:rPr>
              <a:t> rue 23 ans.</a:t>
            </a:r>
            <a:endParaRPr lang="fr-BE" sz="1200" dirty="0">
              <a:effectLst/>
              <a:latin typeface="Cambria"/>
              <a:ea typeface="ＭＳ 明朝"/>
              <a:cs typeface="Times New Roman"/>
            </a:endParaRPr>
          </a:p>
          <a:p>
            <a:pPr>
              <a:lnSpc>
                <a:spcPct val="115000"/>
              </a:lnSpc>
              <a:spcAft>
                <a:spcPts val="0"/>
              </a:spcAft>
            </a:pPr>
            <a:r>
              <a:rPr lang="en-GB" sz="1200" dirty="0" err="1">
                <a:effectLst/>
                <a:latin typeface="Cambria"/>
                <a:ea typeface="ＭＳ 明朝"/>
                <a:cs typeface="Times New Roman"/>
              </a:rPr>
              <a:t>Quel</a:t>
            </a:r>
            <a:r>
              <a:rPr lang="en-GB" sz="1200" dirty="0">
                <a:effectLst/>
                <a:latin typeface="Cambria"/>
                <a:ea typeface="ＭＳ 明朝"/>
                <a:cs typeface="Times New Roman"/>
              </a:rPr>
              <a:t> regard ..franc,.. </a:t>
            </a:r>
            <a:r>
              <a:rPr lang="en-GB" sz="1200" dirty="0" err="1">
                <a:effectLst/>
                <a:latin typeface="Cambria"/>
                <a:ea typeface="ＭＳ 明朝"/>
                <a:cs typeface="Times New Roman"/>
              </a:rPr>
              <a:t>puis</a:t>
            </a:r>
            <a:r>
              <a:rPr lang="en-GB" sz="1200" dirty="0">
                <a:effectLst/>
                <a:latin typeface="Cambria"/>
                <a:ea typeface="ＭＳ 明朝"/>
                <a:cs typeface="Times New Roman"/>
              </a:rPr>
              <a:t> </a:t>
            </a:r>
            <a:r>
              <a:rPr lang="en-GB" sz="1200" dirty="0" err="1">
                <a:effectLst/>
                <a:latin typeface="Cambria"/>
                <a:ea typeface="ＭＳ 明朝"/>
                <a:cs typeface="Times New Roman"/>
              </a:rPr>
              <a:t>il</a:t>
            </a:r>
            <a:r>
              <a:rPr lang="en-GB" sz="1200" dirty="0">
                <a:effectLst/>
                <a:latin typeface="Cambria"/>
                <a:ea typeface="ＭＳ 明朝"/>
                <a:cs typeface="Times New Roman"/>
              </a:rPr>
              <a:t> </a:t>
            </a:r>
            <a:r>
              <a:rPr lang="en-GB" sz="1200" dirty="0" err="1">
                <a:effectLst/>
                <a:latin typeface="Cambria"/>
                <a:ea typeface="ＭＳ 明朝"/>
                <a:cs typeface="Times New Roman"/>
              </a:rPr>
              <a:t>est</a:t>
            </a:r>
            <a:r>
              <a:rPr lang="en-GB" sz="1200" dirty="0">
                <a:effectLst/>
                <a:latin typeface="Cambria"/>
                <a:ea typeface="ＭＳ 明朝"/>
                <a:cs typeface="Times New Roman"/>
              </a:rPr>
              <a:t> </a:t>
            </a:r>
            <a:r>
              <a:rPr lang="en-GB" sz="1200" dirty="0" err="1">
                <a:effectLst/>
                <a:latin typeface="Cambria"/>
                <a:ea typeface="ＭＳ 明朝"/>
                <a:cs typeface="Times New Roman"/>
              </a:rPr>
              <a:t>souriant</a:t>
            </a:r>
            <a:r>
              <a:rPr lang="en-GB" sz="1200" dirty="0">
                <a:effectLst/>
                <a:latin typeface="Cambria"/>
                <a:ea typeface="ＭＳ 明朝"/>
                <a:cs typeface="Times New Roman"/>
              </a:rPr>
              <a:t> </a:t>
            </a:r>
            <a:r>
              <a:rPr lang="en-GB" sz="1200" dirty="0" err="1">
                <a:effectLst/>
                <a:latin typeface="Cambria"/>
                <a:ea typeface="ＭＳ 明朝"/>
                <a:cs typeface="Times New Roman"/>
              </a:rPr>
              <a:t>lui</a:t>
            </a:r>
            <a:r>
              <a:rPr lang="en-GB" sz="1200" dirty="0">
                <a:effectLst/>
                <a:latin typeface="Cambria"/>
                <a:ea typeface="ＭＳ 明朝"/>
                <a:cs typeface="Times New Roman"/>
              </a:rPr>
              <a:t> au </a:t>
            </a:r>
            <a:r>
              <a:rPr lang="en-GB" sz="1200" dirty="0" err="1">
                <a:effectLst/>
                <a:latin typeface="Cambria"/>
                <a:ea typeface="ＭＳ 明朝"/>
                <a:cs typeface="Times New Roman"/>
              </a:rPr>
              <a:t>moins</a:t>
            </a:r>
            <a:r>
              <a:rPr lang="en-GB" sz="1200" dirty="0">
                <a:effectLst/>
                <a:latin typeface="Cambria"/>
                <a:ea typeface="ＭＳ 明朝"/>
                <a:cs typeface="Times New Roman"/>
              </a:rPr>
              <a:t>.. et </a:t>
            </a:r>
            <a:r>
              <a:rPr lang="en-GB" sz="1200" dirty="0" err="1">
                <a:effectLst/>
                <a:latin typeface="Cambria"/>
                <a:ea typeface="ＭＳ 明朝"/>
                <a:cs typeface="Times New Roman"/>
              </a:rPr>
              <a:t>assis</a:t>
            </a:r>
            <a:r>
              <a:rPr lang="en-GB" sz="1200" dirty="0">
                <a:effectLst/>
                <a:latin typeface="Cambria"/>
                <a:ea typeface="ＭＳ 明朝"/>
                <a:cs typeface="Times New Roman"/>
              </a:rPr>
              <a:t>, droit, sur son lit.. </a:t>
            </a:r>
            <a:r>
              <a:rPr lang="en-GB" sz="1200" dirty="0" err="1">
                <a:effectLst/>
                <a:latin typeface="Cambria"/>
                <a:ea typeface="ＭＳ 明朝"/>
                <a:cs typeface="Times New Roman"/>
              </a:rPr>
              <a:t>il</a:t>
            </a:r>
            <a:r>
              <a:rPr lang="en-GB" sz="1200" dirty="0">
                <a:effectLst/>
                <a:latin typeface="Cambria"/>
                <a:ea typeface="ＭＳ 明朝"/>
                <a:cs typeface="Times New Roman"/>
              </a:rPr>
              <a:t> a </a:t>
            </a:r>
            <a:r>
              <a:rPr lang="en-GB" sz="1200" dirty="0" err="1">
                <a:effectLst/>
                <a:latin typeface="Cambria"/>
                <a:ea typeface="ＭＳ 明朝"/>
                <a:cs typeface="Times New Roman"/>
              </a:rPr>
              <a:t>l’air</a:t>
            </a:r>
            <a:r>
              <a:rPr lang="en-GB" sz="1200" dirty="0">
                <a:effectLst/>
                <a:latin typeface="Cambria"/>
                <a:ea typeface="ＭＳ 明朝"/>
                <a:cs typeface="Times New Roman"/>
              </a:rPr>
              <a:t> </a:t>
            </a:r>
            <a:r>
              <a:rPr lang="en-GB" sz="1200" dirty="0" err="1">
                <a:effectLst/>
                <a:latin typeface="Cambria"/>
                <a:ea typeface="ＭＳ 明朝"/>
                <a:cs typeface="Times New Roman"/>
              </a:rPr>
              <a:t>bien</a:t>
            </a:r>
            <a:r>
              <a:rPr lang="en-GB" sz="1200" dirty="0">
                <a:effectLst/>
                <a:latin typeface="Cambria"/>
                <a:ea typeface="ＭＳ 明朝"/>
                <a:cs typeface="Times New Roman"/>
              </a:rPr>
              <a:t>.. avec </a:t>
            </a:r>
            <a:r>
              <a:rPr lang="en-GB" sz="1200" dirty="0" err="1">
                <a:effectLst/>
                <a:latin typeface="Cambria"/>
                <a:ea typeface="ＭＳ 明朝"/>
                <a:cs typeface="Times New Roman"/>
              </a:rPr>
              <a:t>sa</a:t>
            </a:r>
            <a:r>
              <a:rPr lang="en-GB" sz="1200" dirty="0">
                <a:effectLst/>
                <a:latin typeface="Cambria"/>
                <a:ea typeface="ＭＳ 明朝"/>
                <a:cs typeface="Times New Roman"/>
              </a:rPr>
              <a:t> petite radio..</a:t>
            </a:r>
            <a:endParaRPr lang="fr-BE" sz="1200" dirty="0">
              <a:effectLst/>
              <a:latin typeface="Cambria"/>
              <a:ea typeface="ＭＳ 明朝"/>
              <a:cs typeface="Times New Roman"/>
            </a:endParaRPr>
          </a:p>
          <a:p>
            <a:pPr>
              <a:lnSpc>
                <a:spcPct val="115000"/>
              </a:lnSpc>
              <a:spcAft>
                <a:spcPts val="0"/>
              </a:spcAft>
            </a:pPr>
            <a:r>
              <a:rPr lang="en-GB" sz="1200" dirty="0" err="1">
                <a:effectLst/>
                <a:latin typeface="Cambria"/>
                <a:ea typeface="ＭＳ 明朝"/>
                <a:cs typeface="Times New Roman"/>
              </a:rPr>
              <a:t>Mais</a:t>
            </a:r>
            <a:r>
              <a:rPr lang="en-GB" sz="1200" dirty="0">
                <a:effectLst/>
                <a:latin typeface="Cambria"/>
                <a:ea typeface="ＭＳ 明朝"/>
                <a:cs typeface="Times New Roman"/>
              </a:rPr>
              <a:t> </a:t>
            </a:r>
            <a:r>
              <a:rPr lang="en-GB" sz="1200" dirty="0" err="1">
                <a:effectLst/>
                <a:latin typeface="Cambria"/>
                <a:ea typeface="ＭＳ 明朝"/>
                <a:cs typeface="Times New Roman"/>
              </a:rPr>
              <a:t>attendez</a:t>
            </a:r>
            <a:r>
              <a:rPr lang="en-GB" sz="1200" dirty="0">
                <a:effectLst/>
                <a:latin typeface="Cambria"/>
                <a:ea typeface="ＭＳ 明朝"/>
                <a:cs typeface="Times New Roman"/>
              </a:rPr>
              <a:t> un </a:t>
            </a:r>
            <a:r>
              <a:rPr lang="en-GB" sz="1200" dirty="0" err="1">
                <a:effectLst/>
                <a:latin typeface="Cambria"/>
                <a:ea typeface="ＭＳ 明朝"/>
                <a:cs typeface="Times New Roman"/>
              </a:rPr>
              <a:t>peu</a:t>
            </a:r>
            <a:r>
              <a:rPr lang="en-GB" sz="1200" dirty="0">
                <a:effectLst/>
                <a:latin typeface="Cambria"/>
                <a:ea typeface="ＭＳ 明朝"/>
                <a:cs typeface="Times New Roman"/>
              </a:rPr>
              <a:t> .. </a:t>
            </a:r>
            <a:r>
              <a:rPr lang="en-GB" sz="1200" dirty="0" err="1">
                <a:effectLst/>
                <a:latin typeface="Cambria"/>
                <a:ea typeface="ＭＳ 明朝"/>
                <a:cs typeface="Times New Roman"/>
              </a:rPr>
              <a:t>il</a:t>
            </a:r>
            <a:r>
              <a:rPr lang="en-GB" sz="1200" dirty="0">
                <a:effectLst/>
                <a:latin typeface="Cambria"/>
                <a:ea typeface="ＭＳ 明朝"/>
                <a:cs typeface="Times New Roman"/>
              </a:rPr>
              <a:t> ne </a:t>
            </a:r>
            <a:r>
              <a:rPr lang="en-GB" sz="1200" dirty="0" err="1">
                <a:effectLst/>
                <a:latin typeface="Cambria"/>
                <a:ea typeface="ＭＳ 明朝"/>
                <a:cs typeface="Times New Roman"/>
              </a:rPr>
              <a:t>vous</a:t>
            </a:r>
            <a:r>
              <a:rPr lang="en-GB" sz="1200" dirty="0">
                <a:effectLst/>
                <a:latin typeface="Cambria"/>
                <a:ea typeface="ＭＳ 明朝"/>
                <a:cs typeface="Times New Roman"/>
              </a:rPr>
              <a:t> fait pas </a:t>
            </a:r>
            <a:r>
              <a:rPr lang="en-GB" sz="1200" dirty="0" err="1">
                <a:effectLst/>
                <a:latin typeface="Cambria"/>
                <a:ea typeface="ＭＳ 明朝"/>
                <a:cs typeface="Times New Roman"/>
              </a:rPr>
              <a:t>penser</a:t>
            </a:r>
            <a:r>
              <a:rPr lang="en-GB" sz="1200" dirty="0">
                <a:effectLst/>
                <a:latin typeface="Cambria"/>
                <a:ea typeface="ＭＳ 明朝"/>
                <a:cs typeface="Times New Roman"/>
              </a:rPr>
              <a:t> </a:t>
            </a:r>
            <a:r>
              <a:rPr lang="en-GB" sz="1200" dirty="0" err="1">
                <a:effectLst/>
                <a:latin typeface="Cambria"/>
                <a:ea typeface="ＭＳ 明朝"/>
                <a:cs typeface="Times New Roman"/>
              </a:rPr>
              <a:t>à</a:t>
            </a:r>
            <a:r>
              <a:rPr lang="en-GB" sz="1200" dirty="0">
                <a:effectLst/>
                <a:latin typeface="Cambria"/>
                <a:ea typeface="ＭＳ 明朝"/>
                <a:cs typeface="Times New Roman"/>
              </a:rPr>
              <a:t> </a:t>
            </a:r>
            <a:r>
              <a:rPr lang="en-GB" sz="1200" dirty="0" err="1">
                <a:effectLst/>
                <a:latin typeface="Cambria"/>
                <a:ea typeface="ＭＳ 明朝"/>
                <a:cs typeface="Times New Roman"/>
              </a:rPr>
              <a:t>qqn</a:t>
            </a:r>
            <a:r>
              <a:rPr lang="en-GB" sz="1200" dirty="0">
                <a:effectLst/>
                <a:latin typeface="Cambria"/>
                <a:ea typeface="ＭＳ 明朝"/>
                <a:cs typeface="Times New Roman"/>
              </a:rPr>
              <a:t>?</a:t>
            </a:r>
            <a:endParaRPr lang="fr-BE" sz="1200" dirty="0">
              <a:effectLst/>
              <a:latin typeface="Cambria"/>
              <a:ea typeface="ＭＳ 明朝"/>
              <a:cs typeface="Times New Roman"/>
            </a:endParaRPr>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5</a:t>
            </a:fld>
            <a:endParaRPr lang="nl-NL"/>
          </a:p>
        </p:txBody>
      </p:sp>
    </p:spTree>
    <p:extLst>
      <p:ext uri="{BB962C8B-B14F-4D97-AF65-F5344CB8AC3E}">
        <p14:creationId xmlns:p14="http://schemas.microsoft.com/office/powerpoint/2010/main" val="338714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0"/>
              </a:spcAft>
            </a:pPr>
            <a:r>
              <a:rPr lang="en-GB" sz="1200" dirty="0">
                <a:effectLst/>
                <a:latin typeface="Cambria"/>
                <a:ea typeface="ＭＳ 明朝"/>
                <a:cs typeface="Times New Roman"/>
              </a:rPr>
              <a:t>Bien sur que </a:t>
            </a:r>
            <a:r>
              <a:rPr lang="en-GB" sz="1200" dirty="0" err="1">
                <a:effectLst/>
                <a:latin typeface="Cambria"/>
                <a:ea typeface="ＭＳ 明朝"/>
                <a:cs typeface="Times New Roman"/>
              </a:rPr>
              <a:t>oui</a:t>
            </a:r>
            <a:r>
              <a:rPr lang="en-GB" sz="1200" dirty="0">
                <a:effectLst/>
                <a:latin typeface="Cambria"/>
                <a:ea typeface="ＭＳ 明朝"/>
                <a:cs typeface="Times New Roman"/>
              </a:rPr>
              <a:t>! </a:t>
            </a:r>
            <a:r>
              <a:rPr lang="en-GB" sz="1200" dirty="0" err="1">
                <a:effectLst/>
                <a:latin typeface="Cambria"/>
                <a:ea typeface="ＭＳ 明朝"/>
                <a:cs typeface="Times New Roman"/>
              </a:rPr>
              <a:t>il</a:t>
            </a:r>
            <a:r>
              <a:rPr lang="en-GB" sz="1200" dirty="0">
                <a:effectLst/>
                <a:latin typeface="Cambria"/>
                <a:ea typeface="ＭＳ 明朝"/>
                <a:cs typeface="Times New Roman"/>
              </a:rPr>
              <a:t> </a:t>
            </a:r>
            <a:r>
              <a:rPr lang="en-GB" sz="1200" dirty="0" err="1">
                <a:effectLst/>
                <a:latin typeface="Cambria"/>
                <a:ea typeface="ＭＳ 明朝"/>
                <a:cs typeface="Times New Roman"/>
              </a:rPr>
              <a:t>s’agit</a:t>
            </a:r>
            <a:r>
              <a:rPr lang="en-GB" sz="1200" dirty="0">
                <a:effectLst/>
                <a:latin typeface="Cambria"/>
                <a:ea typeface="ＭＳ 明朝"/>
                <a:cs typeface="Times New Roman"/>
              </a:rPr>
              <a:t> de Joseph, que nous </a:t>
            </a:r>
            <a:r>
              <a:rPr lang="en-GB" sz="1200" dirty="0" err="1">
                <a:effectLst/>
                <a:latin typeface="Cambria"/>
                <a:ea typeface="ＭＳ 明朝"/>
                <a:cs typeface="Times New Roman"/>
              </a:rPr>
              <a:t>connaissons</a:t>
            </a:r>
            <a:r>
              <a:rPr lang="en-GB" sz="1200" dirty="0">
                <a:effectLst/>
                <a:latin typeface="Cambria"/>
                <a:ea typeface="ＭＳ 明朝"/>
                <a:cs typeface="Times New Roman"/>
              </a:rPr>
              <a:t> </a:t>
            </a:r>
            <a:r>
              <a:rPr lang="en-GB" sz="1200" dirty="0" err="1">
                <a:effectLst/>
                <a:latin typeface="Cambria"/>
                <a:ea typeface="ＭＳ 明朝"/>
                <a:cs typeface="Times New Roman"/>
              </a:rPr>
              <a:t>depuis</a:t>
            </a:r>
            <a:r>
              <a:rPr lang="en-GB" sz="1200" dirty="0">
                <a:effectLst/>
                <a:latin typeface="Cambria"/>
                <a:ea typeface="ＭＳ 明朝"/>
                <a:cs typeface="Times New Roman"/>
              </a:rPr>
              <a:t> 9 ans. </a:t>
            </a:r>
            <a:endParaRPr lang="fr-BE" sz="1200" dirty="0">
              <a:effectLst/>
              <a:latin typeface="Cambria"/>
              <a:ea typeface="ＭＳ 明朝"/>
              <a:cs typeface="Times New Roman"/>
            </a:endParaRPr>
          </a:p>
          <a:p>
            <a:pPr>
              <a:lnSpc>
                <a:spcPct val="115000"/>
              </a:lnSpc>
              <a:spcAft>
                <a:spcPts val="0"/>
              </a:spcAft>
            </a:pPr>
            <a:r>
              <a:rPr lang="en-GB" sz="1200" dirty="0">
                <a:effectLst/>
                <a:latin typeface="Cambria"/>
                <a:ea typeface="ＭＳ 明朝"/>
                <a:cs typeface="Times New Roman"/>
              </a:rPr>
              <a:t>Il </a:t>
            </a:r>
            <a:r>
              <a:rPr lang="en-GB" sz="1200" dirty="0" err="1">
                <a:effectLst/>
                <a:latin typeface="Cambria"/>
                <a:ea typeface="ＭＳ 明朝"/>
                <a:cs typeface="Times New Roman"/>
              </a:rPr>
              <a:t>est</a:t>
            </a:r>
            <a:r>
              <a:rPr lang="en-GB" sz="1200" dirty="0">
                <a:effectLst/>
                <a:latin typeface="Cambria"/>
                <a:ea typeface="ＭＳ 明朝"/>
                <a:cs typeface="Times New Roman"/>
              </a:rPr>
              <a:t> </a:t>
            </a:r>
            <a:r>
              <a:rPr lang="en-GB" sz="1200" dirty="0" err="1">
                <a:effectLst/>
                <a:latin typeface="Cambria"/>
                <a:ea typeface="ＭＳ 明朝"/>
                <a:cs typeface="Times New Roman"/>
              </a:rPr>
              <a:t>maintenant</a:t>
            </a:r>
            <a:r>
              <a:rPr lang="en-GB" sz="1200" dirty="0">
                <a:effectLst/>
                <a:latin typeface="Cambria"/>
                <a:ea typeface="ＭＳ 明朝"/>
                <a:cs typeface="Times New Roman"/>
              </a:rPr>
              <a:t> </a:t>
            </a:r>
            <a:r>
              <a:rPr lang="en-GB" sz="1200" dirty="0" err="1">
                <a:effectLst/>
                <a:latin typeface="Cambria"/>
                <a:ea typeface="ＭＳ 明朝"/>
                <a:cs typeface="Times New Roman"/>
              </a:rPr>
              <a:t>en</a:t>
            </a:r>
            <a:r>
              <a:rPr lang="en-GB" sz="1200" dirty="0">
                <a:effectLst/>
                <a:latin typeface="Cambria"/>
                <a:ea typeface="ＭＳ 明朝"/>
                <a:cs typeface="Times New Roman"/>
              </a:rPr>
              <a:t> </a:t>
            </a:r>
            <a:r>
              <a:rPr lang="en-GB" sz="1200" dirty="0" err="1">
                <a:effectLst/>
                <a:latin typeface="Cambria"/>
                <a:ea typeface="ＭＳ 明朝"/>
                <a:cs typeface="Times New Roman"/>
              </a:rPr>
              <a:t>logement</a:t>
            </a:r>
            <a:r>
              <a:rPr lang="en-GB" sz="1200" dirty="0">
                <a:effectLst/>
                <a:latin typeface="Cambria"/>
                <a:ea typeface="ＭＳ 明朝"/>
                <a:cs typeface="Times New Roman"/>
              </a:rPr>
              <a:t>, </a:t>
            </a:r>
            <a:r>
              <a:rPr lang="en-GB" sz="1200" dirty="0" err="1">
                <a:effectLst/>
                <a:latin typeface="Cambria"/>
                <a:ea typeface="ＭＳ 明朝"/>
                <a:cs typeface="Times New Roman"/>
              </a:rPr>
              <a:t>en</a:t>
            </a:r>
            <a:r>
              <a:rPr lang="en-GB" sz="1200" dirty="0">
                <a:effectLst/>
                <a:latin typeface="Cambria"/>
                <a:ea typeface="ＭＳ 明朝"/>
                <a:cs typeface="Times New Roman"/>
              </a:rPr>
              <a:t> </a:t>
            </a:r>
            <a:r>
              <a:rPr lang="en-GB" sz="1200" dirty="0" err="1">
                <a:effectLst/>
                <a:latin typeface="Cambria"/>
                <a:ea typeface="ＭＳ 明朝"/>
                <a:cs typeface="Times New Roman"/>
              </a:rPr>
              <a:t>sécurité</a:t>
            </a:r>
            <a:r>
              <a:rPr lang="en-GB" sz="1200" dirty="0">
                <a:effectLst/>
                <a:latin typeface="Cambria"/>
                <a:ea typeface="ＭＳ 明朝"/>
                <a:cs typeface="Times New Roman"/>
              </a:rPr>
              <a:t>. </a:t>
            </a:r>
            <a:r>
              <a:rPr lang="en-GB" sz="1200" dirty="0" err="1">
                <a:effectLst/>
                <a:latin typeface="Cambria"/>
                <a:ea typeface="ＭＳ 明朝"/>
                <a:cs typeface="Times New Roman"/>
              </a:rPr>
              <a:t>il</a:t>
            </a:r>
            <a:r>
              <a:rPr lang="en-GB" sz="1200" dirty="0">
                <a:effectLst/>
                <a:latin typeface="Cambria"/>
                <a:ea typeface="ＭＳ 明朝"/>
                <a:cs typeface="Times New Roman"/>
              </a:rPr>
              <a:t> se </a:t>
            </a:r>
            <a:r>
              <a:rPr lang="en-GB" sz="1200" dirty="0" err="1">
                <a:effectLst/>
                <a:latin typeface="Cambria"/>
                <a:ea typeface="ＭＳ 明朝"/>
                <a:cs typeface="Times New Roman"/>
              </a:rPr>
              <a:t>rase</a:t>
            </a:r>
            <a:r>
              <a:rPr lang="en-GB" sz="1200" dirty="0">
                <a:effectLst/>
                <a:latin typeface="Cambria"/>
                <a:ea typeface="ＭＳ 明朝"/>
                <a:cs typeface="Times New Roman"/>
              </a:rPr>
              <a:t> </a:t>
            </a:r>
            <a:r>
              <a:rPr lang="en-GB" sz="1200" dirty="0" err="1">
                <a:effectLst/>
                <a:latin typeface="Cambria"/>
                <a:ea typeface="ＭＳ 明朝"/>
                <a:cs typeface="Times New Roman"/>
              </a:rPr>
              <a:t>tous</a:t>
            </a:r>
            <a:r>
              <a:rPr lang="en-GB" sz="1200" dirty="0">
                <a:effectLst/>
                <a:latin typeface="Cambria"/>
                <a:ea typeface="ＭＳ 明朝"/>
                <a:cs typeface="Times New Roman"/>
              </a:rPr>
              <a:t> les </a:t>
            </a:r>
            <a:r>
              <a:rPr lang="en-GB" sz="1200" dirty="0" err="1">
                <a:effectLst/>
                <a:latin typeface="Cambria"/>
                <a:ea typeface="ＭＳ 明朝"/>
                <a:cs typeface="Times New Roman"/>
              </a:rPr>
              <a:t>jours</a:t>
            </a:r>
            <a:r>
              <a:rPr lang="en-GB" sz="1200" dirty="0">
                <a:effectLst/>
                <a:latin typeface="Cambria"/>
                <a:ea typeface="ＭＳ 明朝"/>
                <a:cs typeface="Times New Roman"/>
              </a:rPr>
              <a:t>, </a:t>
            </a:r>
            <a:r>
              <a:rPr lang="en-GB" sz="1200" dirty="0" err="1">
                <a:effectLst/>
                <a:latin typeface="Cambria"/>
                <a:ea typeface="ＭＳ 明朝"/>
                <a:cs typeface="Times New Roman"/>
              </a:rPr>
              <a:t>prend</a:t>
            </a:r>
            <a:r>
              <a:rPr lang="en-GB" sz="1200" dirty="0">
                <a:effectLst/>
                <a:latin typeface="Cambria"/>
                <a:ea typeface="ＭＳ 明朝"/>
                <a:cs typeface="Times New Roman"/>
              </a:rPr>
              <a:t> son café avec du </a:t>
            </a:r>
            <a:r>
              <a:rPr lang="en-GB" sz="1200" dirty="0" err="1">
                <a:effectLst/>
                <a:latin typeface="Cambria"/>
                <a:ea typeface="ＭＳ 明朝"/>
                <a:cs typeface="Times New Roman"/>
              </a:rPr>
              <a:t>sucre</a:t>
            </a:r>
            <a:r>
              <a:rPr lang="en-GB" sz="1200" dirty="0">
                <a:effectLst/>
                <a:latin typeface="Cambria"/>
                <a:ea typeface="ＭＳ 明朝"/>
                <a:cs typeface="Times New Roman"/>
              </a:rPr>
              <a:t> et du </a:t>
            </a:r>
            <a:r>
              <a:rPr lang="en-GB" sz="1200" dirty="0" err="1">
                <a:effectLst/>
                <a:latin typeface="Cambria"/>
                <a:ea typeface="ＭＳ 明朝"/>
                <a:cs typeface="Times New Roman"/>
              </a:rPr>
              <a:t>lait</a:t>
            </a:r>
            <a:r>
              <a:rPr lang="en-GB" sz="1200" dirty="0">
                <a:effectLst/>
                <a:latin typeface="Cambria"/>
                <a:ea typeface="ＭＳ 明朝"/>
                <a:cs typeface="Times New Roman"/>
              </a:rPr>
              <a:t>, adore le </a:t>
            </a:r>
            <a:r>
              <a:rPr lang="en-GB" sz="1200" dirty="0" err="1">
                <a:effectLst/>
                <a:latin typeface="Cambria"/>
                <a:ea typeface="ＭＳ 明朝"/>
                <a:cs typeface="Times New Roman"/>
              </a:rPr>
              <a:t>chocolat</a:t>
            </a:r>
            <a:r>
              <a:rPr lang="en-GB" sz="1200" dirty="0">
                <a:effectLst/>
                <a:latin typeface="Cambria"/>
                <a:ea typeface="ＭＳ 明朝"/>
                <a:cs typeface="Times New Roman"/>
              </a:rPr>
              <a:t> </a:t>
            </a:r>
            <a:r>
              <a:rPr lang="en-GB" sz="1200" dirty="0" err="1">
                <a:effectLst/>
                <a:latin typeface="Cambria"/>
                <a:ea typeface="ＭＳ 明朝"/>
                <a:cs typeface="Times New Roman"/>
              </a:rPr>
              <a:t>pur</a:t>
            </a:r>
            <a:r>
              <a:rPr lang="en-GB" sz="1200" dirty="0">
                <a:effectLst/>
                <a:latin typeface="Cambria"/>
                <a:ea typeface="ＭＳ 明朝"/>
                <a:cs typeface="Times New Roman"/>
              </a:rPr>
              <a:t>, </a:t>
            </a:r>
            <a:r>
              <a:rPr lang="en-GB" sz="1200" dirty="0" err="1">
                <a:effectLst/>
                <a:latin typeface="Cambria"/>
                <a:ea typeface="ＭＳ 明朝"/>
                <a:cs typeface="Times New Roman"/>
              </a:rPr>
              <a:t>il</a:t>
            </a:r>
            <a:r>
              <a:rPr lang="en-GB" sz="1200" dirty="0">
                <a:effectLst/>
                <a:latin typeface="Cambria"/>
                <a:ea typeface="ＭＳ 明朝"/>
                <a:cs typeface="Times New Roman"/>
              </a:rPr>
              <a:t> </a:t>
            </a:r>
            <a:r>
              <a:rPr lang="en-GB" sz="1200" dirty="0" err="1">
                <a:effectLst/>
                <a:latin typeface="Cambria"/>
                <a:ea typeface="ＭＳ 明朝"/>
                <a:cs typeface="Times New Roman"/>
              </a:rPr>
              <a:t>aime</a:t>
            </a:r>
            <a:r>
              <a:rPr lang="en-GB" sz="1200" dirty="0">
                <a:effectLst/>
                <a:latin typeface="Cambria"/>
                <a:ea typeface="ＭＳ 明朝"/>
                <a:cs typeface="Times New Roman"/>
              </a:rPr>
              <a:t> le jazz et </a:t>
            </a:r>
            <a:r>
              <a:rPr lang="en-GB" sz="1200" dirty="0" err="1">
                <a:effectLst/>
                <a:latin typeface="Cambria"/>
                <a:ea typeface="ＭＳ 明朝"/>
                <a:cs typeface="Times New Roman"/>
              </a:rPr>
              <a:t>jouer</a:t>
            </a:r>
            <a:r>
              <a:rPr lang="en-GB" sz="1200" dirty="0">
                <a:effectLst/>
                <a:latin typeface="Cambria"/>
                <a:ea typeface="ＭＳ 明朝"/>
                <a:cs typeface="Times New Roman"/>
              </a:rPr>
              <a:t> au </a:t>
            </a:r>
            <a:r>
              <a:rPr lang="en-GB" sz="1200" dirty="0" err="1">
                <a:effectLst/>
                <a:latin typeface="Cambria"/>
                <a:ea typeface="ＭＳ 明朝"/>
                <a:cs typeface="Times New Roman"/>
              </a:rPr>
              <a:t>jeu</a:t>
            </a:r>
            <a:r>
              <a:rPr lang="en-GB" sz="1200" dirty="0">
                <a:effectLst/>
                <a:latin typeface="Cambria"/>
                <a:ea typeface="ＭＳ 明朝"/>
                <a:cs typeface="Times New Roman"/>
              </a:rPr>
              <a:t> </a:t>
            </a:r>
            <a:r>
              <a:rPr lang="en-GB" sz="1200" dirty="0" err="1">
                <a:effectLst/>
                <a:latin typeface="Cambria"/>
                <a:ea typeface="ＭＳ 明朝"/>
                <a:cs typeface="Times New Roman"/>
              </a:rPr>
              <a:t>d’échec</a:t>
            </a:r>
            <a:r>
              <a:rPr lang="en-GB" sz="1200" dirty="0">
                <a:effectLst/>
                <a:latin typeface="Cambria"/>
                <a:ea typeface="ＭＳ 明朝"/>
                <a:cs typeface="Times New Roman"/>
              </a:rPr>
              <a:t>, </a:t>
            </a:r>
            <a:r>
              <a:rPr lang="en-GB" sz="1200" dirty="0" err="1">
                <a:effectLst/>
                <a:latin typeface="Cambria"/>
                <a:ea typeface="ＭＳ 明朝"/>
                <a:cs typeface="Times New Roman"/>
              </a:rPr>
              <a:t>mais</a:t>
            </a:r>
            <a:r>
              <a:rPr lang="en-GB" sz="1200" dirty="0">
                <a:effectLst/>
                <a:latin typeface="Cambria"/>
                <a:ea typeface="ＭＳ 明朝"/>
                <a:cs typeface="Times New Roman"/>
              </a:rPr>
              <a:t> </a:t>
            </a:r>
            <a:r>
              <a:rPr lang="en-GB" sz="1200" dirty="0" err="1">
                <a:effectLst/>
                <a:latin typeface="Cambria"/>
                <a:ea typeface="ＭＳ 明朝"/>
                <a:cs typeface="Times New Roman"/>
              </a:rPr>
              <a:t>aussi</a:t>
            </a:r>
            <a:r>
              <a:rPr lang="en-GB" sz="1200" dirty="0">
                <a:effectLst/>
                <a:latin typeface="Cambria"/>
                <a:ea typeface="ＭＳ 明朝"/>
                <a:cs typeface="Times New Roman"/>
              </a:rPr>
              <a:t> au </a:t>
            </a:r>
            <a:r>
              <a:rPr lang="en-GB" sz="1200" dirty="0" err="1">
                <a:effectLst/>
                <a:latin typeface="Cambria"/>
                <a:ea typeface="ＭＳ 明朝"/>
                <a:cs typeface="Times New Roman"/>
              </a:rPr>
              <a:t>jeu</a:t>
            </a:r>
            <a:r>
              <a:rPr lang="en-GB" sz="1200" dirty="0">
                <a:effectLst/>
                <a:latin typeface="Cambria"/>
                <a:ea typeface="ＭＳ 明朝"/>
                <a:cs typeface="Times New Roman"/>
              </a:rPr>
              <a:t> “qui </a:t>
            </a:r>
            <a:r>
              <a:rPr lang="en-GB" sz="1200" dirty="0" err="1">
                <a:effectLst/>
                <a:latin typeface="Cambria"/>
                <a:ea typeface="ＭＳ 明朝"/>
                <a:cs typeface="Times New Roman"/>
              </a:rPr>
              <a:t>est-ce</a:t>
            </a:r>
            <a:r>
              <a:rPr lang="en-GB" sz="1200" dirty="0">
                <a:effectLst/>
                <a:latin typeface="Cambria"/>
                <a:ea typeface="ＭＳ 明朝"/>
                <a:cs typeface="Times New Roman"/>
              </a:rPr>
              <a:t>?”. Ce qui </a:t>
            </a:r>
            <a:r>
              <a:rPr lang="en-GB" sz="1200" dirty="0" err="1">
                <a:effectLst/>
                <a:latin typeface="Cambria"/>
                <a:ea typeface="ＭＳ 明朝"/>
                <a:cs typeface="Times New Roman"/>
              </a:rPr>
              <a:t>est</a:t>
            </a:r>
            <a:r>
              <a:rPr lang="en-GB" sz="1200" dirty="0">
                <a:effectLst/>
                <a:latin typeface="Cambria"/>
                <a:ea typeface="ＭＳ 明朝"/>
                <a:cs typeface="Times New Roman"/>
              </a:rPr>
              <a:t> </a:t>
            </a:r>
            <a:r>
              <a:rPr lang="en-GB" sz="1200" dirty="0" err="1">
                <a:effectLst/>
                <a:latin typeface="Cambria"/>
                <a:ea typeface="ＭＳ 明朝"/>
                <a:cs typeface="Times New Roman"/>
              </a:rPr>
              <a:t>assez</a:t>
            </a:r>
            <a:r>
              <a:rPr lang="en-GB" sz="1200" dirty="0">
                <a:effectLst/>
                <a:latin typeface="Cambria"/>
                <a:ea typeface="ＭＳ 明朝"/>
                <a:cs typeface="Times New Roman"/>
              </a:rPr>
              <a:t> </a:t>
            </a:r>
            <a:r>
              <a:rPr lang="en-GB" sz="1200" dirty="0" err="1">
                <a:effectLst/>
                <a:latin typeface="Cambria"/>
                <a:ea typeface="ＭＳ 明朝"/>
                <a:cs typeface="Times New Roman"/>
              </a:rPr>
              <a:t>marrant</a:t>
            </a:r>
            <a:r>
              <a:rPr lang="en-GB" sz="1200" dirty="0">
                <a:effectLst/>
                <a:latin typeface="Cambria"/>
                <a:ea typeface="ＭＳ 明朝"/>
                <a:cs typeface="Times New Roman"/>
              </a:rPr>
              <a:t>, car </a:t>
            </a:r>
            <a:r>
              <a:rPr lang="en-GB" sz="1200" dirty="0" err="1">
                <a:effectLst/>
                <a:latin typeface="Cambria"/>
                <a:ea typeface="ＭＳ 明朝"/>
                <a:cs typeface="Times New Roman"/>
              </a:rPr>
              <a:t>finalement</a:t>
            </a:r>
            <a:r>
              <a:rPr lang="en-GB" sz="1200" dirty="0">
                <a:effectLst/>
                <a:latin typeface="Cambria"/>
                <a:ea typeface="ＭＳ 明朝"/>
                <a:cs typeface="Times New Roman"/>
              </a:rPr>
              <a:t> </a:t>
            </a:r>
            <a:r>
              <a:rPr lang="en-GB" sz="1200" dirty="0" err="1">
                <a:effectLst/>
                <a:latin typeface="Cambria"/>
                <a:ea typeface="ＭＳ 明朝"/>
                <a:cs typeface="Times New Roman"/>
              </a:rPr>
              <a:t>lui</a:t>
            </a:r>
            <a:r>
              <a:rPr lang="en-GB" sz="1200" dirty="0">
                <a:effectLst/>
                <a:latin typeface="Cambria"/>
                <a:ea typeface="ＭＳ 明朝"/>
                <a:cs typeface="Times New Roman"/>
              </a:rPr>
              <a:t> </a:t>
            </a:r>
            <a:r>
              <a:rPr lang="en-GB" sz="1200" dirty="0" err="1">
                <a:effectLst/>
                <a:latin typeface="Cambria"/>
                <a:ea typeface="ＭＳ 明朝"/>
                <a:cs typeface="Times New Roman"/>
              </a:rPr>
              <a:t>aussi</a:t>
            </a:r>
            <a:r>
              <a:rPr lang="en-GB" sz="1200" dirty="0">
                <a:effectLst/>
                <a:latin typeface="Cambria"/>
                <a:ea typeface="ＭＳ 明朝"/>
                <a:cs typeface="Times New Roman"/>
              </a:rPr>
              <a:t> nous a </a:t>
            </a:r>
            <a:r>
              <a:rPr lang="en-GB" sz="1200" dirty="0" err="1">
                <a:effectLst/>
                <a:latin typeface="Cambria"/>
                <a:ea typeface="ＭＳ 明朝"/>
                <a:cs typeface="Times New Roman"/>
              </a:rPr>
              <a:t>confronté</a:t>
            </a:r>
            <a:r>
              <a:rPr lang="en-GB" sz="1200" dirty="0">
                <a:effectLst/>
                <a:latin typeface="Cambria"/>
                <a:ea typeface="ＭＳ 明朝"/>
                <a:cs typeface="Times New Roman"/>
              </a:rPr>
              <a:t> </a:t>
            </a:r>
            <a:r>
              <a:rPr lang="en-GB" sz="1200" dirty="0" err="1">
                <a:effectLst/>
                <a:latin typeface="Cambria"/>
                <a:ea typeface="ＭＳ 明朝"/>
                <a:cs typeface="Times New Roman"/>
              </a:rPr>
              <a:t>à</a:t>
            </a:r>
            <a:r>
              <a:rPr lang="en-GB" sz="1200" dirty="0">
                <a:effectLst/>
                <a:latin typeface="Cambria"/>
                <a:ea typeface="ＭＳ 明朝"/>
                <a:cs typeface="Times New Roman"/>
              </a:rPr>
              <a:t> </a:t>
            </a:r>
            <a:r>
              <a:rPr lang="en-GB" sz="1200" dirty="0" err="1">
                <a:effectLst/>
                <a:latin typeface="Cambria"/>
                <a:ea typeface="ＭＳ 明朝"/>
                <a:cs typeface="Times New Roman"/>
              </a:rPr>
              <a:t>ce</a:t>
            </a:r>
            <a:r>
              <a:rPr lang="en-GB" sz="1200" dirty="0">
                <a:effectLst/>
                <a:latin typeface="Cambria"/>
                <a:ea typeface="ＭＳ 明朝"/>
                <a:cs typeface="Times New Roman"/>
              </a:rPr>
              <a:t> </a:t>
            </a:r>
            <a:r>
              <a:rPr lang="en-GB" sz="1200" dirty="0" err="1">
                <a:effectLst/>
                <a:latin typeface="Cambria"/>
                <a:ea typeface="ＭＳ 明朝"/>
                <a:cs typeface="Times New Roman"/>
              </a:rPr>
              <a:t>jeu</a:t>
            </a:r>
            <a:r>
              <a:rPr lang="en-GB" sz="1200" dirty="0">
                <a:effectLst/>
                <a:latin typeface="Cambria"/>
                <a:ea typeface="ＭＳ 明朝"/>
                <a:cs typeface="Times New Roman"/>
              </a:rPr>
              <a:t> “qui </a:t>
            </a:r>
            <a:r>
              <a:rPr lang="en-GB" sz="1200" dirty="0" err="1">
                <a:effectLst/>
                <a:latin typeface="Cambria"/>
                <a:ea typeface="ＭＳ 明朝"/>
                <a:cs typeface="Times New Roman"/>
              </a:rPr>
              <a:t>est-ce</a:t>
            </a:r>
            <a:r>
              <a:rPr lang="en-GB" sz="1200" dirty="0">
                <a:effectLst/>
                <a:latin typeface="Cambria"/>
                <a:ea typeface="ＭＳ 明朝"/>
                <a:cs typeface="Times New Roman"/>
              </a:rPr>
              <a:t>?”. Car meme </a:t>
            </a:r>
            <a:r>
              <a:rPr lang="en-GB" sz="1200" dirty="0" err="1">
                <a:effectLst/>
                <a:latin typeface="Cambria"/>
                <a:ea typeface="ＭＳ 明朝"/>
                <a:cs typeface="Times New Roman"/>
              </a:rPr>
              <a:t>si</a:t>
            </a:r>
            <a:r>
              <a:rPr lang="en-GB" sz="1200" dirty="0">
                <a:effectLst/>
                <a:latin typeface="Cambria"/>
                <a:ea typeface="ＭＳ 明朝"/>
                <a:cs typeface="Times New Roman"/>
              </a:rPr>
              <a:t> nous </a:t>
            </a:r>
            <a:r>
              <a:rPr lang="en-GB" sz="1200" dirty="0" err="1">
                <a:effectLst/>
                <a:latin typeface="Cambria"/>
                <a:ea typeface="ＭＳ 明朝"/>
                <a:cs typeface="Times New Roman"/>
              </a:rPr>
              <a:t>étions</a:t>
            </a:r>
            <a:r>
              <a:rPr lang="en-GB" sz="1200" dirty="0">
                <a:effectLst/>
                <a:latin typeface="Cambria"/>
                <a:ea typeface="ＭＳ 明朝"/>
                <a:cs typeface="Times New Roman"/>
              </a:rPr>
              <a:t> </a:t>
            </a:r>
            <a:r>
              <a:rPr lang="en-GB" sz="1200" dirty="0" err="1">
                <a:effectLst/>
                <a:latin typeface="Cambria"/>
                <a:ea typeface="ＭＳ 明朝"/>
                <a:cs typeface="Times New Roman"/>
              </a:rPr>
              <a:t>plusieurs</a:t>
            </a:r>
            <a:r>
              <a:rPr lang="en-GB" sz="1200" dirty="0">
                <a:effectLst/>
                <a:latin typeface="Cambria"/>
                <a:ea typeface="ＭＳ 明朝"/>
                <a:cs typeface="Times New Roman"/>
              </a:rPr>
              <a:t> </a:t>
            </a:r>
            <a:r>
              <a:rPr lang="en-GB" sz="1200" dirty="0" err="1">
                <a:effectLst/>
                <a:latin typeface="Cambria"/>
                <a:ea typeface="ＭＳ 明朝"/>
                <a:cs typeface="Times New Roman"/>
              </a:rPr>
              <a:t>à</a:t>
            </a:r>
            <a:r>
              <a:rPr lang="en-GB" sz="1200" dirty="0">
                <a:effectLst/>
                <a:latin typeface="Cambria"/>
                <a:ea typeface="ＭＳ 明朝"/>
                <a:cs typeface="Times New Roman"/>
              </a:rPr>
              <a:t> nous </a:t>
            </a:r>
            <a:r>
              <a:rPr lang="en-GB" sz="1200" dirty="0" err="1">
                <a:effectLst/>
                <a:latin typeface="Cambria"/>
                <a:ea typeface="ＭＳ 明朝"/>
                <a:cs typeface="Times New Roman"/>
              </a:rPr>
              <a:t>inquiétez</a:t>
            </a:r>
            <a:r>
              <a:rPr lang="en-GB" sz="1200" dirty="0">
                <a:effectLst/>
                <a:latin typeface="Cambria"/>
                <a:ea typeface="ＭＳ 明朝"/>
                <a:cs typeface="Times New Roman"/>
              </a:rPr>
              <a:t> de </a:t>
            </a:r>
            <a:r>
              <a:rPr lang="en-GB" sz="1200" dirty="0" err="1">
                <a:effectLst/>
                <a:latin typeface="Cambria"/>
                <a:ea typeface="ＭＳ 明朝"/>
                <a:cs typeface="Times New Roman"/>
              </a:rPr>
              <a:t>lui</a:t>
            </a:r>
            <a:r>
              <a:rPr lang="en-GB" sz="1200" dirty="0">
                <a:effectLst/>
                <a:latin typeface="Cambria"/>
                <a:ea typeface="ＭＳ 明朝"/>
                <a:cs typeface="Times New Roman"/>
              </a:rPr>
              <a:t>, beaucoup </a:t>
            </a:r>
            <a:r>
              <a:rPr lang="en-GB" sz="1200" dirty="0" err="1">
                <a:effectLst/>
                <a:latin typeface="Cambria"/>
                <a:ea typeface="ＭＳ 明朝"/>
                <a:cs typeface="Times New Roman"/>
              </a:rPr>
              <a:t>n’y</a:t>
            </a:r>
            <a:r>
              <a:rPr lang="en-GB" sz="1200" dirty="0">
                <a:effectLst/>
                <a:latin typeface="Cambria"/>
                <a:ea typeface="ＭＳ 明朝"/>
                <a:cs typeface="Times New Roman"/>
              </a:rPr>
              <a:t> </a:t>
            </a:r>
            <a:r>
              <a:rPr lang="en-GB" sz="1200" dirty="0" err="1">
                <a:effectLst/>
                <a:latin typeface="Cambria"/>
                <a:ea typeface="ＭＳ 明朝"/>
                <a:cs typeface="Times New Roman"/>
              </a:rPr>
              <a:t>croyait</a:t>
            </a:r>
            <a:r>
              <a:rPr lang="en-GB" sz="1200" dirty="0">
                <a:effectLst/>
                <a:latin typeface="Cambria"/>
                <a:ea typeface="ＭＳ 明朝"/>
                <a:cs typeface="Times New Roman"/>
              </a:rPr>
              <a:t> pas, beaucoup </a:t>
            </a:r>
            <a:r>
              <a:rPr lang="en-GB" sz="1200" dirty="0" err="1">
                <a:effectLst/>
                <a:latin typeface="Cambria"/>
                <a:ea typeface="ＭＳ 明朝"/>
                <a:cs typeface="Times New Roman"/>
              </a:rPr>
              <a:t>pensait</a:t>
            </a:r>
            <a:r>
              <a:rPr lang="en-GB" sz="1200" dirty="0">
                <a:effectLst/>
                <a:latin typeface="Cambria"/>
                <a:ea typeface="ＭＳ 明朝"/>
                <a:cs typeface="Times New Roman"/>
              </a:rPr>
              <a:t> </a:t>
            </a:r>
            <a:r>
              <a:rPr lang="en-GB" sz="1200" dirty="0" err="1">
                <a:effectLst/>
                <a:latin typeface="Cambria"/>
                <a:ea typeface="ＭＳ 明朝"/>
                <a:cs typeface="Times New Roman"/>
              </a:rPr>
              <a:t>qu’il</a:t>
            </a:r>
            <a:r>
              <a:rPr lang="en-GB" sz="1200" dirty="0">
                <a:effectLst/>
                <a:latin typeface="Cambria"/>
                <a:ea typeface="ＭＳ 明朝"/>
                <a:cs typeface="Times New Roman"/>
              </a:rPr>
              <a:t> </a:t>
            </a:r>
            <a:r>
              <a:rPr lang="en-GB" sz="1200" dirty="0" err="1">
                <a:effectLst/>
                <a:latin typeface="Cambria"/>
                <a:ea typeface="ＭＳ 明朝"/>
                <a:cs typeface="Times New Roman"/>
              </a:rPr>
              <a:t>aimait</a:t>
            </a:r>
            <a:r>
              <a:rPr lang="en-GB" sz="1200" dirty="0">
                <a:effectLst/>
                <a:latin typeface="Cambria"/>
                <a:ea typeface="ＭＳ 明朝"/>
                <a:cs typeface="Times New Roman"/>
              </a:rPr>
              <a:t> </a:t>
            </a:r>
            <a:r>
              <a:rPr lang="en-GB" sz="1200" dirty="0" err="1">
                <a:effectLst/>
                <a:latin typeface="Cambria"/>
                <a:ea typeface="ＭＳ 明朝"/>
                <a:cs typeface="Times New Roman"/>
              </a:rPr>
              <a:t>être</a:t>
            </a:r>
            <a:r>
              <a:rPr lang="en-GB" sz="1200" dirty="0">
                <a:effectLst/>
                <a:latin typeface="Cambria"/>
                <a:ea typeface="ＭＳ 明朝"/>
                <a:cs typeface="Times New Roman"/>
              </a:rPr>
              <a:t> sale et </a:t>
            </a:r>
            <a:r>
              <a:rPr lang="en-GB" sz="1200" dirty="0" err="1">
                <a:effectLst/>
                <a:latin typeface="Cambria"/>
                <a:ea typeface="ＭＳ 明朝"/>
                <a:cs typeface="Times New Roman"/>
              </a:rPr>
              <a:t>qu’il</a:t>
            </a:r>
            <a:r>
              <a:rPr lang="en-GB" sz="1200" dirty="0">
                <a:effectLst/>
                <a:latin typeface="Cambria"/>
                <a:ea typeface="ＭＳ 明朝"/>
                <a:cs typeface="Times New Roman"/>
              </a:rPr>
              <a:t> </a:t>
            </a:r>
            <a:r>
              <a:rPr lang="en-GB" sz="1200" dirty="0" err="1">
                <a:effectLst/>
                <a:latin typeface="Cambria"/>
                <a:ea typeface="ＭＳ 明朝"/>
                <a:cs typeface="Times New Roman"/>
              </a:rPr>
              <a:t>avait</a:t>
            </a:r>
            <a:r>
              <a:rPr lang="en-GB" sz="1200" dirty="0">
                <a:effectLst/>
                <a:latin typeface="Cambria"/>
                <a:ea typeface="ＭＳ 明朝"/>
                <a:cs typeface="Times New Roman"/>
              </a:rPr>
              <a:t> </a:t>
            </a:r>
            <a:r>
              <a:rPr lang="en-GB" sz="1200" dirty="0" err="1">
                <a:effectLst/>
                <a:latin typeface="Cambria"/>
                <a:ea typeface="ＭＳ 明朝"/>
                <a:cs typeface="Times New Roman"/>
              </a:rPr>
              <a:t>choisit</a:t>
            </a:r>
            <a:r>
              <a:rPr lang="en-GB" sz="1200" dirty="0">
                <a:effectLst/>
                <a:latin typeface="Cambria"/>
                <a:ea typeface="ＭＳ 明朝"/>
                <a:cs typeface="Times New Roman"/>
              </a:rPr>
              <a:t> la rue.</a:t>
            </a:r>
            <a:endParaRPr lang="fr-BE" sz="1200" dirty="0">
              <a:effectLst/>
              <a:latin typeface="Cambria"/>
              <a:ea typeface="ＭＳ 明朝"/>
              <a:cs typeface="Times New Roman"/>
            </a:endParaRPr>
          </a:p>
          <a:p>
            <a:pPr>
              <a:lnSpc>
                <a:spcPct val="115000"/>
              </a:lnSpc>
              <a:spcAft>
                <a:spcPts val="0"/>
              </a:spcAft>
            </a:pPr>
            <a:r>
              <a:rPr lang="en-GB" sz="1200" dirty="0">
                <a:effectLst/>
                <a:latin typeface="Cambria"/>
                <a:ea typeface="ＭＳ 明朝"/>
                <a:cs typeface="Times New Roman"/>
              </a:rPr>
              <a:t>Et </a:t>
            </a:r>
            <a:r>
              <a:rPr lang="en-GB" sz="1200" dirty="0" err="1">
                <a:effectLst/>
                <a:latin typeface="Cambria"/>
                <a:ea typeface="ＭＳ 明朝"/>
                <a:cs typeface="Times New Roman"/>
              </a:rPr>
              <a:t>il</a:t>
            </a:r>
            <a:r>
              <a:rPr lang="en-GB" sz="1200" dirty="0">
                <a:effectLst/>
                <a:latin typeface="Cambria"/>
                <a:ea typeface="ＭＳ 明朝"/>
                <a:cs typeface="Times New Roman"/>
              </a:rPr>
              <a:t> y a 10 </a:t>
            </a:r>
            <a:r>
              <a:rPr lang="en-GB" sz="1200" dirty="0" err="1">
                <a:effectLst/>
                <a:latin typeface="Cambria"/>
                <a:ea typeface="ＭＳ 明朝"/>
                <a:cs typeface="Times New Roman"/>
              </a:rPr>
              <a:t>ans</a:t>
            </a:r>
            <a:r>
              <a:rPr lang="en-GB" sz="1200" dirty="0">
                <a:effectLst/>
                <a:latin typeface="Cambria"/>
                <a:ea typeface="ＭＳ 明朝"/>
                <a:cs typeface="Times New Roman"/>
              </a:rPr>
              <a:t>, </a:t>
            </a:r>
            <a:r>
              <a:rPr lang="en-GB" sz="1200" dirty="0" err="1">
                <a:effectLst/>
                <a:latin typeface="Cambria"/>
                <a:ea typeface="ＭＳ 明朝"/>
                <a:cs typeface="Times New Roman"/>
              </a:rPr>
              <a:t>quand</a:t>
            </a:r>
            <a:r>
              <a:rPr lang="en-GB" sz="1200" dirty="0">
                <a:effectLst/>
                <a:latin typeface="Cambria"/>
                <a:ea typeface="ＭＳ 明朝"/>
                <a:cs typeface="Times New Roman"/>
              </a:rPr>
              <a:t> </a:t>
            </a:r>
            <a:r>
              <a:rPr lang="en-GB" sz="1200" dirty="0" err="1">
                <a:effectLst/>
                <a:latin typeface="Cambria"/>
                <a:ea typeface="ＭＳ 明朝"/>
                <a:cs typeface="Times New Roman"/>
              </a:rPr>
              <a:t>j’ai</a:t>
            </a:r>
            <a:r>
              <a:rPr lang="en-GB" sz="1200" dirty="0">
                <a:effectLst/>
                <a:latin typeface="Cambria"/>
                <a:ea typeface="ＭＳ 明朝"/>
                <a:cs typeface="Times New Roman"/>
              </a:rPr>
              <a:t> </a:t>
            </a:r>
            <a:r>
              <a:rPr lang="en-GB" sz="1200" dirty="0" err="1">
                <a:effectLst/>
                <a:latin typeface="Cambria"/>
                <a:ea typeface="ＭＳ 明朝"/>
                <a:cs typeface="Times New Roman"/>
              </a:rPr>
              <a:t>créé</a:t>
            </a:r>
            <a:r>
              <a:rPr lang="en-GB" sz="1200" dirty="0">
                <a:effectLst/>
                <a:latin typeface="Cambria"/>
                <a:ea typeface="ＭＳ 明朝"/>
                <a:cs typeface="Times New Roman"/>
              </a:rPr>
              <a:t> </a:t>
            </a:r>
            <a:r>
              <a:rPr lang="en-GB" sz="1200" dirty="0" err="1">
                <a:effectLst/>
                <a:latin typeface="Cambria"/>
                <a:ea typeface="ＭＳ 明朝"/>
                <a:cs typeface="Times New Roman"/>
              </a:rPr>
              <a:t>l’association</a:t>
            </a:r>
            <a:r>
              <a:rPr lang="en-GB" sz="1200" dirty="0">
                <a:effectLst/>
                <a:latin typeface="Cambria"/>
                <a:ea typeface="ＭＳ 明朝"/>
                <a:cs typeface="Times New Roman"/>
              </a:rPr>
              <a:t> </a:t>
            </a:r>
            <a:r>
              <a:rPr lang="en-GB" sz="1200" dirty="0" err="1">
                <a:effectLst/>
                <a:latin typeface="Cambria"/>
                <a:ea typeface="ＭＳ 明朝"/>
                <a:cs typeface="Times New Roman"/>
              </a:rPr>
              <a:t>Infirmiers</a:t>
            </a:r>
            <a:r>
              <a:rPr lang="en-GB" sz="1200" dirty="0">
                <a:effectLst/>
                <a:latin typeface="Cambria"/>
                <a:ea typeface="ＭＳ 明朝"/>
                <a:cs typeface="Times New Roman"/>
              </a:rPr>
              <a:t> de rue avec Sara, mon </a:t>
            </a:r>
            <a:r>
              <a:rPr lang="en-GB" sz="1200" dirty="0" err="1">
                <a:effectLst/>
                <a:latin typeface="Cambria"/>
                <a:ea typeface="ＭＳ 明朝"/>
                <a:cs typeface="Times New Roman"/>
              </a:rPr>
              <a:t>amie</a:t>
            </a:r>
            <a:r>
              <a:rPr lang="en-GB" sz="1200" dirty="0">
                <a:effectLst/>
                <a:latin typeface="Cambria"/>
                <a:ea typeface="ＭＳ 明朝"/>
                <a:cs typeface="Times New Roman"/>
              </a:rPr>
              <a:t> </a:t>
            </a:r>
            <a:r>
              <a:rPr lang="en-GB" sz="1200" dirty="0" err="1">
                <a:effectLst/>
                <a:latin typeface="Cambria"/>
                <a:ea typeface="ＭＳ 明朝"/>
                <a:cs typeface="Times New Roman"/>
              </a:rPr>
              <a:t>infirmière</a:t>
            </a:r>
            <a:r>
              <a:rPr lang="en-GB" sz="1200" dirty="0">
                <a:effectLst/>
                <a:latin typeface="Cambria"/>
                <a:ea typeface="ＭＳ 明朝"/>
                <a:cs typeface="Times New Roman"/>
              </a:rPr>
              <a:t>, </a:t>
            </a:r>
            <a:r>
              <a:rPr lang="en-GB" sz="1200" dirty="0" err="1">
                <a:effectLst/>
                <a:latin typeface="Cambria"/>
                <a:ea typeface="ＭＳ 明朝"/>
                <a:cs typeface="Times New Roman"/>
              </a:rPr>
              <a:t>nombreux</a:t>
            </a:r>
            <a:r>
              <a:rPr lang="en-GB" sz="1200" dirty="0">
                <a:effectLst/>
                <a:latin typeface="Cambria"/>
                <a:ea typeface="ＭＳ 明朝"/>
                <a:cs typeface="Times New Roman"/>
              </a:rPr>
              <a:t> </a:t>
            </a:r>
            <a:r>
              <a:rPr lang="en-GB" sz="1200" dirty="0" err="1">
                <a:effectLst/>
                <a:latin typeface="Cambria"/>
                <a:ea typeface="ＭＳ 明朝"/>
                <a:cs typeface="Times New Roman"/>
              </a:rPr>
              <a:t>étaient</a:t>
            </a:r>
            <a:r>
              <a:rPr lang="en-GB" sz="1200" dirty="0">
                <a:effectLst/>
                <a:latin typeface="Cambria"/>
                <a:ea typeface="ＭＳ 明朝"/>
                <a:cs typeface="Times New Roman"/>
              </a:rPr>
              <a:t> les gens qui </a:t>
            </a:r>
            <a:r>
              <a:rPr lang="en-GB" sz="1200" dirty="0" err="1">
                <a:effectLst/>
                <a:latin typeface="Cambria"/>
                <a:ea typeface="ＭＳ 明朝"/>
                <a:cs typeface="Times New Roman"/>
              </a:rPr>
              <a:t>disaient</a:t>
            </a:r>
            <a:r>
              <a:rPr lang="en-GB" sz="1200" dirty="0">
                <a:effectLst/>
                <a:latin typeface="Cambria"/>
                <a:ea typeface="ＭＳ 明朝"/>
                <a:cs typeface="Times New Roman"/>
              </a:rPr>
              <a:t> que </a:t>
            </a:r>
            <a:r>
              <a:rPr lang="en-GB" sz="1200" dirty="0" err="1">
                <a:effectLst/>
                <a:latin typeface="Cambria"/>
                <a:ea typeface="ＭＳ 明朝"/>
                <a:cs typeface="Times New Roman"/>
              </a:rPr>
              <a:t>ce</a:t>
            </a:r>
            <a:r>
              <a:rPr lang="en-GB" sz="1200" dirty="0">
                <a:effectLst/>
                <a:latin typeface="Cambria"/>
                <a:ea typeface="ＭＳ 明朝"/>
                <a:cs typeface="Times New Roman"/>
              </a:rPr>
              <a:t> </a:t>
            </a:r>
            <a:r>
              <a:rPr lang="en-GB" sz="1200" dirty="0" err="1">
                <a:effectLst/>
                <a:latin typeface="Cambria"/>
                <a:ea typeface="ＭＳ 明朝"/>
                <a:cs typeface="Times New Roman"/>
              </a:rPr>
              <a:t>n’etait</a:t>
            </a:r>
            <a:r>
              <a:rPr lang="en-GB" sz="1200" dirty="0">
                <a:effectLst/>
                <a:latin typeface="Cambria"/>
                <a:ea typeface="ＭＳ 明朝"/>
                <a:cs typeface="Times New Roman"/>
              </a:rPr>
              <a:t> pas possible pour tout le monde de </a:t>
            </a:r>
            <a:r>
              <a:rPr lang="en-GB" sz="1200" dirty="0" err="1">
                <a:effectLst/>
                <a:latin typeface="Cambria"/>
                <a:ea typeface="ＭＳ 明朝"/>
                <a:cs typeface="Times New Roman"/>
              </a:rPr>
              <a:t>sortir</a:t>
            </a:r>
            <a:r>
              <a:rPr lang="en-GB" sz="1200" dirty="0">
                <a:effectLst/>
                <a:latin typeface="Cambria"/>
                <a:ea typeface="ＭＳ 明朝"/>
                <a:cs typeface="Times New Roman"/>
              </a:rPr>
              <a:t> de la rue..</a:t>
            </a:r>
            <a:endParaRPr lang="fr-BE" sz="1200" dirty="0">
              <a:effectLst/>
              <a:latin typeface="Cambria"/>
              <a:ea typeface="ＭＳ 明朝"/>
              <a:cs typeface="Times New Roman"/>
            </a:endParaRPr>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6</a:t>
            </a:fld>
            <a:endParaRPr lang="nl-NL"/>
          </a:p>
        </p:txBody>
      </p:sp>
    </p:spTree>
    <p:extLst>
      <p:ext uri="{BB962C8B-B14F-4D97-AF65-F5344CB8AC3E}">
        <p14:creationId xmlns:p14="http://schemas.microsoft.com/office/powerpoint/2010/main" val="2588317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err="1"/>
              <a:t>Pq</a:t>
            </a:r>
            <a:r>
              <a:rPr lang="fr-FR" sz="1200" dirty="0"/>
              <a:t>? Intérêt d’IDR</a:t>
            </a:r>
          </a:p>
          <a:p>
            <a:endParaRPr lang="fr-FR" sz="1200" dirty="0"/>
          </a:p>
          <a:p>
            <a:pPr algn="l" eaLnBrk="1" hangingPunct="1">
              <a:lnSpc>
                <a:spcPct val="90000"/>
              </a:lnSpc>
              <a:buFontTx/>
              <a:buNone/>
            </a:pPr>
            <a:r>
              <a:rPr lang="fr-BE" sz="1200" dirty="0">
                <a:solidFill>
                  <a:srgbClr val="FFFFFF"/>
                </a:solidFill>
                <a:latin typeface="Arial" charset="0"/>
              </a:rPr>
              <a:t>Vision </a:t>
            </a:r>
            <a:r>
              <a:rPr lang="fr-BE" sz="1200" dirty="0" err="1">
                <a:solidFill>
                  <a:srgbClr val="FFFFFF"/>
                </a:solidFill>
                <a:latin typeface="Arial" charset="0"/>
              </a:rPr>
              <a:t>d’idr</a:t>
            </a:r>
            <a:r>
              <a:rPr lang="fr-BE" sz="1200" dirty="0">
                <a:solidFill>
                  <a:srgbClr val="FFFFFF"/>
                </a:solidFill>
                <a:latin typeface="Arial" charset="0"/>
              </a:rPr>
              <a:t> : « Toute personne peut devenir consciente de l’importance de prendre soin de sa santé et de son hygiène, bénéficier d’un accès aisé aux soins et en faire usage »</a:t>
            </a:r>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8</a:t>
            </a:fld>
            <a:endParaRPr lang="nl-NL"/>
          </a:p>
        </p:txBody>
      </p:sp>
    </p:spTree>
    <p:extLst>
      <p:ext uri="{BB962C8B-B14F-4D97-AF65-F5344CB8AC3E}">
        <p14:creationId xmlns:p14="http://schemas.microsoft.com/office/powerpoint/2010/main" val="2016906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dirty="0">
                <a:solidFill>
                  <a:schemeClr val="tx1"/>
                </a:solidFill>
              </a:rPr>
              <a:t>Grâce à l’étude de terrain, elles ont observés 3 grands problèmes.</a:t>
            </a:r>
          </a:p>
          <a:p>
            <a:r>
              <a:rPr lang="fr-FR" b="0" dirty="0">
                <a:solidFill>
                  <a:schemeClr val="tx1"/>
                </a:solidFill>
              </a:rPr>
              <a:t>(d’abord citer</a:t>
            </a:r>
            <a:r>
              <a:rPr lang="fr-FR" b="0" baseline="0" dirty="0">
                <a:solidFill>
                  <a:schemeClr val="tx1"/>
                </a:solidFill>
              </a:rPr>
              <a:t> juste les titres « patient », « professionnel » et les « infrastructures », puis revenir en détail sur chaque)</a:t>
            </a:r>
          </a:p>
          <a:p>
            <a:endParaRPr lang="fr-FR" b="1" baseline="0" dirty="0">
              <a:solidFill>
                <a:schemeClr val="tx1"/>
              </a:solidFill>
            </a:endParaRPr>
          </a:p>
          <a:p>
            <a:r>
              <a:rPr lang="fr-FR" b="0" dirty="0">
                <a:solidFill>
                  <a:schemeClr val="tx1"/>
                </a:solidFill>
              </a:rPr>
              <a:t>En ce qui concerne les « </a:t>
            </a:r>
            <a:r>
              <a:rPr lang="fr-FR" b="1" dirty="0">
                <a:solidFill>
                  <a:schemeClr val="tx1"/>
                </a:solidFill>
              </a:rPr>
              <a:t>patients</a:t>
            </a:r>
            <a:r>
              <a:rPr lang="fr-FR" b="0" dirty="0">
                <a:solidFill>
                  <a:schemeClr val="tx1"/>
                </a:solidFill>
              </a:rPr>
              <a:t> », ils ne se rendaient pas compte de la gravité</a:t>
            </a:r>
            <a:r>
              <a:rPr lang="fr-FR" b="0" baseline="0" dirty="0">
                <a:solidFill>
                  <a:schemeClr val="tx1"/>
                </a:solidFill>
              </a:rPr>
              <a:t> de leur situation (santé et hygiène). Ils avaient peur des services médicaux (comme nous avons parfois peur d’aller chez le dentiste). Peur de la confrontation à leur corps et au personnel soignant/social. Ils avaient une estime d’eux même très basse.</a:t>
            </a:r>
          </a:p>
          <a:p>
            <a:endParaRPr lang="fr-FR" b="0" baseline="0" dirty="0">
              <a:solidFill>
                <a:schemeClr val="tx1"/>
              </a:solidFill>
            </a:endParaRPr>
          </a:p>
          <a:p>
            <a:r>
              <a:rPr lang="fr-FR" b="0" baseline="0" dirty="0">
                <a:solidFill>
                  <a:schemeClr val="tx1"/>
                </a:solidFill>
              </a:rPr>
              <a:t>En ce qui concerne les </a:t>
            </a:r>
            <a:r>
              <a:rPr lang="fr-FR" b="1" baseline="0" dirty="0">
                <a:solidFill>
                  <a:schemeClr val="tx1"/>
                </a:solidFill>
              </a:rPr>
              <a:t>professionnels</a:t>
            </a:r>
            <a:r>
              <a:rPr lang="fr-FR" b="0" baseline="0" dirty="0">
                <a:solidFill>
                  <a:schemeClr val="tx1"/>
                </a:solidFill>
              </a:rPr>
              <a:t> en contact avec un public en grande précarité, ils étaient lassés et découragés. Ils devenaient habitués à voir ces personnes sales sur elles ou encore avaient peur de briser la relation avec eux et donc dans ces 2 cas ne parlaient pas de l’hygiène avec eux. </a:t>
            </a:r>
          </a:p>
          <a:p>
            <a:r>
              <a:rPr lang="fr-FR" b="0" baseline="0" dirty="0">
                <a:solidFill>
                  <a:schemeClr val="tx1"/>
                </a:solidFill>
              </a:rPr>
              <a:t>Ex 1 : un Monsieur qui arrive tous les 2 jours aux urgences dans le même état, finit par ne plus être enregistré par le personnel.</a:t>
            </a:r>
          </a:p>
          <a:p>
            <a:r>
              <a:rPr lang="fr-FR" b="0" baseline="0" dirty="0">
                <a:solidFill>
                  <a:schemeClr val="tx1"/>
                </a:solidFill>
              </a:rPr>
              <a:t>Ex 2 : un médecin qui voit un patient avec tant de problèmes lors d’une consultation aura du mal à savoir par où commencer et sera découragé d’entreprendre quelque chose car ce patient ne reviendra peut-être jamais ou que dans très longtemps. </a:t>
            </a:r>
          </a:p>
          <a:p>
            <a:endParaRPr lang="fr-FR" b="0" baseline="0" dirty="0">
              <a:solidFill>
                <a:schemeClr val="tx1"/>
              </a:solidFill>
            </a:endParaRPr>
          </a:p>
          <a:p>
            <a:r>
              <a:rPr lang="fr-FR" b="0" baseline="0" dirty="0">
                <a:solidFill>
                  <a:schemeClr val="tx1"/>
                </a:solidFill>
              </a:rPr>
              <a:t>En ce qui concerne les </a:t>
            </a:r>
            <a:r>
              <a:rPr lang="fr-FR" b="1" baseline="0" dirty="0">
                <a:solidFill>
                  <a:schemeClr val="tx1"/>
                </a:solidFill>
              </a:rPr>
              <a:t>infrastructures</a:t>
            </a:r>
            <a:r>
              <a:rPr lang="fr-FR" b="0" baseline="0" dirty="0">
                <a:solidFill>
                  <a:schemeClr val="tx1"/>
                </a:solidFill>
              </a:rPr>
              <a:t>, il existait déjà énormément de services/activités/formes d’aide mais souvent méconnues du public concerné.</a:t>
            </a:r>
          </a:p>
          <a:p>
            <a:r>
              <a:rPr lang="fr-FR" b="0" baseline="0" dirty="0">
                <a:solidFill>
                  <a:schemeClr val="tx1"/>
                </a:solidFill>
              </a:rPr>
              <a:t>Ex : En 2006, il y a eu une grande canicule en été. Lors du travail de rue, les infirmières faisaient beaucoup de prévention par rapport à la déshydratation. A l’époque, une canette de bière coutait plus chère qu’une bouteille d’eau. Or à 15 mètres des infirmières travaillant en rue, elles ont vu des fontaines d’eau. Potable ou non? Ce n’était pas indiqué. Il manquait donc des informations</a:t>
            </a:r>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9</a:t>
            </a:fld>
            <a:endParaRPr lang="nl-NL"/>
          </a:p>
        </p:txBody>
      </p:sp>
    </p:spTree>
    <p:extLst>
      <p:ext uri="{BB962C8B-B14F-4D97-AF65-F5344CB8AC3E}">
        <p14:creationId xmlns:p14="http://schemas.microsoft.com/office/powerpoint/2010/main" val="1510696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a:t>Innovation sociale </a:t>
            </a:r>
            <a:r>
              <a:rPr lang="fr-FR" sz="1200" dirty="0"/>
              <a:t>= notre réponse apportée à la problématique = l’hygiène</a:t>
            </a:r>
          </a:p>
          <a:p>
            <a:endParaRPr lang="fr-FR" sz="1200" dirty="0"/>
          </a:p>
          <a:p>
            <a:r>
              <a:rPr lang="fr-FR" sz="1200" u="sng" dirty="0"/>
              <a:t>Le thème transversal aux</a:t>
            </a:r>
            <a:r>
              <a:rPr lang="fr-FR" sz="1200" u="sng" baseline="0" dirty="0"/>
              <a:t> 3 problématiques est « l’hygiène</a:t>
            </a:r>
            <a:r>
              <a:rPr lang="fr-FR" sz="1200" baseline="0" dirty="0"/>
              <a:t> ». Les patients ne se rendent pas compte de leur situation, ils sont sales sur eux et tant qu’ils sentent mauvais, ils n’auront pas d’appartement. Les professionnels ont peur d’en parler avec les patients. Les infrastructures sont sous utilisées.</a:t>
            </a:r>
          </a:p>
          <a:p>
            <a:endParaRPr lang="fr-FR" sz="1200" baseline="0" dirty="0"/>
          </a:p>
          <a:p>
            <a:r>
              <a:rPr lang="fr-FR" sz="1200" baseline="0" dirty="0"/>
              <a:t>«</a:t>
            </a:r>
            <a:r>
              <a:rPr lang="fr-FR" sz="1200" b="1" baseline="0" dirty="0"/>
              <a:t> diagnostic d’insertion</a:t>
            </a:r>
            <a:r>
              <a:rPr lang="fr-FR" sz="1200" baseline="0" dirty="0"/>
              <a:t> » : L’état d’hygiène d’une personne nous montre si elle se sent bien ou moins bien. </a:t>
            </a:r>
          </a:p>
          <a:p>
            <a:r>
              <a:rPr lang="fr-FR" sz="1200" baseline="0" dirty="0"/>
              <a:t>Ex : quand un patient a moins envie de se soigner, c’est quand il va moins bien, que son état de bien-être est diminué. </a:t>
            </a:r>
          </a:p>
          <a:p>
            <a:endParaRPr lang="fr-FR" sz="1200" baseline="0" dirty="0"/>
          </a:p>
          <a:p>
            <a:r>
              <a:rPr lang="fr-FR" sz="1200" baseline="0" dirty="0"/>
              <a:t>« </a:t>
            </a:r>
            <a:r>
              <a:rPr lang="fr-FR" sz="1200" b="1" baseline="0" dirty="0"/>
              <a:t>influence sur les relations sociales</a:t>
            </a:r>
            <a:r>
              <a:rPr lang="fr-FR" sz="1200" baseline="0" dirty="0"/>
              <a:t> » : le fait de bien ou moins bien présenter fera que l’entourage de la personne aura envie ou pas d’approcher la personne. </a:t>
            </a:r>
          </a:p>
          <a:p>
            <a:r>
              <a:rPr lang="fr-FR" sz="1200" baseline="0" dirty="0"/>
              <a:t>Ex : l’odeur est la 1</a:t>
            </a:r>
            <a:r>
              <a:rPr lang="fr-FR" sz="1200" baseline="30000" dirty="0"/>
              <a:t>ère</a:t>
            </a:r>
            <a:r>
              <a:rPr lang="fr-FR" sz="1200" baseline="0" dirty="0"/>
              <a:t> chose qui éloigne les autres de soi. Que ce soit l’odeur exagéré de parfum ou l’odeur de vomit. </a:t>
            </a:r>
          </a:p>
          <a:p>
            <a:endParaRPr lang="fr-FR" sz="1200" baseline="0" dirty="0"/>
          </a:p>
          <a:p>
            <a:r>
              <a:rPr lang="fr-FR" sz="1200" baseline="0" dirty="0"/>
              <a:t>« </a:t>
            </a:r>
            <a:r>
              <a:rPr lang="fr-FR" sz="1200" b="1" baseline="0" dirty="0"/>
              <a:t>Outil de travail</a:t>
            </a:r>
            <a:r>
              <a:rPr lang="fr-FR" sz="1200" baseline="0" dirty="0"/>
              <a:t> » : C’est très facile à utiliser par le patient. Il peut choisir ce qu’il veut faire pour prendre soin de lui et le faire seul. C’est une façon pour reprendre le pied/le contrôle dans sa vie. Par cela, et en y allant par petites étapes, la personne reprendra aussi confiance en elle.</a:t>
            </a:r>
          </a:p>
          <a:p>
            <a:r>
              <a:rPr lang="fr-FR" sz="1200" baseline="0" dirty="0"/>
              <a:t>Ex : se laver les mains dans un restaurant social, se passer une lingette tous les jours sur les mains, aller prendre une douche, se couper les ongles, etc.</a:t>
            </a:r>
          </a:p>
          <a:p>
            <a:endParaRPr lang="fr-FR" sz="1200" baseline="0" dirty="0"/>
          </a:p>
          <a:p>
            <a:r>
              <a:rPr lang="fr-FR" sz="1200" baseline="0" dirty="0"/>
              <a:t>Il y a un 1</a:t>
            </a:r>
            <a:r>
              <a:rPr lang="fr-FR" sz="1200" baseline="30000" dirty="0"/>
              <a:t>er</a:t>
            </a:r>
            <a:r>
              <a:rPr lang="fr-FR" sz="1200" baseline="0" dirty="0"/>
              <a:t> déclic qui se fait chez le patient : il se rend compte qu’il arrive à faire des choses, qu’il peut reprendre le contrôler de sa vie, qu’une réinsertion est possible, que le rythme ne dépend que d’elle. </a:t>
            </a:r>
          </a:p>
          <a:p>
            <a:r>
              <a:rPr lang="fr-FR" sz="1200" baseline="0" dirty="0"/>
              <a:t>(Le 2</a:t>
            </a:r>
            <a:r>
              <a:rPr lang="fr-FR" sz="1200" baseline="30000" dirty="0"/>
              <a:t>ème</a:t>
            </a:r>
            <a:r>
              <a:rPr lang="fr-FR" sz="1200" baseline="0" dirty="0"/>
              <a:t> déclic sera de se projeter dans le futur)</a:t>
            </a:r>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10</a:t>
            </a:fld>
            <a:endParaRPr lang="nl-NL"/>
          </a:p>
        </p:txBody>
      </p:sp>
    </p:spTree>
    <p:extLst>
      <p:ext uri="{BB962C8B-B14F-4D97-AF65-F5344CB8AC3E}">
        <p14:creationId xmlns:p14="http://schemas.microsoft.com/office/powerpoint/2010/main" val="3989338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Pour que cela marche (référence au</a:t>
            </a:r>
            <a:r>
              <a:rPr lang="fr-FR" sz="1200" baseline="0" dirty="0"/>
              <a:t> slide précédent), il y a plusieurs choses à faire : </a:t>
            </a:r>
          </a:p>
          <a:p>
            <a:endParaRPr lang="fr-FR" sz="1200" baseline="0" dirty="0"/>
          </a:p>
          <a:p>
            <a:r>
              <a:rPr lang="fr-FR" sz="1200" b="1" baseline="0" dirty="0"/>
              <a:t>Changement de mentalité </a:t>
            </a:r>
            <a:r>
              <a:rPr lang="fr-FR" sz="1200" baseline="0" dirty="0"/>
              <a:t>: car beaucoup de personnes sont convaincus que les SDF vont que faire des aller-retour de la rue au logement, que c’est leur choix de vivre en rue et que parler de l’hygiène est trop intime. </a:t>
            </a:r>
          </a:p>
          <a:p>
            <a:endParaRPr lang="fr-FR" sz="1200" baseline="0" dirty="0"/>
          </a:p>
          <a:p>
            <a:r>
              <a:rPr lang="fr-FR" sz="1200" baseline="0" dirty="0"/>
              <a:t>Nous travaillons en priorité avec les « personnes les plus vulnérables » car elles sont les plus à risques. Cela est motivant pour tous (travailleurs, autres sdf qui veulent faire de même, etc.) de voir que la réinsertion fonctionne pour des personnes si </a:t>
            </a:r>
            <a:r>
              <a:rPr lang="fr-FR" sz="1200" baseline="0" dirty="0" err="1"/>
              <a:t>désinsérées</a:t>
            </a:r>
            <a:r>
              <a:rPr lang="fr-FR" sz="1200" baseline="0" dirty="0"/>
              <a:t>. Du coup nous sommes convaincus que cela marchera avec tous. </a:t>
            </a:r>
          </a:p>
          <a:p>
            <a:endParaRPr lang="fr-FR" sz="1200" baseline="0" dirty="0"/>
          </a:p>
          <a:p>
            <a:r>
              <a:rPr lang="fr-FR" sz="1200" dirty="0"/>
              <a:t>« </a:t>
            </a:r>
            <a:r>
              <a:rPr lang="fr-FR" sz="1200" dirty="0" err="1"/>
              <a:t>Bxl</a:t>
            </a:r>
            <a:r>
              <a:rPr lang="fr-FR" sz="1200" dirty="0"/>
              <a:t> : benchmark »</a:t>
            </a:r>
            <a:r>
              <a:rPr lang="fr-FR" sz="1200" baseline="0" dirty="0"/>
              <a:t> : Plus largement, notre projet sert à montrer que dans les conditions de </a:t>
            </a:r>
            <a:r>
              <a:rPr lang="fr-FR" sz="1200" baseline="0" dirty="0" err="1"/>
              <a:t>Bxl</a:t>
            </a:r>
            <a:r>
              <a:rPr lang="fr-FR" sz="1200" baseline="0" dirty="0"/>
              <a:t> comme grande ville aux problèmes multiples et importants (toxico, prostitution, alcool, etc.)si quelque chose change, évolue pour des personnes en grande précarité, cela peut marcher ailleurs aussi. Cela peut –être pris comme sorte de modèle.</a:t>
            </a:r>
          </a:p>
          <a:p>
            <a:endParaRPr lang="fr-FR" sz="1200" baseline="0" dirty="0"/>
          </a:p>
          <a:p>
            <a:r>
              <a:rPr lang="fr-FR" sz="1200" dirty="0"/>
              <a:t>« convergence des niveaux d’actions » : Le projet fonctionne également car nous agissons sur les 3 problèmes à la fois </a:t>
            </a:r>
            <a:r>
              <a:rPr lang="fr-FR" sz="1200" b="1" dirty="0">
                <a:solidFill>
                  <a:srgbClr val="984807"/>
                </a:solidFill>
              </a:rPr>
              <a:t>( rappeler le slide des 3 problèmes soit oralement soit en le remontrant ici?) </a:t>
            </a:r>
            <a:r>
              <a:rPr lang="fr-FR" sz="1200" b="0" dirty="0">
                <a:solidFill>
                  <a:srgbClr val="000000"/>
                </a:solidFill>
              </a:rPr>
              <a:t>et arrivons ainsi à un </a:t>
            </a:r>
            <a:r>
              <a:rPr lang="fr-FR" sz="1200" b="1" dirty="0">
                <a:solidFill>
                  <a:srgbClr val="000000"/>
                </a:solidFill>
              </a:rPr>
              <a:t>changement de norme</a:t>
            </a:r>
            <a:r>
              <a:rPr lang="fr-FR" sz="1200" b="0" dirty="0">
                <a:solidFill>
                  <a:srgbClr val="000000"/>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-&gt; tout est</a:t>
            </a:r>
            <a:r>
              <a:rPr lang="fr-FR" sz="1200" baseline="0" dirty="0"/>
              <a:t> possible dans le monde : plus ‘normal’ qu’il y aie des personnes sans abri</a:t>
            </a:r>
            <a:endParaRPr lang="fr-FR" sz="1200" dirty="0"/>
          </a:p>
          <a:p>
            <a:endParaRPr lang="fr-FR" sz="1200" b="1" dirty="0">
              <a:solidFill>
                <a:srgbClr val="984807"/>
              </a:solidFill>
            </a:endParaRPr>
          </a:p>
          <a:p>
            <a:r>
              <a:rPr lang="fr-FR" sz="1200" b="0" dirty="0">
                <a:solidFill>
                  <a:srgbClr val="000000"/>
                </a:solidFill>
              </a:rPr>
              <a:t>Ex 1 : pour le tabac</a:t>
            </a:r>
            <a:r>
              <a:rPr lang="fr-FR" sz="1200" b="0" baseline="0" dirty="0">
                <a:solidFill>
                  <a:srgbClr val="000000"/>
                </a:solidFill>
              </a:rPr>
              <a:t> : au début il était juste indiqué sur les paquet de cigarette que (fumer tue » ou des photos de poumons abîmés, etc.) . Ensuite, le tabac a été interdit dans les cafés et en 6 mois, c’était tout à fait adopté. </a:t>
            </a:r>
          </a:p>
          <a:p>
            <a:r>
              <a:rPr lang="fr-FR" sz="1200" b="0" baseline="0" dirty="0">
                <a:solidFill>
                  <a:srgbClr val="000000"/>
                </a:solidFill>
              </a:rPr>
              <a:t>Ex 2 : pour l’hygiène : il y a 5-6 ans, parler de l’hygiène était inconcevable pour les travailleurs (car sujet trop intime, peur de briser la relation, de choquer etc.). 1 a ½ après, le </a:t>
            </a:r>
            <a:r>
              <a:rPr lang="fr-FR" sz="1200" b="0" baseline="0" dirty="0" err="1">
                <a:solidFill>
                  <a:srgbClr val="000000"/>
                </a:solidFill>
              </a:rPr>
              <a:t>Pispot</a:t>
            </a:r>
            <a:r>
              <a:rPr lang="fr-FR" sz="1200" b="0" baseline="0" dirty="0">
                <a:solidFill>
                  <a:srgbClr val="000000"/>
                </a:solidFill>
              </a:rPr>
              <a:t> Festival a été mis sur pied pour parler du nombre de WC-urinoirs et de l’hygiène de ceux-ci en ville. Douche Flux a été mis sur pieds. </a:t>
            </a:r>
            <a:r>
              <a:rPr lang="fr-FR" sz="1200" b="0" baseline="0" dirty="0" err="1">
                <a:solidFill>
                  <a:srgbClr val="000000"/>
                </a:solidFill>
              </a:rPr>
              <a:t>Idr</a:t>
            </a:r>
            <a:r>
              <a:rPr lang="fr-FR" sz="1200" b="0" baseline="0" dirty="0">
                <a:solidFill>
                  <a:srgbClr val="000000"/>
                </a:solidFill>
              </a:rPr>
              <a:t> a continuer à former de nombreux </a:t>
            </a:r>
            <a:r>
              <a:rPr lang="fr-FR" sz="1200" b="0" baseline="0" dirty="0" err="1">
                <a:solidFill>
                  <a:srgbClr val="000000"/>
                </a:solidFill>
              </a:rPr>
              <a:t>assoc</a:t>
            </a:r>
            <a:r>
              <a:rPr lang="fr-FR" sz="1200" b="0" baseline="0" dirty="0">
                <a:solidFill>
                  <a:srgbClr val="000000"/>
                </a:solidFill>
              </a:rPr>
              <a:t>/travailleurs de tout horizon. Maintenant, parler de l’hygiène devient presque normal, une évidence. </a:t>
            </a:r>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11</a:t>
            </a:fld>
            <a:endParaRPr lang="nl-NL"/>
          </a:p>
        </p:txBody>
      </p:sp>
    </p:spTree>
    <p:extLst>
      <p:ext uri="{BB962C8B-B14F-4D97-AF65-F5344CB8AC3E}">
        <p14:creationId xmlns:p14="http://schemas.microsoft.com/office/powerpoint/2010/main" val="797705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baseline="0" dirty="0">
                <a:solidFill>
                  <a:schemeClr val="tx1"/>
                </a:solidFill>
              </a:rPr>
              <a:t>Décrire :</a:t>
            </a:r>
          </a:p>
          <a:p>
            <a:pPr marL="171450" indent="-171450">
              <a:buFontTx/>
              <a:buChar char="-"/>
            </a:pPr>
            <a:r>
              <a:rPr lang="fr-FR" sz="1200" b="0" baseline="0" dirty="0">
                <a:solidFill>
                  <a:schemeClr val="tx1"/>
                </a:solidFill>
              </a:rPr>
              <a:t>le travail sur l’estime de soi par l’hygiène et la valorisation des talents. Surtout avec des exemples.</a:t>
            </a:r>
          </a:p>
          <a:p>
            <a:pPr marL="171450" indent="-171450">
              <a:buFontTx/>
              <a:buChar char="-"/>
            </a:pPr>
            <a:r>
              <a:rPr lang="fr-FR" sz="1200" b="0" baseline="0" dirty="0">
                <a:solidFill>
                  <a:schemeClr val="tx1"/>
                </a:solidFill>
              </a:rPr>
              <a:t>notre approche en rue.</a:t>
            </a:r>
          </a:p>
          <a:p>
            <a:pPr marL="171450" indent="-171450">
              <a:buFontTx/>
              <a:buChar char="-"/>
            </a:pPr>
            <a:r>
              <a:rPr lang="fr-FR" sz="1200" b="0" baseline="0" dirty="0">
                <a:solidFill>
                  <a:schemeClr val="tx1"/>
                </a:solidFill>
              </a:rPr>
              <a:t>le travail en réseau sur le terrain et par les appels.(</a:t>
            </a:r>
            <a:r>
              <a:rPr lang="fr-FR" sz="1200" b="0" baseline="0" dirty="0" err="1">
                <a:solidFill>
                  <a:schemeClr val="tx1"/>
                </a:solidFill>
              </a:rPr>
              <a:t>cfr</a:t>
            </a:r>
            <a:r>
              <a:rPr lang="fr-FR" sz="1200" b="0" baseline="0" dirty="0">
                <a:solidFill>
                  <a:schemeClr val="tx1"/>
                </a:solidFill>
              </a:rPr>
              <a:t> slide suivante) + organisation </a:t>
            </a:r>
            <a:r>
              <a:rPr lang="fr-FR" sz="1200" b="0" baseline="0" dirty="0" err="1">
                <a:solidFill>
                  <a:schemeClr val="tx1"/>
                </a:solidFill>
              </a:rPr>
              <a:t>pro-active</a:t>
            </a:r>
            <a:r>
              <a:rPr lang="fr-FR" sz="1200" b="0" baseline="0" dirty="0">
                <a:solidFill>
                  <a:schemeClr val="tx1"/>
                </a:solidFill>
              </a:rPr>
              <a:t> de réunions</a:t>
            </a:r>
          </a:p>
          <a:p>
            <a:endParaRPr lang="fr-FR" sz="1200" b="0" baseline="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b="0" dirty="0">
                <a:solidFill>
                  <a:schemeClr val="tx1"/>
                </a:solidFill>
              </a:rPr>
              <a:t>Info :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fr-FR" sz="1200" b="0" dirty="0">
                <a:solidFill>
                  <a:schemeClr val="tx1"/>
                </a:solidFill>
              </a:rPr>
              <a:t>On parle de</a:t>
            </a:r>
            <a:r>
              <a:rPr lang="fr-FR" sz="1200" b="0" baseline="0" dirty="0">
                <a:solidFill>
                  <a:schemeClr val="tx1"/>
                </a:solidFill>
              </a:rPr>
              <a:t> « suivi » (et plus de travail de rue) car nous allons et dans la rue et dans les logements. </a:t>
            </a:r>
          </a:p>
          <a:p>
            <a:pPr marL="171450" indent="-171450">
              <a:buFontTx/>
              <a:buChar char="-"/>
            </a:pPr>
            <a:r>
              <a:rPr lang="fr-FR" sz="1200" b="0" baseline="0" dirty="0">
                <a:solidFill>
                  <a:schemeClr val="tx1"/>
                </a:solidFill>
              </a:rPr>
              <a:t>Tout dépend du temps que l’on a devant soi, s’étendre sur des exemples, sur le travail de suivi des patients. </a:t>
            </a:r>
          </a:p>
          <a:p>
            <a:r>
              <a:rPr lang="fr-FR" sz="1200" b="0" baseline="0" dirty="0">
                <a:solidFill>
                  <a:schemeClr val="tx1"/>
                </a:solidFill>
              </a:rPr>
              <a:t>Ex : S’il s’agit de médicaux : s’axer sur le lien que nous faisons avec les maison médicales, les hôpitaux, les dispensaires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051645F6-5BB7-4643-B11D-EE8F68F4AC73}" type="slidenum">
              <a:rPr lang="nl-NL" smtClean="0"/>
              <a:t>13</a:t>
            </a:fld>
            <a:endParaRPr lang="nl-NL"/>
          </a:p>
        </p:txBody>
      </p:sp>
    </p:spTree>
    <p:extLst>
      <p:ext uri="{BB962C8B-B14F-4D97-AF65-F5344CB8AC3E}">
        <p14:creationId xmlns:p14="http://schemas.microsoft.com/office/powerpoint/2010/main" val="3388438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normAutofit/>
          </a:bodyPr>
          <a:lstStyle>
            <a:lvl1pPr algn="ctr">
              <a:defRPr sz="5400" b="1">
                <a:solidFill>
                  <a:srgbClr val="86C457"/>
                </a:solidFill>
                <a:latin typeface="Helvetica" charset="0"/>
                <a:ea typeface="Helvetica" charset="0"/>
                <a:cs typeface="Helvetica" charset="0"/>
              </a:defRPr>
            </a:lvl1pPr>
          </a:lstStyle>
          <a:p>
            <a:r>
              <a:rPr lang="nl-NL" dirty="0"/>
              <a:t>Klikken om de titelstijl van het model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solidFill>
                  <a:srgbClr val="F26A37"/>
                </a:solidFill>
                <a:latin typeface="Helvetica" charset="0"/>
                <a:ea typeface="Helvetica" charset="0"/>
                <a:cs typeface="Helvetic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1884268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b="1">
                <a:solidFill>
                  <a:srgbClr val="86C457"/>
                </a:solidFill>
              </a:defRPr>
            </a:lvl1pPr>
          </a:lstStyle>
          <a:p>
            <a:r>
              <a:rPr lang="nl-NL" dirty="0"/>
              <a:t>Klikken om de titelstijl van het model te bewerken</a:t>
            </a:r>
          </a:p>
        </p:txBody>
      </p:sp>
      <p:sp>
        <p:nvSpPr>
          <p:cNvPr id="3" name="Tijdelijke aanduiding voor inhoud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i="1">
                <a:solidFill>
                  <a:srgbClr val="F26A37"/>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nl-NL" dirty="0"/>
              <a:t>Klikken om de tekststijl van het model te bewerken</a:t>
            </a:r>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4832" y="5880540"/>
            <a:ext cx="2203179" cy="1115483"/>
          </a:xfrm>
          <a:prstGeom prst="rect">
            <a:avLst/>
          </a:prstGeom>
        </p:spPr>
      </p:pic>
      <p:sp>
        <p:nvSpPr>
          <p:cNvPr id="9" name="Tekstvak 8"/>
          <p:cNvSpPr txBox="1"/>
          <p:nvPr userDrawn="1"/>
        </p:nvSpPr>
        <p:spPr>
          <a:xfrm>
            <a:off x="838200" y="6292087"/>
            <a:ext cx="5336499" cy="292388"/>
          </a:xfrm>
          <a:prstGeom prst="rect">
            <a:avLst/>
          </a:prstGeom>
          <a:noFill/>
        </p:spPr>
        <p:txBody>
          <a:bodyPr wrap="square" rtlCol="0">
            <a:spAutoFit/>
          </a:bodyPr>
          <a:lstStyle/>
          <a:p>
            <a:r>
              <a:rPr lang="nl-NL" sz="1300" b="1" dirty="0">
                <a:solidFill>
                  <a:srgbClr val="F26A37"/>
                </a:solidFill>
                <a:latin typeface="Helvetica" charset="0"/>
                <a:ea typeface="Helvetica" charset="0"/>
                <a:cs typeface="Helvetica" charset="0"/>
              </a:rPr>
              <a:t>Ensemble, </a:t>
            </a:r>
            <a:r>
              <a:rPr lang="nl-NL" sz="1300" b="1" dirty="0" err="1">
                <a:solidFill>
                  <a:srgbClr val="F26A37"/>
                </a:solidFill>
                <a:latin typeface="Helvetica" charset="0"/>
                <a:ea typeface="Helvetica" charset="0"/>
                <a:cs typeface="Helvetica" charset="0"/>
              </a:rPr>
              <a:t>mettons</a:t>
            </a:r>
            <a:r>
              <a:rPr lang="nl-NL" sz="1300" b="1" dirty="0">
                <a:solidFill>
                  <a:srgbClr val="F26A37"/>
                </a:solidFill>
                <a:latin typeface="Helvetica" charset="0"/>
                <a:ea typeface="Helvetica" charset="0"/>
                <a:cs typeface="Helvetica" charset="0"/>
              </a:rPr>
              <a:t> fin au sans-</a:t>
            </a:r>
            <a:r>
              <a:rPr lang="nl-NL" sz="1300" b="1" dirty="0" err="1">
                <a:solidFill>
                  <a:srgbClr val="F26A37"/>
                </a:solidFill>
                <a:latin typeface="Helvetica" charset="0"/>
                <a:ea typeface="Helvetica" charset="0"/>
                <a:cs typeface="Helvetica" charset="0"/>
              </a:rPr>
              <a:t>abrisme</a:t>
            </a:r>
            <a:r>
              <a:rPr lang="nl-NL" sz="1300" b="1" dirty="0">
                <a:solidFill>
                  <a:srgbClr val="F26A37"/>
                </a:solidFill>
                <a:latin typeface="Helvetica" charset="0"/>
                <a:ea typeface="Helvetica" charset="0"/>
                <a:cs typeface="Helvetica" charset="0"/>
              </a:rPr>
              <a:t> ! </a:t>
            </a:r>
          </a:p>
        </p:txBody>
      </p:sp>
    </p:spTree>
    <p:extLst>
      <p:ext uri="{BB962C8B-B14F-4D97-AF65-F5344CB8AC3E}">
        <p14:creationId xmlns:p14="http://schemas.microsoft.com/office/powerpoint/2010/main" val="1954327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2_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b="1">
                <a:solidFill>
                  <a:srgbClr val="86C457"/>
                </a:solidFill>
              </a:defRPr>
            </a:lvl1pPr>
          </a:lstStyle>
          <a:p>
            <a:r>
              <a:rPr lang="nl-NL" dirty="0"/>
              <a:t>Klikken om de titelstijl van het model te bewerken</a:t>
            </a:r>
          </a:p>
        </p:txBody>
      </p:sp>
      <p:sp>
        <p:nvSpPr>
          <p:cNvPr id="3" name="Tijdelijke aanduiding voor inhoud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i="1">
                <a:solidFill>
                  <a:srgbClr val="F26A37"/>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nl-NL" dirty="0"/>
              <a:t>Klikken om de tekststijl van het model te bewerken</a:t>
            </a:r>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4832" y="5880540"/>
            <a:ext cx="2203179" cy="1115483"/>
          </a:xfrm>
          <a:prstGeom prst="rect">
            <a:avLst/>
          </a:prstGeom>
        </p:spPr>
      </p:pic>
      <p:sp>
        <p:nvSpPr>
          <p:cNvPr id="9" name="Tekstvak 8"/>
          <p:cNvSpPr txBox="1"/>
          <p:nvPr userDrawn="1"/>
        </p:nvSpPr>
        <p:spPr>
          <a:xfrm>
            <a:off x="838200" y="6292087"/>
            <a:ext cx="5336499" cy="292388"/>
          </a:xfrm>
          <a:prstGeom prst="rect">
            <a:avLst/>
          </a:prstGeom>
          <a:noFill/>
        </p:spPr>
        <p:txBody>
          <a:bodyPr wrap="square" rtlCol="0">
            <a:spAutoFit/>
          </a:bodyPr>
          <a:lstStyle/>
          <a:p>
            <a:r>
              <a:rPr lang="nl-NL" sz="1300" b="1" dirty="0">
                <a:solidFill>
                  <a:srgbClr val="F26A37"/>
                </a:solidFill>
                <a:latin typeface="Helvetica" charset="0"/>
                <a:ea typeface="Helvetica" charset="0"/>
                <a:cs typeface="Helvetica" charset="0"/>
              </a:rPr>
              <a:t>Ensemble, </a:t>
            </a:r>
            <a:r>
              <a:rPr lang="nl-NL" sz="1300" b="1" dirty="0" err="1">
                <a:solidFill>
                  <a:srgbClr val="F26A37"/>
                </a:solidFill>
                <a:latin typeface="Helvetica" charset="0"/>
                <a:ea typeface="Helvetica" charset="0"/>
                <a:cs typeface="Helvetica" charset="0"/>
              </a:rPr>
              <a:t>mettons</a:t>
            </a:r>
            <a:r>
              <a:rPr lang="nl-NL" sz="1300" b="1" dirty="0">
                <a:solidFill>
                  <a:srgbClr val="F26A37"/>
                </a:solidFill>
                <a:latin typeface="Helvetica" charset="0"/>
                <a:ea typeface="Helvetica" charset="0"/>
                <a:cs typeface="Helvetica" charset="0"/>
              </a:rPr>
              <a:t> fin au sans-</a:t>
            </a:r>
            <a:r>
              <a:rPr lang="nl-NL" sz="1300" b="1" dirty="0" err="1">
                <a:solidFill>
                  <a:srgbClr val="F26A37"/>
                </a:solidFill>
                <a:latin typeface="Helvetica" charset="0"/>
                <a:ea typeface="Helvetica" charset="0"/>
                <a:cs typeface="Helvetica" charset="0"/>
              </a:rPr>
              <a:t>abrisme</a:t>
            </a:r>
            <a:r>
              <a:rPr lang="nl-NL" sz="1300" b="1" dirty="0">
                <a:solidFill>
                  <a:srgbClr val="F26A37"/>
                </a:solidFill>
                <a:latin typeface="Helvetica" charset="0"/>
                <a:ea typeface="Helvetica" charset="0"/>
                <a:cs typeface="Helvetica" charset="0"/>
              </a:rPr>
              <a:t> ! </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nhoud met bijschrift">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4832" y="5880540"/>
            <a:ext cx="2203179" cy="1115483"/>
          </a:xfrm>
          <a:prstGeom prst="rect">
            <a:avLst/>
          </a:prstGeom>
        </p:spPr>
      </p:pic>
      <p:sp>
        <p:nvSpPr>
          <p:cNvPr id="7" name="Titel 1"/>
          <p:cNvSpPr>
            <a:spLocks noGrp="1"/>
          </p:cNvSpPr>
          <p:nvPr>
            <p:ph type="title" hasCustomPrompt="1"/>
          </p:nvPr>
        </p:nvSpPr>
        <p:spPr>
          <a:xfrm>
            <a:off x="838200" y="365129"/>
            <a:ext cx="10515600" cy="1325563"/>
          </a:xfrm>
        </p:spPr>
        <p:txBody>
          <a:bodyPr>
            <a:normAutofit/>
          </a:bodyPr>
          <a:lstStyle>
            <a:lvl1pPr algn="ctr">
              <a:defRPr sz="4000" b="1">
                <a:solidFill>
                  <a:srgbClr val="86C457"/>
                </a:solidFill>
              </a:defRPr>
            </a:lvl1pPr>
          </a:lstStyle>
          <a:p>
            <a:r>
              <a:rPr lang="nl-NL" dirty="0" err="1"/>
              <a:t>Titre</a:t>
            </a:r>
            <a:endParaRPr lang="nl-NL" dirty="0"/>
          </a:p>
        </p:txBody>
      </p:sp>
      <p:sp>
        <p:nvSpPr>
          <p:cNvPr id="9" name="Tijdelijke aanduiding voor inhoud 2"/>
          <p:cNvSpPr>
            <a:spLocks noGrp="1"/>
          </p:cNvSpPr>
          <p:nvPr>
            <p:ph idx="1"/>
          </p:nvPr>
        </p:nvSpPr>
        <p:spPr>
          <a:xfrm>
            <a:off x="2650322" y="1875631"/>
            <a:ext cx="6891355" cy="4276725"/>
          </a:xfrm>
        </p:spPr>
        <p:txBody>
          <a:bodyPr/>
          <a:lstStyle>
            <a:lvl1pPr>
              <a:defRPr>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ekstvak 5"/>
          <p:cNvSpPr txBox="1"/>
          <p:nvPr userDrawn="1"/>
        </p:nvSpPr>
        <p:spPr>
          <a:xfrm>
            <a:off x="838200" y="6292087"/>
            <a:ext cx="5336499" cy="292388"/>
          </a:xfrm>
          <a:prstGeom prst="rect">
            <a:avLst/>
          </a:prstGeom>
          <a:noFill/>
        </p:spPr>
        <p:txBody>
          <a:bodyPr wrap="square" rtlCol="0">
            <a:spAutoFit/>
          </a:bodyPr>
          <a:lstStyle/>
          <a:p>
            <a:r>
              <a:rPr lang="nl-NL" sz="1300" b="1" dirty="0">
                <a:solidFill>
                  <a:srgbClr val="F26A37"/>
                </a:solidFill>
                <a:latin typeface="Helvetica" charset="0"/>
                <a:ea typeface="Helvetica" charset="0"/>
                <a:cs typeface="Helvetica" charset="0"/>
              </a:rPr>
              <a:t>Ensemble, </a:t>
            </a:r>
            <a:r>
              <a:rPr lang="nl-NL" sz="1300" b="1" dirty="0" err="1">
                <a:solidFill>
                  <a:srgbClr val="F26A37"/>
                </a:solidFill>
                <a:latin typeface="Helvetica" charset="0"/>
                <a:ea typeface="Helvetica" charset="0"/>
                <a:cs typeface="Helvetica" charset="0"/>
              </a:rPr>
              <a:t>mettons</a:t>
            </a:r>
            <a:r>
              <a:rPr lang="nl-NL" sz="1300" b="1" dirty="0">
                <a:solidFill>
                  <a:srgbClr val="F26A37"/>
                </a:solidFill>
                <a:latin typeface="Helvetica" charset="0"/>
                <a:ea typeface="Helvetica" charset="0"/>
                <a:cs typeface="Helvetica" charset="0"/>
              </a:rPr>
              <a:t> fin au sans-</a:t>
            </a:r>
            <a:r>
              <a:rPr lang="nl-NL" sz="1300" b="1" dirty="0" err="1">
                <a:solidFill>
                  <a:srgbClr val="F26A37"/>
                </a:solidFill>
                <a:latin typeface="Helvetica" charset="0"/>
                <a:ea typeface="Helvetica" charset="0"/>
                <a:cs typeface="Helvetica" charset="0"/>
              </a:rPr>
              <a:t>abrisme</a:t>
            </a:r>
            <a:r>
              <a:rPr lang="nl-NL" sz="1300" b="1" dirty="0">
                <a:solidFill>
                  <a:srgbClr val="F26A37"/>
                </a:solidFill>
                <a:latin typeface="Helvetica" charset="0"/>
                <a:ea typeface="Helvetica" charset="0"/>
                <a:cs typeface="Helvetica" charset="0"/>
              </a:rPr>
              <a:t> ! </a:t>
            </a: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b="1">
                <a:solidFill>
                  <a:srgbClr val="86C457"/>
                </a:solidFill>
              </a:defRPr>
            </a:lvl1pPr>
          </a:lstStyle>
          <a:p>
            <a:r>
              <a:rPr lang="nl-NL" dirty="0"/>
              <a:t>Klikken om de titelstijl van het model te bewerken</a:t>
            </a:r>
          </a:p>
        </p:txBody>
      </p:sp>
      <p:sp>
        <p:nvSpPr>
          <p:cNvPr id="3" name="Tijdelijke aanduiding voor afbeelding 2"/>
          <p:cNvSpPr>
            <a:spLocks noGrp="1"/>
          </p:cNvSpPr>
          <p:nvPr>
            <p:ph type="pic" idx="1"/>
          </p:nvPr>
        </p:nvSpPr>
        <p:spPr>
          <a:xfrm>
            <a:off x="5183188" y="987429"/>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i="1">
                <a:solidFill>
                  <a:srgbClr val="F26A37"/>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nl-NL" dirty="0"/>
              <a:t>Klikken om de tekststijl van het model te bewerken</a:t>
            </a:r>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4832" y="5880540"/>
            <a:ext cx="2203179" cy="1115483"/>
          </a:xfrm>
          <a:prstGeom prst="rect">
            <a:avLst/>
          </a:prstGeom>
        </p:spPr>
      </p:pic>
      <p:sp>
        <p:nvSpPr>
          <p:cNvPr id="9" name="Tekstvak 8"/>
          <p:cNvSpPr txBox="1"/>
          <p:nvPr userDrawn="1"/>
        </p:nvSpPr>
        <p:spPr>
          <a:xfrm>
            <a:off x="838200" y="6292087"/>
            <a:ext cx="5336499" cy="292388"/>
          </a:xfrm>
          <a:prstGeom prst="rect">
            <a:avLst/>
          </a:prstGeom>
          <a:noFill/>
        </p:spPr>
        <p:txBody>
          <a:bodyPr wrap="square" rtlCol="0">
            <a:spAutoFit/>
          </a:bodyPr>
          <a:lstStyle/>
          <a:p>
            <a:r>
              <a:rPr lang="nl-NL" sz="1300" b="1" dirty="0">
                <a:solidFill>
                  <a:srgbClr val="F26A37"/>
                </a:solidFill>
                <a:latin typeface="Helvetica" charset="0"/>
                <a:ea typeface="Helvetica" charset="0"/>
                <a:cs typeface="Helvetica" charset="0"/>
              </a:rPr>
              <a:t>Ensemble, </a:t>
            </a:r>
            <a:r>
              <a:rPr lang="nl-NL" sz="1300" b="1" dirty="0" err="1">
                <a:solidFill>
                  <a:srgbClr val="F26A37"/>
                </a:solidFill>
                <a:latin typeface="Helvetica" charset="0"/>
                <a:ea typeface="Helvetica" charset="0"/>
                <a:cs typeface="Helvetica" charset="0"/>
              </a:rPr>
              <a:t>mettons</a:t>
            </a:r>
            <a:r>
              <a:rPr lang="nl-NL" sz="1300" b="1" dirty="0">
                <a:solidFill>
                  <a:srgbClr val="F26A37"/>
                </a:solidFill>
                <a:latin typeface="Helvetica" charset="0"/>
                <a:ea typeface="Helvetica" charset="0"/>
                <a:cs typeface="Helvetica" charset="0"/>
              </a:rPr>
              <a:t> fin au sans-</a:t>
            </a:r>
            <a:r>
              <a:rPr lang="nl-NL" sz="1300" b="1" dirty="0" err="1">
                <a:solidFill>
                  <a:srgbClr val="F26A37"/>
                </a:solidFill>
                <a:latin typeface="Helvetica" charset="0"/>
                <a:ea typeface="Helvetica" charset="0"/>
                <a:cs typeface="Helvetica" charset="0"/>
              </a:rPr>
              <a:t>abrisme</a:t>
            </a:r>
            <a:r>
              <a:rPr lang="nl-NL" sz="1300" b="1" dirty="0">
                <a:solidFill>
                  <a:srgbClr val="F26A37"/>
                </a:solidFill>
                <a:latin typeface="Helvetica" charset="0"/>
                <a:ea typeface="Helvetica" charset="0"/>
                <a:cs typeface="Helvetica" charset="0"/>
              </a:rPr>
              <a:t> ! </a:t>
            </a:r>
          </a:p>
        </p:txBody>
      </p:sp>
    </p:spTree>
    <p:extLst>
      <p:ext uri="{BB962C8B-B14F-4D97-AF65-F5344CB8AC3E}">
        <p14:creationId xmlns:p14="http://schemas.microsoft.com/office/powerpoint/2010/main" val="620365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solidFill>
                  <a:srgbClr val="86C457"/>
                </a:solidFill>
              </a:defRPr>
            </a:lvl1pPr>
          </a:lstStyle>
          <a:p>
            <a:r>
              <a:rPr lang="nl-NL" dirty="0"/>
              <a:t>Klikken om de titelstijl van het model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4832" y="5880540"/>
            <a:ext cx="2203179" cy="1115483"/>
          </a:xfrm>
          <a:prstGeom prst="rect">
            <a:avLst/>
          </a:prstGeom>
        </p:spPr>
      </p:pic>
      <p:sp>
        <p:nvSpPr>
          <p:cNvPr id="8" name="Tekstvak 7"/>
          <p:cNvSpPr txBox="1"/>
          <p:nvPr userDrawn="1"/>
        </p:nvSpPr>
        <p:spPr>
          <a:xfrm>
            <a:off x="838200" y="6292087"/>
            <a:ext cx="5336499" cy="292388"/>
          </a:xfrm>
          <a:prstGeom prst="rect">
            <a:avLst/>
          </a:prstGeom>
          <a:noFill/>
        </p:spPr>
        <p:txBody>
          <a:bodyPr wrap="square" rtlCol="0">
            <a:spAutoFit/>
          </a:bodyPr>
          <a:lstStyle/>
          <a:p>
            <a:r>
              <a:rPr lang="nl-NL" sz="1300" b="1" dirty="0">
                <a:solidFill>
                  <a:srgbClr val="F26A37"/>
                </a:solidFill>
                <a:latin typeface="Helvetica" charset="0"/>
                <a:ea typeface="Helvetica" charset="0"/>
                <a:cs typeface="Helvetica" charset="0"/>
              </a:rPr>
              <a:t>Ensemble, </a:t>
            </a:r>
            <a:r>
              <a:rPr lang="nl-NL" sz="1300" b="1" dirty="0" err="1">
                <a:solidFill>
                  <a:srgbClr val="F26A37"/>
                </a:solidFill>
                <a:latin typeface="Helvetica" charset="0"/>
                <a:ea typeface="Helvetica" charset="0"/>
                <a:cs typeface="Helvetica" charset="0"/>
              </a:rPr>
              <a:t>mettons</a:t>
            </a:r>
            <a:r>
              <a:rPr lang="nl-NL" sz="1300" b="1" dirty="0">
                <a:solidFill>
                  <a:srgbClr val="F26A37"/>
                </a:solidFill>
                <a:latin typeface="Helvetica" charset="0"/>
                <a:ea typeface="Helvetica" charset="0"/>
                <a:cs typeface="Helvetica" charset="0"/>
              </a:rPr>
              <a:t> fin au sans-</a:t>
            </a:r>
            <a:r>
              <a:rPr lang="nl-NL" sz="1300" b="1" dirty="0" err="1">
                <a:solidFill>
                  <a:srgbClr val="F26A37"/>
                </a:solidFill>
                <a:latin typeface="Helvetica" charset="0"/>
                <a:ea typeface="Helvetica" charset="0"/>
                <a:cs typeface="Helvetica" charset="0"/>
              </a:rPr>
              <a:t>abrisme</a:t>
            </a:r>
            <a:r>
              <a:rPr lang="nl-NL" sz="1300" b="1" dirty="0">
                <a:solidFill>
                  <a:srgbClr val="F26A37"/>
                </a:solidFill>
                <a:latin typeface="Helvetica" charset="0"/>
                <a:ea typeface="Helvetica" charset="0"/>
                <a:cs typeface="Helvetica" charset="0"/>
              </a:rPr>
              <a:t> ! </a:t>
            </a:r>
          </a:p>
        </p:txBody>
      </p:sp>
    </p:spTree>
    <p:extLst>
      <p:ext uri="{BB962C8B-B14F-4D97-AF65-F5344CB8AC3E}">
        <p14:creationId xmlns:p14="http://schemas.microsoft.com/office/powerpoint/2010/main" val="448574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2" y="365125"/>
            <a:ext cx="2628900" cy="5811838"/>
          </a:xfrm>
        </p:spPr>
        <p:txBody>
          <a:bodyPr vert="eaVert"/>
          <a:lstStyle>
            <a:lvl1pPr>
              <a:defRPr b="1">
                <a:solidFill>
                  <a:srgbClr val="86C457"/>
                </a:solidFill>
              </a:defRPr>
            </a:lvl1pPr>
          </a:lstStyle>
          <a:p>
            <a:r>
              <a:rPr lang="nl-NL" dirty="0"/>
              <a:t>Klikken om de titelstijl van het model te bewerken</a:t>
            </a:r>
          </a:p>
        </p:txBody>
      </p:sp>
      <p:sp>
        <p:nvSpPr>
          <p:cNvPr id="3" name="Tijdelijke aanduiding voor verticale tekst 2"/>
          <p:cNvSpPr>
            <a:spLocks noGrp="1"/>
          </p:cNvSpPr>
          <p:nvPr>
            <p:ph type="body" orient="vert" idx="1"/>
          </p:nvPr>
        </p:nvSpPr>
        <p:spPr>
          <a:xfrm>
            <a:off x="838202" y="365125"/>
            <a:ext cx="7734300" cy="5811838"/>
          </a:xfrm>
        </p:spPr>
        <p:txBody>
          <a:bodyPr vert="eaVert"/>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4832" y="5880540"/>
            <a:ext cx="2203179" cy="1115483"/>
          </a:xfrm>
          <a:prstGeom prst="rect">
            <a:avLst/>
          </a:prstGeom>
        </p:spPr>
      </p:pic>
      <p:sp>
        <p:nvSpPr>
          <p:cNvPr id="8" name="Tekstvak 7"/>
          <p:cNvSpPr txBox="1"/>
          <p:nvPr userDrawn="1"/>
        </p:nvSpPr>
        <p:spPr>
          <a:xfrm>
            <a:off x="838200" y="6292087"/>
            <a:ext cx="5336499" cy="292388"/>
          </a:xfrm>
          <a:prstGeom prst="rect">
            <a:avLst/>
          </a:prstGeom>
          <a:noFill/>
        </p:spPr>
        <p:txBody>
          <a:bodyPr wrap="square" rtlCol="0">
            <a:spAutoFit/>
          </a:bodyPr>
          <a:lstStyle/>
          <a:p>
            <a:r>
              <a:rPr lang="nl-NL" sz="1300" b="1" dirty="0">
                <a:solidFill>
                  <a:srgbClr val="F26A37"/>
                </a:solidFill>
                <a:latin typeface="Helvetica" charset="0"/>
                <a:ea typeface="Helvetica" charset="0"/>
                <a:cs typeface="Helvetica" charset="0"/>
              </a:rPr>
              <a:t>Ensemble, </a:t>
            </a:r>
            <a:r>
              <a:rPr lang="nl-NL" sz="1300" b="1" dirty="0" err="1">
                <a:solidFill>
                  <a:srgbClr val="F26A37"/>
                </a:solidFill>
                <a:latin typeface="Helvetica" charset="0"/>
                <a:ea typeface="Helvetica" charset="0"/>
                <a:cs typeface="Helvetica" charset="0"/>
              </a:rPr>
              <a:t>mettons</a:t>
            </a:r>
            <a:r>
              <a:rPr lang="nl-NL" sz="1300" b="1" dirty="0">
                <a:solidFill>
                  <a:srgbClr val="F26A37"/>
                </a:solidFill>
                <a:latin typeface="Helvetica" charset="0"/>
                <a:ea typeface="Helvetica" charset="0"/>
                <a:cs typeface="Helvetica" charset="0"/>
              </a:rPr>
              <a:t> fin au sans-</a:t>
            </a:r>
            <a:r>
              <a:rPr lang="nl-NL" sz="1300" b="1" dirty="0" err="1">
                <a:solidFill>
                  <a:srgbClr val="F26A37"/>
                </a:solidFill>
                <a:latin typeface="Helvetica" charset="0"/>
                <a:ea typeface="Helvetica" charset="0"/>
                <a:cs typeface="Helvetica" charset="0"/>
              </a:rPr>
              <a:t>abrisme</a:t>
            </a:r>
            <a:r>
              <a:rPr lang="nl-NL" sz="1300" b="1" dirty="0">
                <a:solidFill>
                  <a:srgbClr val="F26A37"/>
                </a:solidFill>
                <a:latin typeface="Helvetica" charset="0"/>
                <a:ea typeface="Helvetica" charset="0"/>
                <a:cs typeface="Helvetica" charset="0"/>
              </a:rPr>
              <a:t> ! </a:t>
            </a:r>
          </a:p>
        </p:txBody>
      </p:sp>
    </p:spTree>
    <p:extLst>
      <p:ext uri="{BB962C8B-B14F-4D97-AF65-F5344CB8AC3E}">
        <p14:creationId xmlns:p14="http://schemas.microsoft.com/office/powerpoint/2010/main" val="1532138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normAutofit/>
          </a:bodyPr>
          <a:lstStyle>
            <a:lvl1pPr algn="ctr">
              <a:defRPr sz="5400" b="1">
                <a:solidFill>
                  <a:srgbClr val="86C457"/>
                </a:solidFill>
                <a:latin typeface="Helvetica" charset="0"/>
                <a:ea typeface="Helvetica" charset="0"/>
                <a:cs typeface="Helvetica" charset="0"/>
              </a:defRPr>
            </a:lvl1pPr>
          </a:lstStyle>
          <a:p>
            <a:r>
              <a:rPr lang="nl-NL" dirty="0"/>
              <a:t>Klikken om de titelstijl van het model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solidFill>
                  <a:srgbClr val="F26A37"/>
                </a:solidFill>
                <a:latin typeface="Helvetica" charset="0"/>
                <a:ea typeface="Helvetica" charset="0"/>
                <a:cs typeface="Helvetic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Klikken om de ondertitelstijl van het model te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4832" y="5880540"/>
            <a:ext cx="2203179" cy="1115483"/>
          </a:xfrm>
          <a:prstGeom prst="rect">
            <a:avLst/>
          </a:prstGeom>
        </p:spPr>
      </p:pic>
      <p:sp>
        <p:nvSpPr>
          <p:cNvPr id="8" name="Tekstvak 7"/>
          <p:cNvSpPr txBox="1"/>
          <p:nvPr userDrawn="1"/>
        </p:nvSpPr>
        <p:spPr>
          <a:xfrm>
            <a:off x="838200" y="6292087"/>
            <a:ext cx="5336499" cy="292388"/>
          </a:xfrm>
          <a:prstGeom prst="rect">
            <a:avLst/>
          </a:prstGeom>
          <a:noFill/>
        </p:spPr>
        <p:txBody>
          <a:bodyPr wrap="square" rtlCol="0">
            <a:spAutoFit/>
          </a:bodyPr>
          <a:lstStyle/>
          <a:p>
            <a:r>
              <a:rPr lang="nl-NL" sz="1300" b="1" dirty="0">
                <a:solidFill>
                  <a:srgbClr val="F26A37"/>
                </a:solidFill>
                <a:latin typeface="Helvetica" charset="0"/>
                <a:ea typeface="Helvetica" charset="0"/>
                <a:cs typeface="Helvetica" charset="0"/>
              </a:rPr>
              <a:t>Ensemble, </a:t>
            </a:r>
            <a:r>
              <a:rPr lang="nl-NL" sz="1300" b="1" dirty="0" err="1">
                <a:solidFill>
                  <a:srgbClr val="F26A37"/>
                </a:solidFill>
                <a:latin typeface="Helvetica" charset="0"/>
                <a:ea typeface="Helvetica" charset="0"/>
                <a:cs typeface="Helvetica" charset="0"/>
              </a:rPr>
              <a:t>mettons</a:t>
            </a:r>
            <a:r>
              <a:rPr lang="nl-NL" sz="1300" b="1" dirty="0">
                <a:solidFill>
                  <a:srgbClr val="F26A37"/>
                </a:solidFill>
                <a:latin typeface="Helvetica" charset="0"/>
                <a:ea typeface="Helvetica" charset="0"/>
                <a:cs typeface="Helvetica" charset="0"/>
              </a:rPr>
              <a:t> fin au sans-</a:t>
            </a:r>
            <a:r>
              <a:rPr lang="nl-NL" sz="1300" b="1" dirty="0" err="1">
                <a:solidFill>
                  <a:srgbClr val="F26A37"/>
                </a:solidFill>
                <a:latin typeface="Helvetica" charset="0"/>
                <a:ea typeface="Helvetica" charset="0"/>
                <a:cs typeface="Helvetica" charset="0"/>
              </a:rPr>
              <a:t>abrisme</a:t>
            </a:r>
            <a:r>
              <a:rPr lang="nl-NL" sz="1300" b="1" dirty="0">
                <a:solidFill>
                  <a:srgbClr val="F26A37"/>
                </a:solidFill>
                <a:latin typeface="Helvetica" charset="0"/>
                <a:ea typeface="Helvetica" charset="0"/>
                <a:cs typeface="Helvetica" charset="0"/>
              </a:rPr>
              <a:t> ! </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normAutofit/>
          </a:bodyPr>
          <a:lstStyle>
            <a:lvl1pPr algn="ctr">
              <a:defRPr sz="5400" b="1">
                <a:solidFill>
                  <a:srgbClr val="86C457"/>
                </a:solidFill>
                <a:latin typeface="Helvetica" charset="0"/>
                <a:ea typeface="Helvetica" charset="0"/>
                <a:cs typeface="Helvetica" charset="0"/>
              </a:defRPr>
            </a:lvl1pPr>
          </a:lstStyle>
          <a:p>
            <a:r>
              <a:rPr lang="nl-NL" dirty="0"/>
              <a:t>Klikken om de titelstijl van het model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solidFill>
                  <a:srgbClr val="F26A37"/>
                </a:solidFill>
                <a:latin typeface="Helvetica" charset="0"/>
                <a:ea typeface="Helvetica" charset="0"/>
                <a:cs typeface="Helvetica"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l-NL" dirty="0"/>
              <a:t>Klikken om de ondertitelstijl van het model te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4832" y="5880540"/>
            <a:ext cx="2203179" cy="1115483"/>
          </a:xfrm>
          <a:prstGeom prst="rect">
            <a:avLst/>
          </a:prstGeom>
        </p:spPr>
      </p:pic>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4000" b="1">
                <a:solidFill>
                  <a:srgbClr val="86C457"/>
                </a:solidFill>
                <a:latin typeface="Helvetica" charset="0"/>
                <a:ea typeface="Helvetica" charset="0"/>
                <a:cs typeface="Helvetica" charset="0"/>
              </a:defRPr>
            </a:lvl1pPr>
          </a:lstStyle>
          <a:p>
            <a:r>
              <a:rPr lang="nl-NL" dirty="0"/>
              <a:t>Klikken om de titelstijl van het model te bewerken</a:t>
            </a:r>
          </a:p>
        </p:txBody>
      </p:sp>
      <p:sp>
        <p:nvSpPr>
          <p:cNvPr id="3" name="Tijdelijke aanduiding voor inhoud 2"/>
          <p:cNvSpPr>
            <a:spLocks noGrp="1"/>
          </p:cNvSpPr>
          <p:nvPr>
            <p:ph idx="1"/>
          </p:nvPr>
        </p:nvSpPr>
        <p:spPr/>
        <p:txBody>
          <a:bodyPr/>
          <a:lstStyle>
            <a:lvl1pPr>
              <a:defRPr>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4832" y="5880540"/>
            <a:ext cx="2203179" cy="1115483"/>
          </a:xfrm>
          <a:prstGeom prst="rect">
            <a:avLst/>
          </a:prstGeom>
        </p:spPr>
      </p:pic>
      <p:sp>
        <p:nvSpPr>
          <p:cNvPr id="6" name="Tekstvak 5"/>
          <p:cNvSpPr txBox="1"/>
          <p:nvPr userDrawn="1"/>
        </p:nvSpPr>
        <p:spPr>
          <a:xfrm>
            <a:off x="838200" y="6292087"/>
            <a:ext cx="5336499" cy="292388"/>
          </a:xfrm>
          <a:prstGeom prst="rect">
            <a:avLst/>
          </a:prstGeom>
          <a:noFill/>
        </p:spPr>
        <p:txBody>
          <a:bodyPr wrap="square" rtlCol="0">
            <a:spAutoFit/>
          </a:bodyPr>
          <a:lstStyle/>
          <a:p>
            <a:r>
              <a:rPr lang="nl-NL" sz="1300" b="1" dirty="0">
                <a:solidFill>
                  <a:srgbClr val="F26A37"/>
                </a:solidFill>
                <a:latin typeface="Helvetica" charset="0"/>
                <a:ea typeface="Helvetica" charset="0"/>
                <a:cs typeface="Helvetica" charset="0"/>
              </a:rPr>
              <a:t>Ensemble, </a:t>
            </a:r>
            <a:r>
              <a:rPr lang="nl-NL" sz="1300" b="1" dirty="0" err="1">
                <a:solidFill>
                  <a:srgbClr val="F26A37"/>
                </a:solidFill>
                <a:latin typeface="Helvetica" charset="0"/>
                <a:ea typeface="Helvetica" charset="0"/>
                <a:cs typeface="Helvetica" charset="0"/>
              </a:rPr>
              <a:t>mettons</a:t>
            </a:r>
            <a:r>
              <a:rPr lang="nl-NL" sz="1300" b="1" dirty="0">
                <a:solidFill>
                  <a:srgbClr val="F26A37"/>
                </a:solidFill>
                <a:latin typeface="Helvetica" charset="0"/>
                <a:ea typeface="Helvetica" charset="0"/>
                <a:cs typeface="Helvetica" charset="0"/>
              </a:rPr>
              <a:t> fin au sans-</a:t>
            </a:r>
            <a:r>
              <a:rPr lang="nl-NL" sz="1300" b="1" dirty="0" err="1">
                <a:solidFill>
                  <a:srgbClr val="F26A37"/>
                </a:solidFill>
                <a:latin typeface="Helvetica" charset="0"/>
                <a:ea typeface="Helvetica" charset="0"/>
                <a:cs typeface="Helvetica" charset="0"/>
              </a:rPr>
              <a:t>abrisme</a:t>
            </a:r>
            <a:r>
              <a:rPr lang="nl-NL" sz="1300" b="1" dirty="0">
                <a:solidFill>
                  <a:srgbClr val="F26A37"/>
                </a:solidFill>
                <a:latin typeface="Helvetica" charset="0"/>
                <a:ea typeface="Helvetica" charset="0"/>
                <a:cs typeface="Helvetica" charset="0"/>
              </a:rPr>
              <a:t> ! </a:t>
            </a:r>
          </a:p>
        </p:txBody>
      </p:sp>
    </p:spTree>
    <p:extLst>
      <p:ext uri="{BB962C8B-B14F-4D97-AF65-F5344CB8AC3E}">
        <p14:creationId xmlns:p14="http://schemas.microsoft.com/office/powerpoint/2010/main" val="2106635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42"/>
            <a:ext cx="10515600" cy="2852737"/>
          </a:xfrm>
        </p:spPr>
        <p:txBody>
          <a:bodyPr anchor="b">
            <a:normAutofit/>
          </a:bodyPr>
          <a:lstStyle>
            <a:lvl1pPr>
              <a:defRPr sz="4800" b="1">
                <a:solidFill>
                  <a:srgbClr val="86C457"/>
                </a:solidFill>
                <a:latin typeface="Helvetica" charset="0"/>
                <a:ea typeface="Helvetica" charset="0"/>
                <a:cs typeface="Helvetica" charset="0"/>
              </a:defRPr>
            </a:lvl1pPr>
          </a:lstStyle>
          <a:p>
            <a:r>
              <a:rPr lang="nl-NL" dirty="0"/>
              <a:t>Klikken om de titelstijl van het model te bewerken</a:t>
            </a:r>
          </a:p>
        </p:txBody>
      </p:sp>
      <p:sp>
        <p:nvSpPr>
          <p:cNvPr id="3" name="Tijdelijke aanduiding voor tekst 2"/>
          <p:cNvSpPr>
            <a:spLocks noGrp="1"/>
          </p:cNvSpPr>
          <p:nvPr>
            <p:ph type="body" idx="1"/>
          </p:nvPr>
        </p:nvSpPr>
        <p:spPr>
          <a:xfrm>
            <a:off x="831851" y="4589467"/>
            <a:ext cx="10515600" cy="1500187"/>
          </a:xfrm>
        </p:spPr>
        <p:txBody>
          <a:bodyPr/>
          <a:lstStyle>
            <a:lvl1pPr marL="0" indent="0">
              <a:buNone/>
              <a:defRPr sz="2400" i="0">
                <a:solidFill>
                  <a:srgbClr val="F26A37"/>
                </a:solidFill>
                <a:latin typeface="Helvetica" charset="0"/>
                <a:ea typeface="Helvetica" charset="0"/>
                <a:cs typeface="Helvetica"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nl-NL" dirty="0"/>
              <a:t>Klikken om de tekststijl van het model te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4832" y="5880540"/>
            <a:ext cx="2203179" cy="1115483"/>
          </a:xfrm>
          <a:prstGeom prst="rect">
            <a:avLst/>
          </a:prstGeom>
        </p:spPr>
      </p:pic>
      <p:sp>
        <p:nvSpPr>
          <p:cNvPr id="6" name="Tekstvak 5"/>
          <p:cNvSpPr txBox="1"/>
          <p:nvPr userDrawn="1"/>
        </p:nvSpPr>
        <p:spPr>
          <a:xfrm>
            <a:off x="838200" y="6292087"/>
            <a:ext cx="5336499" cy="292388"/>
          </a:xfrm>
          <a:prstGeom prst="rect">
            <a:avLst/>
          </a:prstGeom>
          <a:noFill/>
        </p:spPr>
        <p:txBody>
          <a:bodyPr wrap="square" rtlCol="0">
            <a:spAutoFit/>
          </a:bodyPr>
          <a:lstStyle/>
          <a:p>
            <a:r>
              <a:rPr lang="nl-NL" sz="1300" b="1" dirty="0">
                <a:solidFill>
                  <a:srgbClr val="F26A37"/>
                </a:solidFill>
                <a:latin typeface="Helvetica" charset="0"/>
                <a:ea typeface="Helvetica" charset="0"/>
                <a:cs typeface="Helvetica" charset="0"/>
              </a:rPr>
              <a:t>Ensemble, </a:t>
            </a:r>
            <a:r>
              <a:rPr lang="nl-NL" sz="1300" b="1" dirty="0" err="1">
                <a:solidFill>
                  <a:srgbClr val="F26A37"/>
                </a:solidFill>
                <a:latin typeface="Helvetica" charset="0"/>
                <a:ea typeface="Helvetica" charset="0"/>
                <a:cs typeface="Helvetica" charset="0"/>
              </a:rPr>
              <a:t>mettons</a:t>
            </a:r>
            <a:r>
              <a:rPr lang="nl-NL" sz="1300" b="1" dirty="0">
                <a:solidFill>
                  <a:srgbClr val="F26A37"/>
                </a:solidFill>
                <a:latin typeface="Helvetica" charset="0"/>
                <a:ea typeface="Helvetica" charset="0"/>
                <a:cs typeface="Helvetica" charset="0"/>
              </a:rPr>
              <a:t> fin au sans-</a:t>
            </a:r>
            <a:r>
              <a:rPr lang="nl-NL" sz="1300" b="1" dirty="0" err="1">
                <a:solidFill>
                  <a:srgbClr val="F26A37"/>
                </a:solidFill>
                <a:latin typeface="Helvetica" charset="0"/>
                <a:ea typeface="Helvetica" charset="0"/>
                <a:cs typeface="Helvetica" charset="0"/>
              </a:rPr>
              <a:t>abrisme</a:t>
            </a:r>
            <a:r>
              <a:rPr lang="nl-NL" sz="1300" b="1" dirty="0">
                <a:solidFill>
                  <a:srgbClr val="F26A37"/>
                </a:solidFill>
                <a:latin typeface="Helvetica" charset="0"/>
                <a:ea typeface="Helvetica" charset="0"/>
                <a:cs typeface="Helvetica" charset="0"/>
              </a:rPr>
              <a:t> ! </a:t>
            </a:r>
          </a:p>
        </p:txBody>
      </p:sp>
    </p:spTree>
    <p:extLst>
      <p:ext uri="{BB962C8B-B14F-4D97-AF65-F5344CB8AC3E}">
        <p14:creationId xmlns:p14="http://schemas.microsoft.com/office/powerpoint/2010/main" val="667708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4000" b="1">
                <a:solidFill>
                  <a:srgbClr val="86C457"/>
                </a:solidFill>
                <a:latin typeface="Helvetica" charset="0"/>
                <a:ea typeface="Helvetica" charset="0"/>
                <a:cs typeface="Helvetica" charset="0"/>
              </a:defRPr>
            </a:lvl1pPr>
          </a:lstStyle>
          <a:p>
            <a:r>
              <a:rPr lang="nl-NL" dirty="0"/>
              <a:t>Klikken om de titelstijl van het model te bewerken</a:t>
            </a:r>
          </a:p>
        </p:txBody>
      </p:sp>
      <p:sp>
        <p:nvSpPr>
          <p:cNvPr id="3" name="Tijdelijke aanduiding voor inhoud 2"/>
          <p:cNvSpPr>
            <a:spLocks noGrp="1"/>
          </p:cNvSpPr>
          <p:nvPr>
            <p:ph sz="half" idx="1"/>
          </p:nvPr>
        </p:nvSpPr>
        <p:spPr>
          <a:xfrm>
            <a:off x="838200" y="1825625"/>
            <a:ext cx="5181600" cy="4351338"/>
          </a:xfrm>
        </p:spPr>
        <p:txBody>
          <a:bodyPr/>
          <a:lstStyle>
            <a:lvl1pPr>
              <a:defRPr>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72200" y="1825625"/>
            <a:ext cx="5181600" cy="4351338"/>
          </a:xfrm>
        </p:spPr>
        <p:txBody>
          <a:bodyPr/>
          <a:lstStyle>
            <a:lvl1pPr>
              <a:defRPr>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4832" y="5880540"/>
            <a:ext cx="2203179" cy="1115483"/>
          </a:xfrm>
          <a:prstGeom prst="rect">
            <a:avLst/>
          </a:prstGeom>
        </p:spPr>
      </p:pic>
      <p:sp>
        <p:nvSpPr>
          <p:cNvPr id="7" name="Tekstvak 6"/>
          <p:cNvSpPr txBox="1"/>
          <p:nvPr userDrawn="1"/>
        </p:nvSpPr>
        <p:spPr>
          <a:xfrm>
            <a:off x="838200" y="6292087"/>
            <a:ext cx="5336499" cy="292388"/>
          </a:xfrm>
          <a:prstGeom prst="rect">
            <a:avLst/>
          </a:prstGeom>
          <a:noFill/>
        </p:spPr>
        <p:txBody>
          <a:bodyPr wrap="square" rtlCol="0">
            <a:spAutoFit/>
          </a:bodyPr>
          <a:lstStyle/>
          <a:p>
            <a:r>
              <a:rPr lang="nl-NL" sz="1300" b="1" dirty="0">
                <a:solidFill>
                  <a:srgbClr val="F26A37"/>
                </a:solidFill>
                <a:latin typeface="Helvetica" charset="0"/>
                <a:ea typeface="Helvetica" charset="0"/>
                <a:cs typeface="Helvetica" charset="0"/>
              </a:rPr>
              <a:t>Ensemble, </a:t>
            </a:r>
            <a:r>
              <a:rPr lang="nl-NL" sz="1300" b="1" dirty="0" err="1">
                <a:solidFill>
                  <a:srgbClr val="F26A37"/>
                </a:solidFill>
                <a:latin typeface="Helvetica" charset="0"/>
                <a:ea typeface="Helvetica" charset="0"/>
                <a:cs typeface="Helvetica" charset="0"/>
              </a:rPr>
              <a:t>mettons</a:t>
            </a:r>
            <a:r>
              <a:rPr lang="nl-NL" sz="1300" b="1" dirty="0">
                <a:solidFill>
                  <a:srgbClr val="F26A37"/>
                </a:solidFill>
                <a:latin typeface="Helvetica" charset="0"/>
                <a:ea typeface="Helvetica" charset="0"/>
                <a:cs typeface="Helvetica" charset="0"/>
              </a:rPr>
              <a:t> fin au sans-</a:t>
            </a:r>
            <a:r>
              <a:rPr lang="nl-NL" sz="1300" b="1" dirty="0" err="1">
                <a:solidFill>
                  <a:srgbClr val="F26A37"/>
                </a:solidFill>
                <a:latin typeface="Helvetica" charset="0"/>
                <a:ea typeface="Helvetica" charset="0"/>
                <a:cs typeface="Helvetica" charset="0"/>
              </a:rPr>
              <a:t>abrisme</a:t>
            </a:r>
            <a:r>
              <a:rPr lang="nl-NL" sz="1300" b="1" dirty="0">
                <a:solidFill>
                  <a:srgbClr val="F26A37"/>
                </a:solidFill>
                <a:latin typeface="Helvetica" charset="0"/>
                <a:ea typeface="Helvetica" charset="0"/>
                <a:cs typeface="Helvetica" charset="0"/>
              </a:rPr>
              <a:t> ! </a:t>
            </a:r>
          </a:p>
        </p:txBody>
      </p:sp>
    </p:spTree>
    <p:extLst>
      <p:ext uri="{BB962C8B-B14F-4D97-AF65-F5344CB8AC3E}">
        <p14:creationId xmlns:p14="http://schemas.microsoft.com/office/powerpoint/2010/main" val="1573661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9"/>
            <a:ext cx="10515600" cy="1325563"/>
          </a:xfrm>
        </p:spPr>
        <p:txBody>
          <a:bodyPr>
            <a:normAutofit/>
          </a:bodyPr>
          <a:lstStyle>
            <a:lvl1pPr>
              <a:defRPr sz="4000" b="1">
                <a:solidFill>
                  <a:srgbClr val="86C457"/>
                </a:solidFill>
              </a:defRPr>
            </a:lvl1pPr>
          </a:lstStyle>
          <a:p>
            <a:r>
              <a:rPr lang="nl-NL" dirty="0"/>
              <a:t>Klikken om de titelstijl van het model te bewerken</a:t>
            </a:r>
          </a:p>
        </p:txBody>
      </p:sp>
      <p:sp>
        <p:nvSpPr>
          <p:cNvPr id="3" name="Tijdelijke aanduiding voor tekst 2"/>
          <p:cNvSpPr>
            <a:spLocks noGrp="1"/>
          </p:cNvSpPr>
          <p:nvPr>
            <p:ph type="body" idx="1"/>
          </p:nvPr>
        </p:nvSpPr>
        <p:spPr>
          <a:xfrm>
            <a:off x="839789" y="1681163"/>
            <a:ext cx="5157787" cy="823912"/>
          </a:xfrm>
        </p:spPr>
        <p:txBody>
          <a:bodyPr anchor="b"/>
          <a:lstStyle>
            <a:lvl1pPr marL="0" indent="0">
              <a:buNone/>
              <a:defRPr sz="2400" b="1" i="0">
                <a:solidFill>
                  <a:srgbClr val="F26A37"/>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nl-NL" dirty="0"/>
              <a:t>Klikken om de tekststijl van het model te bewerken</a:t>
            </a:r>
          </a:p>
        </p:txBody>
      </p:sp>
      <p:sp>
        <p:nvSpPr>
          <p:cNvPr id="4" name="Tijdelijke aanduiding voor inhoud 3"/>
          <p:cNvSpPr>
            <a:spLocks noGrp="1"/>
          </p:cNvSpPr>
          <p:nvPr>
            <p:ph sz="half" idx="2"/>
          </p:nvPr>
        </p:nvSpPr>
        <p:spPr>
          <a:xfrm>
            <a:off x="839789" y="2505075"/>
            <a:ext cx="5157787" cy="368458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172202" y="1681163"/>
            <a:ext cx="5183188" cy="823912"/>
          </a:xfrm>
        </p:spPr>
        <p:txBody>
          <a:bodyPr anchor="b"/>
          <a:lstStyle>
            <a:lvl1pPr marL="0" indent="0">
              <a:buNone/>
              <a:defRPr sz="2400" b="1">
                <a:solidFill>
                  <a:srgbClr val="F26A37"/>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nl-NL" dirty="0"/>
              <a:t>Klikken om de tekststijl van het model te bewerken</a:t>
            </a:r>
          </a:p>
        </p:txBody>
      </p:sp>
      <p:sp>
        <p:nvSpPr>
          <p:cNvPr id="6" name="Tijdelijke aanduiding voor inhoud 5"/>
          <p:cNvSpPr>
            <a:spLocks noGrp="1"/>
          </p:cNvSpPr>
          <p:nvPr>
            <p:ph sz="quarter" idx="4"/>
          </p:nvPr>
        </p:nvSpPr>
        <p:spPr>
          <a:xfrm>
            <a:off x="6172202" y="2505075"/>
            <a:ext cx="5183188" cy="368458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4832" y="5880540"/>
            <a:ext cx="2203179" cy="1115483"/>
          </a:xfrm>
          <a:prstGeom prst="rect">
            <a:avLst/>
          </a:prstGeom>
        </p:spPr>
      </p:pic>
      <p:sp>
        <p:nvSpPr>
          <p:cNvPr id="11" name="Tekstvak 10"/>
          <p:cNvSpPr txBox="1"/>
          <p:nvPr userDrawn="1"/>
        </p:nvSpPr>
        <p:spPr>
          <a:xfrm>
            <a:off x="838200" y="6292087"/>
            <a:ext cx="5336499" cy="292388"/>
          </a:xfrm>
          <a:prstGeom prst="rect">
            <a:avLst/>
          </a:prstGeom>
          <a:noFill/>
        </p:spPr>
        <p:txBody>
          <a:bodyPr wrap="square" rtlCol="0">
            <a:spAutoFit/>
          </a:bodyPr>
          <a:lstStyle/>
          <a:p>
            <a:r>
              <a:rPr lang="nl-NL" sz="1300" b="1" dirty="0">
                <a:solidFill>
                  <a:srgbClr val="F26A37"/>
                </a:solidFill>
                <a:latin typeface="Helvetica" charset="0"/>
                <a:ea typeface="Helvetica" charset="0"/>
                <a:cs typeface="Helvetica" charset="0"/>
              </a:rPr>
              <a:t>Ensemble, </a:t>
            </a:r>
            <a:r>
              <a:rPr lang="nl-NL" sz="1300" b="1" dirty="0" err="1">
                <a:solidFill>
                  <a:srgbClr val="F26A37"/>
                </a:solidFill>
                <a:latin typeface="Helvetica" charset="0"/>
                <a:ea typeface="Helvetica" charset="0"/>
                <a:cs typeface="Helvetica" charset="0"/>
              </a:rPr>
              <a:t>mettons</a:t>
            </a:r>
            <a:r>
              <a:rPr lang="nl-NL" sz="1300" b="1" dirty="0">
                <a:solidFill>
                  <a:srgbClr val="F26A37"/>
                </a:solidFill>
                <a:latin typeface="Helvetica" charset="0"/>
                <a:ea typeface="Helvetica" charset="0"/>
                <a:cs typeface="Helvetica" charset="0"/>
              </a:rPr>
              <a:t> fin au sans-</a:t>
            </a:r>
            <a:r>
              <a:rPr lang="nl-NL" sz="1300" b="1" dirty="0" err="1">
                <a:solidFill>
                  <a:srgbClr val="F26A37"/>
                </a:solidFill>
                <a:latin typeface="Helvetica" charset="0"/>
                <a:ea typeface="Helvetica" charset="0"/>
                <a:cs typeface="Helvetica" charset="0"/>
              </a:rPr>
              <a:t>abrisme</a:t>
            </a:r>
            <a:r>
              <a:rPr lang="nl-NL" sz="1300" b="1" dirty="0">
                <a:solidFill>
                  <a:srgbClr val="F26A37"/>
                </a:solidFill>
                <a:latin typeface="Helvetica" charset="0"/>
                <a:ea typeface="Helvetica" charset="0"/>
                <a:cs typeface="Helvetica" charset="0"/>
              </a:rPr>
              <a:t> ! </a:t>
            </a:r>
          </a:p>
        </p:txBody>
      </p:sp>
    </p:spTree>
    <p:extLst>
      <p:ext uri="{BB962C8B-B14F-4D97-AF65-F5344CB8AC3E}">
        <p14:creationId xmlns:p14="http://schemas.microsoft.com/office/powerpoint/2010/main" val="126805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4000" b="1">
                <a:solidFill>
                  <a:srgbClr val="86C457"/>
                </a:solidFill>
              </a:defRPr>
            </a:lvl1pPr>
          </a:lstStyle>
          <a:p>
            <a:r>
              <a:rPr lang="nl-NL" dirty="0"/>
              <a:t>Klikken om de titelstijl van het model te bewerken</a:t>
            </a:r>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4832" y="5880540"/>
            <a:ext cx="2203179" cy="1115483"/>
          </a:xfrm>
          <a:prstGeom prst="rect">
            <a:avLst/>
          </a:prstGeom>
        </p:spPr>
      </p:pic>
      <p:sp>
        <p:nvSpPr>
          <p:cNvPr id="7" name="Tekstvak 6"/>
          <p:cNvSpPr txBox="1"/>
          <p:nvPr userDrawn="1"/>
        </p:nvSpPr>
        <p:spPr>
          <a:xfrm>
            <a:off x="838200" y="6292087"/>
            <a:ext cx="5336499" cy="292388"/>
          </a:xfrm>
          <a:prstGeom prst="rect">
            <a:avLst/>
          </a:prstGeom>
          <a:noFill/>
        </p:spPr>
        <p:txBody>
          <a:bodyPr wrap="square" rtlCol="0">
            <a:spAutoFit/>
          </a:bodyPr>
          <a:lstStyle/>
          <a:p>
            <a:r>
              <a:rPr lang="nl-NL" sz="1300" b="1" dirty="0">
                <a:solidFill>
                  <a:srgbClr val="F26A37"/>
                </a:solidFill>
                <a:latin typeface="Helvetica" charset="0"/>
                <a:ea typeface="Helvetica" charset="0"/>
                <a:cs typeface="Helvetica" charset="0"/>
              </a:rPr>
              <a:t>Ensemble, </a:t>
            </a:r>
            <a:r>
              <a:rPr lang="nl-NL" sz="1300" b="1" dirty="0" err="1">
                <a:solidFill>
                  <a:srgbClr val="F26A37"/>
                </a:solidFill>
                <a:latin typeface="Helvetica" charset="0"/>
                <a:ea typeface="Helvetica" charset="0"/>
                <a:cs typeface="Helvetica" charset="0"/>
              </a:rPr>
              <a:t>mettons</a:t>
            </a:r>
            <a:r>
              <a:rPr lang="nl-NL" sz="1300" b="1" dirty="0">
                <a:solidFill>
                  <a:srgbClr val="F26A37"/>
                </a:solidFill>
                <a:latin typeface="Helvetica" charset="0"/>
                <a:ea typeface="Helvetica" charset="0"/>
                <a:cs typeface="Helvetica" charset="0"/>
              </a:rPr>
              <a:t> fin au sans-</a:t>
            </a:r>
            <a:r>
              <a:rPr lang="nl-NL" sz="1300" b="1" dirty="0" err="1">
                <a:solidFill>
                  <a:srgbClr val="F26A37"/>
                </a:solidFill>
                <a:latin typeface="Helvetica" charset="0"/>
                <a:ea typeface="Helvetica" charset="0"/>
                <a:cs typeface="Helvetica" charset="0"/>
              </a:rPr>
              <a:t>abrisme</a:t>
            </a:r>
            <a:r>
              <a:rPr lang="nl-NL" sz="1300" b="1" dirty="0">
                <a:solidFill>
                  <a:srgbClr val="F26A37"/>
                </a:solidFill>
                <a:latin typeface="Helvetica" charset="0"/>
                <a:ea typeface="Helvetica" charset="0"/>
                <a:cs typeface="Helvetica" charset="0"/>
              </a:rPr>
              <a:t> ! </a:t>
            </a:r>
          </a:p>
        </p:txBody>
      </p:sp>
    </p:spTree>
    <p:extLst>
      <p:ext uri="{BB962C8B-B14F-4D97-AF65-F5344CB8AC3E}">
        <p14:creationId xmlns:p14="http://schemas.microsoft.com/office/powerpoint/2010/main" val="917689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4832" y="5880540"/>
            <a:ext cx="2203179" cy="1115483"/>
          </a:xfrm>
          <a:prstGeom prst="rect">
            <a:avLst/>
          </a:prstGeom>
        </p:spPr>
      </p:pic>
      <p:sp>
        <p:nvSpPr>
          <p:cNvPr id="4" name="Tekstvak 3"/>
          <p:cNvSpPr txBox="1"/>
          <p:nvPr userDrawn="1"/>
        </p:nvSpPr>
        <p:spPr>
          <a:xfrm>
            <a:off x="838200" y="6292087"/>
            <a:ext cx="5336499" cy="292388"/>
          </a:xfrm>
          <a:prstGeom prst="rect">
            <a:avLst/>
          </a:prstGeom>
          <a:noFill/>
        </p:spPr>
        <p:txBody>
          <a:bodyPr wrap="square" rtlCol="0">
            <a:spAutoFit/>
          </a:bodyPr>
          <a:lstStyle/>
          <a:p>
            <a:r>
              <a:rPr lang="nl-NL" sz="1300" b="1" dirty="0">
                <a:solidFill>
                  <a:srgbClr val="F26A37"/>
                </a:solidFill>
                <a:latin typeface="Helvetica" charset="0"/>
                <a:ea typeface="Helvetica" charset="0"/>
                <a:cs typeface="Helvetica" charset="0"/>
              </a:rPr>
              <a:t>Ensemble, </a:t>
            </a:r>
            <a:r>
              <a:rPr lang="nl-NL" sz="1300" b="1" dirty="0" err="1">
                <a:solidFill>
                  <a:srgbClr val="F26A37"/>
                </a:solidFill>
                <a:latin typeface="Helvetica" charset="0"/>
                <a:ea typeface="Helvetica" charset="0"/>
                <a:cs typeface="Helvetica" charset="0"/>
              </a:rPr>
              <a:t>mettons</a:t>
            </a:r>
            <a:r>
              <a:rPr lang="nl-NL" sz="1300" b="1" dirty="0">
                <a:solidFill>
                  <a:srgbClr val="F26A37"/>
                </a:solidFill>
                <a:latin typeface="Helvetica" charset="0"/>
                <a:ea typeface="Helvetica" charset="0"/>
                <a:cs typeface="Helvetica" charset="0"/>
              </a:rPr>
              <a:t> fin au sans-</a:t>
            </a:r>
            <a:r>
              <a:rPr lang="nl-NL" sz="1300" b="1" dirty="0" err="1">
                <a:solidFill>
                  <a:srgbClr val="F26A37"/>
                </a:solidFill>
                <a:latin typeface="Helvetica" charset="0"/>
                <a:ea typeface="Helvetica" charset="0"/>
                <a:cs typeface="Helvetica" charset="0"/>
              </a:rPr>
              <a:t>abrisme</a:t>
            </a:r>
            <a:r>
              <a:rPr lang="nl-NL" sz="1300" b="1" dirty="0">
                <a:solidFill>
                  <a:srgbClr val="F26A37"/>
                </a:solidFill>
                <a:latin typeface="Helvetica" charset="0"/>
                <a:ea typeface="Helvetica" charset="0"/>
                <a:cs typeface="Helvetica" charset="0"/>
              </a:rPr>
              <a:t> ! </a:t>
            </a:r>
          </a:p>
        </p:txBody>
      </p:sp>
    </p:spTree>
    <p:extLst>
      <p:ext uri="{BB962C8B-B14F-4D97-AF65-F5344CB8AC3E}">
        <p14:creationId xmlns:p14="http://schemas.microsoft.com/office/powerpoint/2010/main" val="376024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nl-NL" dirty="0"/>
              <a:t>Klikken om de titelstijl van het model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78024789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3" r:id="rId3"/>
    <p:sldLayoutId id="2147483650" r:id="rId4"/>
    <p:sldLayoutId id="2147483651" r:id="rId5"/>
    <p:sldLayoutId id="2147483652" r:id="rId6"/>
    <p:sldLayoutId id="2147483653" r:id="rId7"/>
    <p:sldLayoutId id="2147483654" r:id="rId8"/>
    <p:sldLayoutId id="2147483655" r:id="rId9"/>
    <p:sldLayoutId id="2147483656" r:id="rId10"/>
    <p:sldLayoutId id="2147483662" r:id="rId11"/>
    <p:sldLayoutId id="2147483661" r:id="rId12"/>
    <p:sldLayoutId id="2147483657" r:id="rId13"/>
    <p:sldLayoutId id="2147483658" r:id="rId14"/>
    <p:sldLayoutId id="2147483659" r:id="rId15"/>
  </p:sldLayoutIdLst>
  <p:txStyles>
    <p:titleStyle>
      <a:lvl1pPr algn="l" defTabSz="914354" rtl="0" eaLnBrk="1" latinLnBrk="0" hangingPunct="1">
        <a:lnSpc>
          <a:spcPct val="90000"/>
        </a:lnSpc>
        <a:spcBef>
          <a:spcPct val="0"/>
        </a:spcBef>
        <a:buNone/>
        <a:defRPr sz="4000" b="1" kern="1200">
          <a:solidFill>
            <a:schemeClr val="tx1"/>
          </a:solidFill>
          <a:latin typeface="Helvetica" charset="0"/>
          <a:ea typeface="Helvetica" charset="0"/>
          <a:cs typeface="Helvetica" charset="0"/>
        </a:defRPr>
      </a:lvl1pPr>
    </p:titleStyle>
    <p:bodyStyle>
      <a:lvl1pPr marL="228589" indent="-228589" algn="l" defTabSz="914354" rtl="0" eaLnBrk="1" latinLnBrk="0" hangingPunct="1">
        <a:lnSpc>
          <a:spcPct val="90000"/>
        </a:lnSpc>
        <a:spcBef>
          <a:spcPts val="1000"/>
        </a:spcBef>
        <a:buFont typeface="Arial"/>
        <a:buChar char="•"/>
        <a:defRPr sz="2800" kern="1200">
          <a:solidFill>
            <a:schemeClr val="tx1"/>
          </a:solidFill>
          <a:latin typeface="Helvetica" charset="0"/>
          <a:ea typeface="Helvetica" charset="0"/>
          <a:cs typeface="Helvetica" charset="0"/>
        </a:defRPr>
      </a:lvl1pPr>
      <a:lvl2pPr marL="685766" indent="-228589" algn="l" defTabSz="914354" rtl="0" eaLnBrk="1" latinLnBrk="0" hangingPunct="1">
        <a:lnSpc>
          <a:spcPct val="90000"/>
        </a:lnSpc>
        <a:spcBef>
          <a:spcPts val="500"/>
        </a:spcBef>
        <a:buFont typeface="Arial"/>
        <a:buChar char="•"/>
        <a:defRPr sz="2400" kern="1200">
          <a:solidFill>
            <a:schemeClr val="tx1"/>
          </a:solidFill>
          <a:latin typeface="Helvetica" charset="0"/>
          <a:ea typeface="Helvetica" charset="0"/>
          <a:cs typeface="Helvetica" charset="0"/>
        </a:defRPr>
      </a:lvl2pPr>
      <a:lvl3pPr marL="1142942" indent="-228589" algn="l" defTabSz="914354" rtl="0" eaLnBrk="1" latinLnBrk="0" hangingPunct="1">
        <a:lnSpc>
          <a:spcPct val="90000"/>
        </a:lnSpc>
        <a:spcBef>
          <a:spcPts val="500"/>
        </a:spcBef>
        <a:buFont typeface="Arial"/>
        <a:buChar char="•"/>
        <a:defRPr sz="2000" kern="1200">
          <a:solidFill>
            <a:schemeClr val="tx1"/>
          </a:solidFill>
          <a:latin typeface="Helvetica" charset="0"/>
          <a:ea typeface="Helvetica" charset="0"/>
          <a:cs typeface="Helvetica" charset="0"/>
        </a:defRPr>
      </a:lvl3pPr>
      <a:lvl4pPr marL="1600120" indent="-228589" algn="l" defTabSz="914354"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4pPr>
      <a:lvl5pPr marL="2057298" indent="-228589" algn="l" defTabSz="914354"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4.jpeg"/><Relationship Id="rId4" Type="http://schemas.openxmlformats.org/officeDocument/2006/relationships/image" Target="../media/image33.tiff"/></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0" y="4786312"/>
            <a:ext cx="12304295" cy="2471738"/>
          </a:xfrm>
        </p:spPr>
        <p:txBody>
          <a:bodyPr>
            <a:normAutofit/>
          </a:bodyPr>
          <a:lstStyle/>
          <a:p>
            <a:endParaRPr lang="nl-NL" sz="4000" b="1" dirty="0">
              <a:solidFill>
                <a:srgbClr val="F26A37"/>
              </a:solidFill>
            </a:endParaRPr>
          </a:p>
          <a:p>
            <a:r>
              <a:rPr lang="nl-NL" sz="4000" b="1" dirty="0">
                <a:solidFill>
                  <a:srgbClr val="F26A37"/>
                </a:solidFill>
              </a:rPr>
              <a:t>Ensemble, </a:t>
            </a:r>
            <a:r>
              <a:rPr lang="nl-NL" sz="4000" b="1" dirty="0" err="1">
                <a:solidFill>
                  <a:srgbClr val="F26A37"/>
                </a:solidFill>
              </a:rPr>
              <a:t>mettons</a:t>
            </a:r>
            <a:r>
              <a:rPr lang="nl-NL" sz="4000" b="1" dirty="0">
                <a:solidFill>
                  <a:srgbClr val="F26A37"/>
                </a:solidFill>
              </a:rPr>
              <a:t> fin au sans-</a:t>
            </a:r>
            <a:r>
              <a:rPr lang="nl-NL" sz="4000" b="1" dirty="0" err="1">
                <a:solidFill>
                  <a:srgbClr val="F26A37"/>
                </a:solidFill>
              </a:rPr>
              <a:t>abrisme</a:t>
            </a:r>
            <a:endParaRPr lang="nl-NL" sz="4000" b="1" dirty="0">
              <a:solidFill>
                <a:srgbClr val="F26A37"/>
              </a:solidFill>
            </a:endParaRPr>
          </a:p>
        </p:txBody>
      </p:sp>
      <p:pic>
        <p:nvPicPr>
          <p:cNvPr id="5" name="Afbeelding 4"/>
          <p:cNvPicPr>
            <a:picLocks noChangeAspect="1"/>
          </p:cNvPicPr>
          <p:nvPr/>
        </p:nvPicPr>
        <p:blipFill rotWithShape="1">
          <a:blip r:embed="rId2">
            <a:extLst>
              <a:ext uri="{28A0092B-C50C-407E-A947-70E740481C1C}">
                <a14:useLocalDpi xmlns:a14="http://schemas.microsoft.com/office/drawing/2010/main" val="0"/>
              </a:ext>
            </a:extLst>
          </a:blip>
          <a:srcRect b="18527"/>
          <a:stretch/>
        </p:blipFill>
        <p:spPr>
          <a:xfrm>
            <a:off x="-172453" y="-60912"/>
            <a:ext cx="12192000" cy="5029201"/>
          </a:xfrm>
          <a:prstGeom prst="rect">
            <a:avLst/>
          </a:prstGeom>
        </p:spPr>
      </p:pic>
    </p:spTree>
    <p:extLst>
      <p:ext uri="{BB962C8B-B14F-4D97-AF65-F5344CB8AC3E}">
        <p14:creationId xmlns:p14="http://schemas.microsoft.com/office/powerpoint/2010/main" val="172181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INNOVATION SOCIALE</a:t>
            </a:r>
          </a:p>
        </p:txBody>
      </p:sp>
      <p:sp>
        <p:nvSpPr>
          <p:cNvPr id="3" name="Tijdelijke aanduiding voor inhoud 2"/>
          <p:cNvSpPr>
            <a:spLocks noGrp="1"/>
          </p:cNvSpPr>
          <p:nvPr>
            <p:ph idx="1"/>
          </p:nvPr>
        </p:nvSpPr>
        <p:spPr/>
        <p:txBody>
          <a:bodyPr/>
          <a:lstStyle/>
          <a:p>
            <a:pPr marL="0" lvl="0" indent="0">
              <a:buSzPct val="25000"/>
              <a:buNone/>
            </a:pPr>
            <a:r>
              <a:rPr lang="nl-BE" b="1" dirty="0">
                <a:solidFill>
                  <a:srgbClr val="F26A37"/>
                </a:solidFill>
                <a:latin typeface="Helvetica"/>
                <a:cs typeface="Helvetica"/>
                <a:sym typeface="Arial"/>
              </a:rPr>
              <a:t>L’Hygiène</a:t>
            </a:r>
            <a:endParaRPr lang="fr" b="1" dirty="0">
              <a:solidFill>
                <a:srgbClr val="F26A37"/>
              </a:solidFill>
              <a:latin typeface="Helvetica"/>
              <a:cs typeface="Helvetica"/>
              <a:sym typeface="Arial"/>
            </a:endParaRPr>
          </a:p>
          <a:p>
            <a:pPr marL="457200" indent="-457200"/>
            <a:r>
              <a:rPr lang="fr-BE" dirty="0">
                <a:latin typeface="Helvetica"/>
                <a:cs typeface="Helvetica"/>
              </a:rPr>
              <a:t>Outil diagnostic d’exclusion sociale</a:t>
            </a:r>
          </a:p>
          <a:p>
            <a:pPr marL="457200" indent="-457200"/>
            <a:r>
              <a:rPr lang="fr-BE" dirty="0">
                <a:latin typeface="Helvetica"/>
                <a:cs typeface="Helvetica"/>
              </a:rPr>
              <a:t>Influence sur les relations sociales</a:t>
            </a:r>
          </a:p>
          <a:p>
            <a:pPr marL="457200" indent="-457200"/>
            <a:r>
              <a:rPr lang="fr-BE" dirty="0">
                <a:latin typeface="Helvetica"/>
                <a:cs typeface="Helvetica"/>
              </a:rPr>
              <a:t>Petits objectifs possibles</a:t>
            </a:r>
          </a:p>
          <a:p>
            <a:endParaRPr lang="nl-NL" dirty="0"/>
          </a:p>
        </p:txBody>
      </p:sp>
      <p:pic>
        <p:nvPicPr>
          <p:cNvPr id="4" name="Shape 208"/>
          <p:cNvPicPr preferRelativeResize="0"/>
          <p:nvPr/>
        </p:nvPicPr>
        <p:blipFill rotWithShape="1">
          <a:blip r:embed="rId3">
            <a:alphaModFix/>
          </a:blip>
          <a:srcRect/>
          <a:stretch/>
        </p:blipFill>
        <p:spPr>
          <a:xfrm>
            <a:off x="7713158" y="1624418"/>
            <a:ext cx="3191888" cy="2988065"/>
          </a:xfrm>
          <a:prstGeom prst="rect">
            <a:avLst/>
          </a:prstGeom>
          <a:noFill/>
          <a:ln>
            <a:noFill/>
          </a:ln>
        </p:spPr>
      </p:pic>
      <p:sp>
        <p:nvSpPr>
          <p:cNvPr id="5" name="object 12"/>
          <p:cNvSpPr txBox="1"/>
          <p:nvPr/>
        </p:nvSpPr>
        <p:spPr>
          <a:xfrm>
            <a:off x="2452949" y="4771084"/>
            <a:ext cx="8062651" cy="566181"/>
          </a:xfrm>
          <a:prstGeom prst="rect">
            <a:avLst/>
          </a:prstGeom>
        </p:spPr>
        <p:txBody>
          <a:bodyPr vert="horz" wrap="square" lIns="0" tIns="12065" rIns="0" bIns="0" rtlCol="0">
            <a:spAutoFit/>
          </a:bodyPr>
          <a:lstStyle/>
          <a:p>
            <a:pPr lvl="0">
              <a:buSzPct val="25000"/>
            </a:pPr>
            <a:r>
              <a:rPr lang="nl-BE" sz="3600" b="1" i="0" u="none" strike="noStrike" cap="none" dirty="0">
                <a:latin typeface="Helvetica"/>
                <a:cs typeface="Helvetica"/>
                <a:sym typeface="Arial"/>
              </a:rPr>
              <a:t>REINSERTION PAR L’HYGIENE</a:t>
            </a:r>
            <a:endParaRPr lang="fr-BE" sz="3600" dirty="0">
              <a:latin typeface="Helvetica"/>
              <a:cs typeface="Helvetica"/>
            </a:endParaRPr>
          </a:p>
        </p:txBody>
      </p:sp>
    </p:spTree>
    <p:extLst>
      <p:ext uri="{BB962C8B-B14F-4D97-AF65-F5344CB8AC3E}">
        <p14:creationId xmlns:p14="http://schemas.microsoft.com/office/powerpoint/2010/main" val="1383962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STRATEGIE</a:t>
            </a:r>
          </a:p>
        </p:txBody>
      </p:sp>
      <p:sp>
        <p:nvSpPr>
          <p:cNvPr id="3" name="Tijdelijke aanduiding voor inhoud 2"/>
          <p:cNvSpPr>
            <a:spLocks noGrp="1"/>
          </p:cNvSpPr>
          <p:nvPr>
            <p:ph idx="1"/>
          </p:nvPr>
        </p:nvSpPr>
        <p:spPr/>
        <p:txBody>
          <a:bodyPr/>
          <a:lstStyle/>
          <a:p>
            <a:pPr marL="0" lvl="0" indent="0">
              <a:buSzPct val="25000"/>
              <a:buNone/>
            </a:pPr>
            <a:r>
              <a:rPr lang="fr" b="1" dirty="0">
                <a:solidFill>
                  <a:srgbClr val="86C457"/>
                </a:solidFill>
                <a:latin typeface="Helvetica"/>
                <a:cs typeface="Helvetica"/>
              </a:rPr>
              <a:t>Changement de mentalités</a:t>
            </a:r>
          </a:p>
          <a:p>
            <a:pPr lvl="0">
              <a:buSzPct val="25000"/>
            </a:pPr>
            <a:endParaRPr lang="fr" sz="1200" b="1" dirty="0">
              <a:latin typeface="Helvetica"/>
              <a:cs typeface="Helvetica"/>
            </a:endParaRPr>
          </a:p>
          <a:p>
            <a:pPr marL="457200" lvl="0" indent="-457200">
              <a:buSzPct val="50000"/>
              <a:buFont typeface="Wingdings" charset="2"/>
              <a:buChar char="§"/>
            </a:pPr>
            <a:r>
              <a:rPr lang="fr" dirty="0">
                <a:latin typeface="Helvetica"/>
                <a:cs typeface="Helvetica"/>
              </a:rPr>
              <a:t>Travail avec les personnes les plus vulnérables</a:t>
            </a:r>
            <a:endParaRPr lang="fr" dirty="0">
              <a:solidFill>
                <a:srgbClr val="000000"/>
              </a:solidFill>
              <a:latin typeface="Helvetica"/>
              <a:cs typeface="Helvetica"/>
              <a:sym typeface="Arial"/>
            </a:endParaRPr>
          </a:p>
          <a:p>
            <a:pPr marL="457200" lvl="0" indent="-457200">
              <a:buSzPct val="50000"/>
              <a:buFont typeface="Wingdings" charset="2"/>
              <a:buChar char="§"/>
            </a:pPr>
            <a:r>
              <a:rPr lang="fr" dirty="0">
                <a:solidFill>
                  <a:srgbClr val="000000"/>
                </a:solidFill>
                <a:latin typeface="Helvetica"/>
                <a:cs typeface="Helvetica"/>
                <a:sym typeface="Arial"/>
              </a:rPr>
              <a:t>Bruxelles: benchmark</a:t>
            </a:r>
          </a:p>
          <a:p>
            <a:pPr marL="457200" lvl="0" indent="-457200">
              <a:buSzPct val="50000"/>
              <a:buFont typeface="Wingdings" charset="2"/>
              <a:buChar char="§"/>
            </a:pPr>
            <a:r>
              <a:rPr lang="fr" dirty="0">
                <a:solidFill>
                  <a:srgbClr val="000000"/>
                </a:solidFill>
                <a:latin typeface="Helvetica"/>
                <a:cs typeface="Helvetica"/>
                <a:sym typeface="Arial"/>
              </a:rPr>
              <a:t>Convergen</a:t>
            </a:r>
            <a:r>
              <a:rPr lang="fr" dirty="0">
                <a:latin typeface="Helvetica"/>
                <a:cs typeface="Helvetica"/>
              </a:rPr>
              <a:t>ce d</a:t>
            </a:r>
            <a:r>
              <a:rPr lang="nl-BE" dirty="0">
                <a:latin typeface="Helvetica"/>
                <a:cs typeface="Helvetica"/>
              </a:rPr>
              <a:t>an</a:t>
            </a:r>
            <a:r>
              <a:rPr lang="fr" dirty="0">
                <a:latin typeface="Helvetica"/>
                <a:cs typeface="Helvetica"/>
              </a:rPr>
              <a:t>s différents niveaux d’actions</a:t>
            </a:r>
            <a:endParaRPr lang="nl-BE" dirty="0">
              <a:latin typeface="Helvetica"/>
              <a:cs typeface="Helvetica"/>
            </a:endParaRPr>
          </a:p>
          <a:p>
            <a:pPr marL="0" indent="0">
              <a:buSzPct val="50000"/>
              <a:buNone/>
            </a:pPr>
            <a:endParaRPr lang="nl-BE" dirty="0">
              <a:latin typeface="Helvetica"/>
              <a:cs typeface="Helvetica"/>
              <a:sym typeface="Noto Sans Symbols"/>
            </a:endParaRPr>
          </a:p>
          <a:p>
            <a:pPr marL="0" indent="0">
              <a:buSzPct val="50000"/>
              <a:buNone/>
            </a:pPr>
            <a:r>
              <a:rPr lang="fr" dirty="0">
                <a:solidFill>
                  <a:srgbClr val="F26A37"/>
                </a:solidFill>
                <a:latin typeface="Helvetica"/>
                <a:ea typeface="Noto Sans Symbols"/>
                <a:cs typeface="Helvetica"/>
                <a:sym typeface="Noto Sans Symbols"/>
              </a:rPr>
              <a:t>➔</a:t>
            </a:r>
            <a:r>
              <a:rPr lang="fr" dirty="0">
                <a:solidFill>
                  <a:srgbClr val="F26A37"/>
                </a:solidFill>
                <a:latin typeface="Helvetica"/>
                <a:cs typeface="Helvetica"/>
                <a:sym typeface="Arial"/>
              </a:rPr>
              <a:t> </a:t>
            </a:r>
            <a:r>
              <a:rPr lang="fr" b="1" dirty="0">
                <a:solidFill>
                  <a:srgbClr val="F26A37"/>
                </a:solidFill>
                <a:latin typeface="Helvetica"/>
                <a:cs typeface="Helvetica"/>
                <a:sym typeface="Arial"/>
              </a:rPr>
              <a:t>Changement de la norme</a:t>
            </a:r>
          </a:p>
          <a:p>
            <a:pPr marL="457200" lvl="0" indent="-457200">
              <a:buSzPct val="50000"/>
              <a:buFont typeface="Wingdings" charset="2"/>
              <a:buChar char="§"/>
            </a:pPr>
            <a:endParaRPr lang="nl-BE" dirty="0">
              <a:latin typeface="Helvetica"/>
              <a:cs typeface="Helvetica"/>
            </a:endParaRPr>
          </a:p>
          <a:p>
            <a:pPr marL="457200" lvl="0" indent="-457200">
              <a:buSzPct val="50000"/>
              <a:buFont typeface="Wingdings" charset="2"/>
              <a:buChar char="§"/>
            </a:pPr>
            <a:endParaRPr lang="nl-BE" sz="1800" dirty="0">
              <a:latin typeface="Helvetica"/>
              <a:cs typeface="Helvetica"/>
            </a:endParaRPr>
          </a:p>
          <a:p>
            <a:pPr marL="457200" lvl="0" indent="-457200">
              <a:buSzPct val="50000"/>
              <a:buFont typeface="Wingdings" charset="2"/>
              <a:buChar char="§"/>
            </a:pPr>
            <a:endParaRPr lang="fr" sz="1800" dirty="0">
              <a:latin typeface="Helvetica"/>
              <a:cs typeface="Helvetica"/>
            </a:endParaRPr>
          </a:p>
          <a:p>
            <a:endParaRPr lang="nl-NL" dirty="0"/>
          </a:p>
        </p:txBody>
      </p:sp>
      <p:pic>
        <p:nvPicPr>
          <p:cNvPr id="4" name="Shape 219"/>
          <p:cNvPicPr preferRelativeResize="0"/>
          <p:nvPr/>
        </p:nvPicPr>
        <p:blipFill rotWithShape="1">
          <a:blip r:embed="rId3">
            <a:alphaModFix/>
          </a:blip>
          <a:srcRect/>
          <a:stretch/>
        </p:blipFill>
        <p:spPr>
          <a:xfrm>
            <a:off x="6637801" y="4444549"/>
            <a:ext cx="1379179" cy="1285152"/>
          </a:xfrm>
          <a:prstGeom prst="rect">
            <a:avLst/>
          </a:prstGeom>
          <a:noFill/>
          <a:ln>
            <a:noFill/>
          </a:ln>
        </p:spPr>
      </p:pic>
    </p:spTree>
    <p:extLst>
      <p:ext uri="{BB962C8B-B14F-4D97-AF65-F5344CB8AC3E}">
        <p14:creationId xmlns:p14="http://schemas.microsoft.com/office/powerpoint/2010/main" val="2141874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ACTIONS</a:t>
            </a:r>
          </a:p>
        </p:txBody>
      </p:sp>
      <p:sp>
        <p:nvSpPr>
          <p:cNvPr id="3" name="Tijdelijke aanduiding voor inhoud 2"/>
          <p:cNvSpPr>
            <a:spLocks noGrp="1"/>
          </p:cNvSpPr>
          <p:nvPr>
            <p:ph idx="1"/>
          </p:nvPr>
        </p:nvSpPr>
        <p:spPr>
          <a:xfrm>
            <a:off x="2650322" y="1904206"/>
            <a:ext cx="6891355" cy="4276725"/>
          </a:xfrm>
        </p:spPr>
        <p:txBody>
          <a:bodyPr/>
          <a:lstStyle/>
          <a:p>
            <a:pPr marL="0" lvl="0" indent="0">
              <a:buSzPct val="25000"/>
              <a:buNone/>
            </a:pPr>
            <a:r>
              <a:rPr lang="fr" b="1" dirty="0">
                <a:solidFill>
                  <a:srgbClr val="F26A37"/>
                </a:solidFill>
                <a:latin typeface="Helvetica"/>
                <a:cs typeface="Helvetica"/>
                <a:sym typeface="Arial"/>
              </a:rPr>
              <a:t>Pati</a:t>
            </a:r>
            <a:r>
              <a:rPr lang="fr" b="1" dirty="0">
                <a:solidFill>
                  <a:srgbClr val="F26A37"/>
                </a:solidFill>
                <a:latin typeface="Helvetica"/>
                <a:cs typeface="Helvetica"/>
              </a:rPr>
              <a:t>e</a:t>
            </a:r>
            <a:r>
              <a:rPr lang="fr" b="1" dirty="0">
                <a:solidFill>
                  <a:srgbClr val="F26A37"/>
                </a:solidFill>
                <a:latin typeface="Helvetica"/>
                <a:cs typeface="Helvetica"/>
                <a:sym typeface="Arial"/>
              </a:rPr>
              <a:t>nt </a:t>
            </a:r>
            <a:r>
              <a:rPr lang="fr" b="1" dirty="0">
                <a:solidFill>
                  <a:srgbClr val="F26A37"/>
                </a:solidFill>
                <a:latin typeface="Helvetica"/>
                <a:ea typeface="Noto Sans Symbols"/>
                <a:cs typeface="Helvetica"/>
                <a:sym typeface="Noto Sans Symbols"/>
              </a:rPr>
              <a:t>→</a:t>
            </a:r>
            <a:r>
              <a:rPr lang="fr" b="1" dirty="0">
                <a:solidFill>
                  <a:srgbClr val="F26A37"/>
                </a:solidFill>
                <a:latin typeface="Helvetica"/>
                <a:cs typeface="Helvetica"/>
                <a:sym typeface="Arial"/>
              </a:rPr>
              <a:t> </a:t>
            </a:r>
            <a:r>
              <a:rPr lang="fr" dirty="0">
                <a:solidFill>
                  <a:srgbClr val="F26A37"/>
                </a:solidFill>
                <a:latin typeface="Helvetica"/>
                <a:cs typeface="Helvetica"/>
              </a:rPr>
              <a:t>suivi en rue et en logement</a:t>
            </a:r>
          </a:p>
          <a:p>
            <a:pPr marL="0" lvl="0" indent="0">
              <a:buSzPct val="25000"/>
              <a:buNone/>
            </a:pPr>
            <a:endParaRPr lang="fr" sz="1600" dirty="0">
              <a:latin typeface="Helvetica"/>
              <a:cs typeface="Helvetica"/>
            </a:endParaRPr>
          </a:p>
          <a:p>
            <a:pPr marL="0" lvl="0" indent="0">
              <a:buSzPct val="25000"/>
              <a:buNone/>
            </a:pPr>
            <a:endParaRPr lang="fr" sz="1600" dirty="0">
              <a:latin typeface="Helvetica"/>
              <a:cs typeface="Helvetica"/>
            </a:endParaRPr>
          </a:p>
          <a:p>
            <a:pPr marL="0" lvl="0" indent="0">
              <a:buSzPct val="25000"/>
              <a:buNone/>
            </a:pPr>
            <a:r>
              <a:rPr lang="fr" b="1" dirty="0">
                <a:solidFill>
                  <a:srgbClr val="000000"/>
                </a:solidFill>
                <a:latin typeface="Helvetica"/>
                <a:cs typeface="Helvetica"/>
                <a:sym typeface="Arial"/>
              </a:rPr>
              <a:t>Profession</a:t>
            </a:r>
            <a:r>
              <a:rPr lang="fr" b="1" dirty="0">
                <a:latin typeface="Helvetica"/>
                <a:cs typeface="Helvetica"/>
              </a:rPr>
              <a:t>nel</a:t>
            </a:r>
            <a:r>
              <a:rPr lang="fr" b="1" dirty="0">
                <a:solidFill>
                  <a:srgbClr val="000000"/>
                </a:solidFill>
                <a:latin typeface="Helvetica"/>
                <a:cs typeface="Helvetica"/>
                <a:sym typeface="Arial"/>
              </a:rPr>
              <a:t> </a:t>
            </a:r>
            <a:r>
              <a:rPr lang="fr" b="1" dirty="0">
                <a:solidFill>
                  <a:srgbClr val="000000"/>
                </a:solidFill>
                <a:latin typeface="Helvetica"/>
                <a:ea typeface="Noto Sans Symbols"/>
                <a:cs typeface="Helvetica"/>
                <a:sym typeface="Noto Sans Symbols"/>
              </a:rPr>
              <a:t>→</a:t>
            </a:r>
            <a:r>
              <a:rPr lang="fr" dirty="0">
                <a:solidFill>
                  <a:srgbClr val="000000"/>
                </a:solidFill>
                <a:latin typeface="Helvetica"/>
                <a:cs typeface="Helvetica"/>
                <a:sym typeface="Arial"/>
              </a:rPr>
              <a:t> formations</a:t>
            </a:r>
          </a:p>
          <a:p>
            <a:pPr marL="0" lvl="0" indent="0">
              <a:buNone/>
            </a:pPr>
            <a:endParaRPr lang="fr" sz="1600" dirty="0">
              <a:latin typeface="Helvetica"/>
              <a:cs typeface="Helvetica"/>
            </a:endParaRPr>
          </a:p>
          <a:p>
            <a:pPr marL="0" lvl="0" indent="0">
              <a:buNone/>
            </a:pPr>
            <a:endParaRPr lang="fr" sz="1600" dirty="0">
              <a:latin typeface="Helvetica"/>
              <a:cs typeface="Helvetica"/>
            </a:endParaRPr>
          </a:p>
          <a:p>
            <a:pPr marL="0" lvl="0" indent="0">
              <a:buSzPct val="25000"/>
              <a:buNone/>
            </a:pPr>
            <a:r>
              <a:rPr lang="fr" b="1" dirty="0">
                <a:solidFill>
                  <a:srgbClr val="000000"/>
                </a:solidFill>
                <a:latin typeface="Helvetica"/>
                <a:cs typeface="Helvetica"/>
                <a:sym typeface="Arial"/>
              </a:rPr>
              <a:t>Infrastructu</a:t>
            </a:r>
            <a:r>
              <a:rPr lang="fr" b="1" dirty="0">
                <a:latin typeface="Helvetica"/>
                <a:cs typeface="Helvetica"/>
              </a:rPr>
              <a:t>re</a:t>
            </a:r>
            <a:r>
              <a:rPr lang="fr" b="1" dirty="0">
                <a:solidFill>
                  <a:srgbClr val="000000"/>
                </a:solidFill>
                <a:latin typeface="Helvetica"/>
                <a:cs typeface="Helvetica"/>
                <a:sym typeface="Arial"/>
              </a:rPr>
              <a:t> </a:t>
            </a:r>
            <a:r>
              <a:rPr lang="fr" b="1" dirty="0">
                <a:solidFill>
                  <a:srgbClr val="000000"/>
                </a:solidFill>
                <a:latin typeface="Helvetica"/>
                <a:ea typeface="Noto Sans Symbols"/>
                <a:cs typeface="Helvetica"/>
                <a:sym typeface="Noto Sans Symbols"/>
              </a:rPr>
              <a:t>→</a:t>
            </a:r>
            <a:r>
              <a:rPr lang="fr" dirty="0">
                <a:solidFill>
                  <a:srgbClr val="000000"/>
                </a:solidFill>
                <a:latin typeface="Helvetica"/>
                <a:cs typeface="Helvetica"/>
                <a:sym typeface="Arial"/>
              </a:rPr>
              <a:t> création d’outils</a:t>
            </a:r>
          </a:p>
          <a:p>
            <a:endParaRPr lang="nl-NL" dirty="0"/>
          </a:p>
        </p:txBody>
      </p:sp>
    </p:spTree>
    <p:extLst>
      <p:ext uri="{BB962C8B-B14F-4D97-AF65-F5344CB8AC3E}">
        <p14:creationId xmlns:p14="http://schemas.microsoft.com/office/powerpoint/2010/main" val="1943801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ACTIONS</a:t>
            </a:r>
          </a:p>
        </p:txBody>
      </p:sp>
      <p:sp>
        <p:nvSpPr>
          <p:cNvPr id="3" name="Tijdelijke aanduiding voor inhoud 2"/>
          <p:cNvSpPr>
            <a:spLocks noGrp="1"/>
          </p:cNvSpPr>
          <p:nvPr>
            <p:ph idx="1"/>
          </p:nvPr>
        </p:nvSpPr>
        <p:spPr/>
        <p:txBody>
          <a:bodyPr/>
          <a:lstStyle/>
          <a:p>
            <a:pPr marL="0" lvl="0" indent="0">
              <a:buClr>
                <a:srgbClr val="000000"/>
              </a:buClr>
              <a:buSzPct val="100000"/>
              <a:buNone/>
            </a:pPr>
            <a:r>
              <a:rPr lang="nl-BE" sz="2400" b="1" dirty="0">
                <a:solidFill>
                  <a:srgbClr val="F26A37"/>
                </a:solidFill>
                <a:latin typeface="Helvetica"/>
                <a:ea typeface="Arial"/>
                <a:cs typeface="Helvetica"/>
                <a:sym typeface="Arial"/>
              </a:rPr>
              <a:t>Travail de terrain:</a:t>
            </a:r>
            <a:endParaRPr lang="fr" sz="2400" b="1" dirty="0">
              <a:solidFill>
                <a:srgbClr val="F26A37"/>
              </a:solidFill>
              <a:latin typeface="Helvetica"/>
              <a:ea typeface="Arial"/>
              <a:cs typeface="Helvetica"/>
              <a:sym typeface="Arial"/>
            </a:endParaRPr>
          </a:p>
          <a:p>
            <a:pPr marL="457200" lvl="3" indent="-457200">
              <a:buSzPct val="100000"/>
            </a:pPr>
            <a:r>
              <a:rPr lang="nl-BE" sz="2400" dirty="0">
                <a:solidFill>
                  <a:srgbClr val="000000"/>
                </a:solidFill>
                <a:latin typeface="Helvetica"/>
                <a:ea typeface="Arial"/>
                <a:cs typeface="Helvetica"/>
                <a:sym typeface="Arial"/>
              </a:rPr>
              <a:t>Accompagnement de la rue au logement</a:t>
            </a:r>
            <a:endParaRPr lang="nl-BE" sz="2400" dirty="0">
              <a:latin typeface="Helvetica"/>
              <a:cs typeface="Helvetica"/>
            </a:endParaRPr>
          </a:p>
          <a:p>
            <a:pPr marL="457200" lvl="3" indent="-457200">
              <a:buSzPct val="100000"/>
            </a:pPr>
            <a:r>
              <a:rPr lang="nl-BE" sz="2400" dirty="0">
                <a:solidFill>
                  <a:srgbClr val="000000"/>
                </a:solidFill>
                <a:latin typeface="Helvetica"/>
                <a:ea typeface="Arial"/>
                <a:cs typeface="Helvetica"/>
                <a:sym typeface="Arial"/>
              </a:rPr>
              <a:t>Coordination des soins du patient</a:t>
            </a:r>
            <a:endParaRPr lang="fr" sz="2400" dirty="0">
              <a:solidFill>
                <a:srgbClr val="000000"/>
              </a:solidFill>
              <a:latin typeface="Helvetica"/>
              <a:ea typeface="Arial"/>
              <a:cs typeface="Helvetica"/>
              <a:sym typeface="Arial"/>
            </a:endParaRPr>
          </a:p>
        </p:txBody>
      </p:sp>
      <p:pic>
        <p:nvPicPr>
          <p:cNvPr id="4" name="Shape 234"/>
          <p:cNvPicPr preferRelativeResize="0">
            <a:picLocks noChangeAspect="1"/>
          </p:cNvPicPr>
          <p:nvPr/>
        </p:nvPicPr>
        <p:blipFill rotWithShape="1">
          <a:blip r:embed="rId3">
            <a:alphaModFix/>
          </a:blip>
          <a:srcRect l="5380" r="5380"/>
          <a:stretch/>
        </p:blipFill>
        <p:spPr>
          <a:xfrm>
            <a:off x="838200" y="3219962"/>
            <a:ext cx="3482384" cy="2860828"/>
          </a:xfrm>
          <a:prstGeom prst="rect">
            <a:avLst/>
          </a:prstGeom>
          <a:noFill/>
          <a:ln w="38100">
            <a:solidFill>
              <a:srgbClr val="86C457"/>
            </a:solidFill>
          </a:ln>
        </p:spPr>
      </p:pic>
      <p:pic>
        <p:nvPicPr>
          <p:cNvPr id="5" name="Shape 235"/>
          <p:cNvPicPr preferRelativeResize="0">
            <a:picLocks noChangeAspect="1"/>
          </p:cNvPicPr>
          <p:nvPr/>
        </p:nvPicPr>
        <p:blipFill rotWithShape="1">
          <a:blip r:embed="rId4">
            <a:alphaModFix/>
          </a:blip>
          <a:srcRect l="5417" r="5417"/>
          <a:stretch/>
        </p:blipFill>
        <p:spPr>
          <a:xfrm>
            <a:off x="4706910" y="3219962"/>
            <a:ext cx="3497063" cy="2872888"/>
          </a:xfrm>
          <a:prstGeom prst="rect">
            <a:avLst/>
          </a:prstGeom>
          <a:noFill/>
          <a:ln w="38100">
            <a:solidFill>
              <a:srgbClr val="86C457"/>
            </a:solidFill>
          </a:ln>
        </p:spPr>
      </p:pic>
    </p:spTree>
    <p:extLst>
      <p:ext uri="{BB962C8B-B14F-4D97-AF65-F5344CB8AC3E}">
        <p14:creationId xmlns:p14="http://schemas.microsoft.com/office/powerpoint/2010/main" val="1051063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ACTIONS</a:t>
            </a:r>
          </a:p>
        </p:txBody>
      </p:sp>
      <p:sp>
        <p:nvSpPr>
          <p:cNvPr id="3" name="Tijdelijke aanduiding voor inhoud 2"/>
          <p:cNvSpPr>
            <a:spLocks noGrp="1"/>
          </p:cNvSpPr>
          <p:nvPr>
            <p:ph idx="1"/>
          </p:nvPr>
        </p:nvSpPr>
        <p:spPr/>
        <p:txBody>
          <a:bodyPr/>
          <a:lstStyle/>
          <a:p>
            <a:pPr marL="0" lvl="0" indent="0">
              <a:buClr>
                <a:srgbClr val="000000"/>
              </a:buClr>
              <a:buSzPct val="100000"/>
              <a:buNone/>
            </a:pPr>
            <a:r>
              <a:rPr lang="nl-BE" b="1" dirty="0">
                <a:solidFill>
                  <a:srgbClr val="F26A37"/>
                </a:solidFill>
                <a:latin typeface="Helvetica"/>
                <a:ea typeface="Arial"/>
                <a:cs typeface="Helvetica"/>
                <a:sym typeface="Arial"/>
              </a:rPr>
              <a:t>Travail de rue</a:t>
            </a:r>
            <a:endParaRPr lang="fr" b="1" dirty="0">
              <a:solidFill>
                <a:srgbClr val="F26A37"/>
              </a:solidFill>
              <a:latin typeface="Helvetica"/>
              <a:ea typeface="Arial"/>
              <a:cs typeface="Helvetica"/>
              <a:sym typeface="Arial"/>
            </a:endParaRPr>
          </a:p>
        </p:txBody>
      </p:sp>
      <p:pic>
        <p:nvPicPr>
          <p:cNvPr id="4" name="Shape 246"/>
          <p:cNvPicPr preferRelativeResize="0">
            <a:picLocks noChangeAspect="1"/>
          </p:cNvPicPr>
          <p:nvPr/>
        </p:nvPicPr>
        <p:blipFill rotWithShape="1">
          <a:blip r:embed="rId2">
            <a:alphaModFix/>
          </a:blip>
          <a:srcRect l="3520" t="655"/>
          <a:stretch/>
        </p:blipFill>
        <p:spPr>
          <a:xfrm>
            <a:off x="838200" y="2581828"/>
            <a:ext cx="4159010" cy="3201224"/>
          </a:xfrm>
          <a:prstGeom prst="rect">
            <a:avLst/>
          </a:prstGeom>
          <a:noFill/>
          <a:ln w="38100">
            <a:solidFill>
              <a:srgbClr val="86C457"/>
            </a:solidFill>
          </a:ln>
        </p:spPr>
      </p:pic>
      <p:pic>
        <p:nvPicPr>
          <p:cNvPr id="5" name="Shape 245"/>
          <p:cNvPicPr preferRelativeResize="0">
            <a:picLocks noChangeAspect="1"/>
          </p:cNvPicPr>
          <p:nvPr/>
        </p:nvPicPr>
        <p:blipFill rotWithShape="1">
          <a:blip r:embed="rId3">
            <a:alphaModFix/>
          </a:blip>
          <a:srcRect l="4169"/>
          <a:stretch/>
        </p:blipFill>
        <p:spPr>
          <a:xfrm>
            <a:off x="5371300" y="2581828"/>
            <a:ext cx="4103733" cy="3201224"/>
          </a:xfrm>
          <a:prstGeom prst="rect">
            <a:avLst/>
          </a:prstGeom>
          <a:noFill/>
          <a:ln w="38100">
            <a:solidFill>
              <a:srgbClr val="86C457"/>
            </a:solidFill>
          </a:ln>
        </p:spPr>
      </p:pic>
    </p:spTree>
    <p:extLst>
      <p:ext uri="{BB962C8B-B14F-4D97-AF65-F5344CB8AC3E}">
        <p14:creationId xmlns:p14="http://schemas.microsoft.com/office/powerpoint/2010/main" val="679085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13614" y="394981"/>
            <a:ext cx="10515600" cy="1325563"/>
          </a:xfrm>
        </p:spPr>
        <p:txBody>
          <a:bodyPr/>
          <a:lstStyle/>
          <a:p>
            <a:r>
              <a:rPr lang="nl-BE" dirty="0"/>
              <a:t>PARCOURS DE REINSERTION</a:t>
            </a:r>
            <a:endParaRPr lang="nl-NL" dirty="0"/>
          </a:p>
        </p:txBody>
      </p:sp>
      <p:pic>
        <p:nvPicPr>
          <p:cNvPr id="1026" name="Picture 2" descr="http://www.infirmiersderue.org/manager/phpThumb/phpThumb.php?src=../../medias/pages/Sans-titre4.png&amp;w=480&amp;q=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830" y="148330"/>
            <a:ext cx="8229600" cy="6155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882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ACTIONS</a:t>
            </a:r>
          </a:p>
        </p:txBody>
      </p:sp>
      <p:sp>
        <p:nvSpPr>
          <p:cNvPr id="3" name="Tijdelijke aanduiding voor inhoud 2"/>
          <p:cNvSpPr>
            <a:spLocks noGrp="1"/>
          </p:cNvSpPr>
          <p:nvPr>
            <p:ph idx="1"/>
          </p:nvPr>
        </p:nvSpPr>
        <p:spPr/>
        <p:txBody>
          <a:bodyPr/>
          <a:lstStyle/>
          <a:p>
            <a:pPr marL="0" lvl="0" indent="0">
              <a:buClr>
                <a:srgbClr val="000000"/>
              </a:buClr>
              <a:buSzPct val="100000"/>
              <a:buNone/>
            </a:pPr>
            <a:r>
              <a:rPr lang="nl-BE" b="1" dirty="0">
                <a:solidFill>
                  <a:srgbClr val="F26A37"/>
                </a:solidFill>
                <a:latin typeface="Helvetica"/>
                <a:ea typeface="Arial"/>
                <a:cs typeface="Helvetica"/>
                <a:sym typeface="Arial"/>
              </a:rPr>
              <a:t>Travail en logement</a:t>
            </a:r>
            <a:endParaRPr lang="fr" b="1" dirty="0">
              <a:solidFill>
                <a:srgbClr val="F26A37"/>
              </a:solidFill>
              <a:latin typeface="Helvetica"/>
              <a:ea typeface="Arial"/>
              <a:cs typeface="Helvetica"/>
              <a:sym typeface="Arial"/>
            </a:endParaRPr>
          </a:p>
        </p:txBody>
      </p:sp>
      <p:pic>
        <p:nvPicPr>
          <p:cNvPr id="4" name="Shape 261"/>
          <p:cNvPicPr preferRelativeResize="0">
            <a:picLocks noChangeAspect="1"/>
          </p:cNvPicPr>
          <p:nvPr/>
        </p:nvPicPr>
        <p:blipFill rotWithShape="1">
          <a:blip r:embed="rId3">
            <a:alphaModFix/>
          </a:blip>
          <a:srcRect t="24980"/>
          <a:stretch/>
        </p:blipFill>
        <p:spPr>
          <a:xfrm>
            <a:off x="838200" y="2673702"/>
            <a:ext cx="3264687" cy="3212148"/>
          </a:xfrm>
          <a:prstGeom prst="rect">
            <a:avLst/>
          </a:prstGeom>
          <a:noFill/>
          <a:ln w="38100">
            <a:solidFill>
              <a:srgbClr val="86C457"/>
            </a:solidFill>
          </a:ln>
        </p:spPr>
      </p:pic>
      <p:pic>
        <p:nvPicPr>
          <p:cNvPr id="5" name="Shape 263"/>
          <p:cNvPicPr preferRelativeResize="0">
            <a:picLocks noChangeAspect="1"/>
          </p:cNvPicPr>
          <p:nvPr/>
        </p:nvPicPr>
        <p:blipFill>
          <a:blip r:embed="rId4">
            <a:alphaModFix/>
          </a:blip>
          <a:stretch>
            <a:fillRect/>
          </a:stretch>
        </p:blipFill>
        <p:spPr>
          <a:xfrm>
            <a:off x="4575749" y="2668276"/>
            <a:ext cx="4827178" cy="3217574"/>
          </a:xfrm>
          <a:prstGeom prst="rect">
            <a:avLst/>
          </a:prstGeom>
          <a:noFill/>
          <a:ln w="38100">
            <a:solidFill>
              <a:srgbClr val="86C457"/>
            </a:solidFill>
          </a:ln>
        </p:spPr>
      </p:pic>
    </p:spTree>
    <p:extLst>
      <p:ext uri="{BB962C8B-B14F-4D97-AF65-F5344CB8AC3E}">
        <p14:creationId xmlns:p14="http://schemas.microsoft.com/office/powerpoint/2010/main" val="1938439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ACTIONS</a:t>
            </a:r>
          </a:p>
        </p:txBody>
      </p:sp>
      <p:pic>
        <p:nvPicPr>
          <p:cNvPr id="3" name="Shape 269"/>
          <p:cNvPicPr preferRelativeResize="0">
            <a:picLocks noChangeAspect="1"/>
          </p:cNvPicPr>
          <p:nvPr/>
        </p:nvPicPr>
        <p:blipFill>
          <a:blip r:embed="rId3">
            <a:alphaModFix/>
          </a:blip>
          <a:stretch>
            <a:fillRect/>
          </a:stretch>
        </p:blipFill>
        <p:spPr>
          <a:xfrm>
            <a:off x="838200" y="1742250"/>
            <a:ext cx="4535900" cy="3408062"/>
          </a:xfrm>
          <a:prstGeom prst="rect">
            <a:avLst/>
          </a:prstGeom>
          <a:noFill/>
          <a:ln w="38100">
            <a:solidFill>
              <a:srgbClr val="86C457"/>
            </a:solidFill>
          </a:ln>
        </p:spPr>
      </p:pic>
      <p:pic>
        <p:nvPicPr>
          <p:cNvPr id="4" name="Shape 271"/>
          <p:cNvPicPr preferRelativeResize="0">
            <a:picLocks noChangeAspect="1"/>
          </p:cNvPicPr>
          <p:nvPr/>
        </p:nvPicPr>
        <p:blipFill rotWithShape="1">
          <a:blip r:embed="rId4">
            <a:alphaModFix/>
          </a:blip>
          <a:srcRect r="16672"/>
          <a:stretch/>
        </p:blipFill>
        <p:spPr>
          <a:xfrm>
            <a:off x="5816598" y="1742250"/>
            <a:ext cx="5033601" cy="3398412"/>
          </a:xfrm>
          <a:prstGeom prst="rect">
            <a:avLst/>
          </a:prstGeom>
          <a:noFill/>
          <a:ln w="38100">
            <a:solidFill>
              <a:srgbClr val="86C457"/>
            </a:solidFill>
          </a:ln>
        </p:spPr>
      </p:pic>
    </p:spTree>
    <p:extLst>
      <p:ext uri="{BB962C8B-B14F-4D97-AF65-F5344CB8AC3E}">
        <p14:creationId xmlns:p14="http://schemas.microsoft.com/office/powerpoint/2010/main" val="511506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798643" y="4714964"/>
            <a:ext cx="2988000" cy="945893"/>
          </a:xfrm>
          <a:prstGeom prst="rect">
            <a:avLst/>
          </a:prstGeom>
          <a:solidFill>
            <a:srgbClr val="F26A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noFill/>
            </a:endParaRPr>
          </a:p>
        </p:txBody>
      </p:sp>
      <p:sp>
        <p:nvSpPr>
          <p:cNvPr id="2" name="Titel 1"/>
          <p:cNvSpPr>
            <a:spLocks noGrp="1"/>
          </p:cNvSpPr>
          <p:nvPr>
            <p:ph type="title"/>
          </p:nvPr>
        </p:nvSpPr>
        <p:spPr/>
        <p:txBody>
          <a:bodyPr/>
          <a:lstStyle/>
          <a:p>
            <a:r>
              <a:rPr lang="nl-NL" dirty="0"/>
              <a:t>ACTIONS</a:t>
            </a:r>
          </a:p>
        </p:txBody>
      </p:sp>
      <p:pic>
        <p:nvPicPr>
          <p:cNvPr id="5" name="Shape 279"/>
          <p:cNvPicPr preferRelativeResize="0">
            <a:picLocks noChangeAspect="1"/>
          </p:cNvPicPr>
          <p:nvPr/>
        </p:nvPicPr>
        <p:blipFill rotWithShape="1">
          <a:blip r:embed="rId3">
            <a:alphaModFix/>
          </a:blip>
          <a:srcRect/>
          <a:stretch/>
        </p:blipFill>
        <p:spPr>
          <a:xfrm>
            <a:off x="4345140" y="1713509"/>
            <a:ext cx="5279500" cy="3947348"/>
          </a:xfrm>
          <a:prstGeom prst="rect">
            <a:avLst/>
          </a:prstGeom>
          <a:noFill/>
          <a:ln w="38100">
            <a:solidFill>
              <a:srgbClr val="86C457"/>
            </a:solidFill>
          </a:ln>
        </p:spPr>
      </p:pic>
      <p:pic>
        <p:nvPicPr>
          <p:cNvPr id="6" name="Shape 280"/>
          <p:cNvPicPr preferRelativeResize="0">
            <a:picLocks noChangeAspect="1"/>
          </p:cNvPicPr>
          <p:nvPr/>
        </p:nvPicPr>
        <p:blipFill rotWithShape="1">
          <a:blip r:embed="rId4">
            <a:alphaModFix/>
          </a:blip>
          <a:srcRect/>
          <a:stretch/>
        </p:blipFill>
        <p:spPr>
          <a:xfrm>
            <a:off x="838200" y="1713509"/>
            <a:ext cx="2908887" cy="3105316"/>
          </a:xfrm>
          <a:prstGeom prst="rect">
            <a:avLst/>
          </a:prstGeom>
          <a:noFill/>
          <a:ln w="38100">
            <a:solidFill>
              <a:srgbClr val="F26A37"/>
            </a:solidFill>
          </a:ln>
        </p:spPr>
      </p:pic>
      <p:sp>
        <p:nvSpPr>
          <p:cNvPr id="7" name="Tekstvak 6"/>
          <p:cNvSpPr txBox="1"/>
          <p:nvPr/>
        </p:nvSpPr>
        <p:spPr>
          <a:xfrm>
            <a:off x="997243" y="4818825"/>
            <a:ext cx="2590800" cy="830997"/>
          </a:xfrm>
          <a:prstGeom prst="rect">
            <a:avLst/>
          </a:prstGeom>
          <a:noFill/>
        </p:spPr>
        <p:txBody>
          <a:bodyPr wrap="square" rtlCol="0">
            <a:spAutoFit/>
          </a:bodyPr>
          <a:lstStyle/>
          <a:p>
            <a:pPr algn="ctr"/>
            <a:r>
              <a:rPr lang="nl-NL" sz="2400" b="1" dirty="0">
                <a:solidFill>
                  <a:schemeClr val="bg1"/>
                </a:solidFill>
                <a:latin typeface="Helvetica" charset="0"/>
                <a:ea typeface="Helvetica" charset="0"/>
                <a:cs typeface="Helvetica" charset="0"/>
              </a:rPr>
              <a:t>10 </a:t>
            </a:r>
            <a:r>
              <a:rPr lang="mr-IN" sz="2400" b="1" dirty="0">
                <a:solidFill>
                  <a:schemeClr val="bg1"/>
                </a:solidFill>
                <a:latin typeface="Helvetica" charset="0"/>
                <a:ea typeface="Helvetica" charset="0"/>
                <a:cs typeface="Helvetica" charset="0"/>
              </a:rPr>
              <a:t>–</a:t>
            </a:r>
            <a:r>
              <a:rPr lang="nl-NL" sz="2400" b="1" dirty="0">
                <a:solidFill>
                  <a:schemeClr val="bg1"/>
                </a:solidFill>
                <a:latin typeface="Helvetica" charset="0"/>
                <a:ea typeface="Helvetica" charset="0"/>
                <a:cs typeface="Helvetica" charset="0"/>
              </a:rPr>
              <a:t> 15 ANS </a:t>
            </a:r>
          </a:p>
          <a:p>
            <a:pPr algn="ctr"/>
            <a:r>
              <a:rPr lang="nl-NL" sz="2400" b="1" dirty="0">
                <a:solidFill>
                  <a:schemeClr val="bg1"/>
                </a:solidFill>
                <a:latin typeface="Helvetica" charset="0"/>
                <a:ea typeface="Helvetica" charset="0"/>
                <a:cs typeface="Helvetica" charset="0"/>
              </a:rPr>
              <a:t>EN RUE</a:t>
            </a:r>
          </a:p>
        </p:txBody>
      </p:sp>
    </p:spTree>
    <p:extLst>
      <p:ext uri="{BB962C8B-B14F-4D97-AF65-F5344CB8AC3E}">
        <p14:creationId xmlns:p14="http://schemas.microsoft.com/office/powerpoint/2010/main" val="550335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ACTIONS</a:t>
            </a:r>
          </a:p>
        </p:txBody>
      </p:sp>
      <p:sp>
        <p:nvSpPr>
          <p:cNvPr id="3" name="Tijdelijke aanduiding voor inhoud 2"/>
          <p:cNvSpPr>
            <a:spLocks noGrp="1"/>
          </p:cNvSpPr>
          <p:nvPr>
            <p:ph idx="1"/>
          </p:nvPr>
        </p:nvSpPr>
        <p:spPr>
          <a:xfrm>
            <a:off x="2650322" y="1890621"/>
            <a:ext cx="6891355" cy="4276725"/>
          </a:xfrm>
        </p:spPr>
        <p:txBody>
          <a:bodyPr/>
          <a:lstStyle/>
          <a:p>
            <a:pPr marL="0" lvl="0" indent="0">
              <a:buSzPct val="25000"/>
              <a:buNone/>
            </a:pPr>
            <a:r>
              <a:rPr lang="fr" b="1" dirty="0">
                <a:latin typeface="Helvetica"/>
                <a:cs typeface="Helvetica"/>
                <a:sym typeface="Arial"/>
              </a:rPr>
              <a:t>Pati</a:t>
            </a:r>
            <a:r>
              <a:rPr lang="fr" b="1" dirty="0">
                <a:latin typeface="Helvetica"/>
                <a:cs typeface="Helvetica"/>
              </a:rPr>
              <a:t>e</a:t>
            </a:r>
            <a:r>
              <a:rPr lang="fr" b="1" dirty="0">
                <a:latin typeface="Helvetica"/>
                <a:cs typeface="Helvetica"/>
                <a:sym typeface="Arial"/>
              </a:rPr>
              <a:t>nt </a:t>
            </a:r>
            <a:r>
              <a:rPr lang="fr" b="1" dirty="0">
                <a:latin typeface="Helvetica"/>
                <a:ea typeface="Noto Sans Symbols"/>
                <a:cs typeface="Helvetica"/>
                <a:sym typeface="Noto Sans Symbols"/>
              </a:rPr>
              <a:t>→</a:t>
            </a:r>
            <a:r>
              <a:rPr lang="fr" b="1" dirty="0">
                <a:latin typeface="Helvetica"/>
                <a:cs typeface="Helvetica"/>
                <a:sym typeface="Arial"/>
              </a:rPr>
              <a:t> </a:t>
            </a:r>
            <a:r>
              <a:rPr lang="fr" dirty="0">
                <a:latin typeface="Helvetica"/>
                <a:cs typeface="Helvetica"/>
              </a:rPr>
              <a:t>suivi en rue et en logement</a:t>
            </a:r>
          </a:p>
          <a:p>
            <a:pPr lvl="0">
              <a:buSzPct val="25000"/>
            </a:pPr>
            <a:endParaRPr lang="fr" sz="1600" dirty="0">
              <a:latin typeface="Helvetica"/>
              <a:cs typeface="Helvetica"/>
            </a:endParaRPr>
          </a:p>
          <a:p>
            <a:pPr lvl="0">
              <a:buSzPct val="25000"/>
            </a:pPr>
            <a:endParaRPr lang="fr" sz="1600" dirty="0">
              <a:solidFill>
                <a:srgbClr val="F26A37"/>
              </a:solidFill>
              <a:latin typeface="Helvetica"/>
              <a:cs typeface="Helvetica"/>
            </a:endParaRPr>
          </a:p>
          <a:p>
            <a:pPr marL="0" lvl="0" indent="0">
              <a:buSzPct val="25000"/>
              <a:buNone/>
            </a:pPr>
            <a:r>
              <a:rPr lang="fr" b="1" dirty="0">
                <a:solidFill>
                  <a:srgbClr val="F26A37"/>
                </a:solidFill>
                <a:latin typeface="Helvetica"/>
                <a:cs typeface="Helvetica"/>
                <a:sym typeface="Arial"/>
              </a:rPr>
              <a:t>Profession</a:t>
            </a:r>
            <a:r>
              <a:rPr lang="fr" b="1" dirty="0">
                <a:solidFill>
                  <a:srgbClr val="F26A37"/>
                </a:solidFill>
                <a:latin typeface="Helvetica"/>
                <a:cs typeface="Helvetica"/>
              </a:rPr>
              <a:t>nel</a:t>
            </a:r>
            <a:r>
              <a:rPr lang="fr" b="1" dirty="0">
                <a:solidFill>
                  <a:srgbClr val="F26A37"/>
                </a:solidFill>
                <a:latin typeface="Helvetica"/>
                <a:cs typeface="Helvetica"/>
                <a:sym typeface="Arial"/>
              </a:rPr>
              <a:t> </a:t>
            </a:r>
            <a:r>
              <a:rPr lang="fr" b="1" dirty="0">
                <a:solidFill>
                  <a:srgbClr val="F26A37"/>
                </a:solidFill>
                <a:latin typeface="Helvetica"/>
                <a:ea typeface="Noto Sans Symbols"/>
                <a:cs typeface="Helvetica"/>
                <a:sym typeface="Noto Sans Symbols"/>
              </a:rPr>
              <a:t>→</a:t>
            </a:r>
            <a:r>
              <a:rPr lang="fr" dirty="0">
                <a:solidFill>
                  <a:srgbClr val="F26A37"/>
                </a:solidFill>
                <a:latin typeface="Helvetica"/>
                <a:cs typeface="Helvetica"/>
                <a:sym typeface="Arial"/>
              </a:rPr>
              <a:t> formations</a:t>
            </a:r>
          </a:p>
          <a:p>
            <a:pPr lvl="0"/>
            <a:endParaRPr lang="fr" sz="1600" dirty="0">
              <a:latin typeface="Helvetica"/>
              <a:cs typeface="Helvetica"/>
            </a:endParaRPr>
          </a:p>
          <a:p>
            <a:pPr lvl="0"/>
            <a:endParaRPr lang="fr" sz="1600" dirty="0">
              <a:latin typeface="Helvetica"/>
              <a:cs typeface="Helvetica"/>
            </a:endParaRPr>
          </a:p>
          <a:p>
            <a:pPr marL="0" lvl="0" indent="0">
              <a:buSzPct val="25000"/>
              <a:buNone/>
            </a:pPr>
            <a:r>
              <a:rPr lang="fr" b="1" dirty="0">
                <a:solidFill>
                  <a:srgbClr val="000000"/>
                </a:solidFill>
                <a:latin typeface="Helvetica"/>
                <a:cs typeface="Helvetica"/>
                <a:sym typeface="Arial"/>
              </a:rPr>
              <a:t>Infrastructu</a:t>
            </a:r>
            <a:r>
              <a:rPr lang="fr" b="1" dirty="0">
                <a:latin typeface="Helvetica"/>
                <a:cs typeface="Helvetica"/>
              </a:rPr>
              <a:t>re</a:t>
            </a:r>
            <a:r>
              <a:rPr lang="fr" b="1" dirty="0">
                <a:solidFill>
                  <a:srgbClr val="000000"/>
                </a:solidFill>
                <a:latin typeface="Helvetica"/>
                <a:cs typeface="Helvetica"/>
                <a:sym typeface="Arial"/>
              </a:rPr>
              <a:t> </a:t>
            </a:r>
            <a:r>
              <a:rPr lang="fr" b="1" dirty="0">
                <a:solidFill>
                  <a:srgbClr val="000000"/>
                </a:solidFill>
                <a:latin typeface="Helvetica"/>
                <a:ea typeface="Noto Sans Symbols"/>
                <a:cs typeface="Helvetica"/>
                <a:sym typeface="Noto Sans Symbols"/>
              </a:rPr>
              <a:t>→</a:t>
            </a:r>
            <a:r>
              <a:rPr lang="fr" dirty="0">
                <a:solidFill>
                  <a:srgbClr val="000000"/>
                </a:solidFill>
                <a:latin typeface="Helvetica"/>
                <a:cs typeface="Helvetica"/>
                <a:sym typeface="Arial"/>
              </a:rPr>
              <a:t> création d’outils</a:t>
            </a:r>
          </a:p>
          <a:p>
            <a:endParaRPr lang="nl-NL" dirty="0"/>
          </a:p>
        </p:txBody>
      </p:sp>
    </p:spTree>
    <p:extLst>
      <p:ext uri="{BB962C8B-B14F-4D97-AF65-F5344CB8AC3E}">
        <p14:creationId xmlns:p14="http://schemas.microsoft.com/office/powerpoint/2010/main" val="1880345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sdf_dort en rue (2).jpg"/>
          <p:cNvPicPr>
            <a:picLocks noChangeAspect="1"/>
          </p:cNvPicPr>
          <p:nvPr/>
        </p:nvPicPr>
        <p:blipFill rotWithShape="1">
          <a:blip r:embed="rId3">
            <a:extLst>
              <a:ext uri="{28A0092B-C50C-407E-A947-70E740481C1C}">
                <a14:useLocalDpi xmlns:a14="http://schemas.microsoft.com/office/drawing/2010/main" val="0"/>
              </a:ext>
            </a:extLst>
          </a:blip>
          <a:srcRect b="16854"/>
          <a:stretch/>
        </p:blipFill>
        <p:spPr>
          <a:xfrm>
            <a:off x="1885950" y="752398"/>
            <a:ext cx="8229696" cy="5140879"/>
          </a:xfrm>
          <a:prstGeom prst="rect">
            <a:avLst/>
          </a:prstGeom>
          <a:ln w="38100">
            <a:solidFill>
              <a:schemeClr val="accent1"/>
            </a:solidFill>
          </a:ln>
          <a:effectLst>
            <a:glow>
              <a:schemeClr val="accent1">
                <a:alpha val="40000"/>
              </a:schemeClr>
            </a:glow>
            <a:softEdge rad="0"/>
          </a:effectLst>
          <a:scene3d>
            <a:camera prst="orthographicFront"/>
            <a:lightRig rig="threePt" dir="t"/>
          </a:scene3d>
          <a:sp3d contourW="50800">
            <a:contourClr>
              <a:srgbClr val="86C457"/>
            </a:contourClr>
          </a:sp3d>
        </p:spPr>
      </p:pic>
    </p:spTree>
    <p:extLst>
      <p:ext uri="{BB962C8B-B14F-4D97-AF65-F5344CB8AC3E}">
        <p14:creationId xmlns:p14="http://schemas.microsoft.com/office/powerpoint/2010/main" val="306171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ACTIONS</a:t>
            </a:r>
          </a:p>
        </p:txBody>
      </p:sp>
      <p:sp>
        <p:nvSpPr>
          <p:cNvPr id="3" name="Tijdelijke aanduiding voor inhoud 2"/>
          <p:cNvSpPr>
            <a:spLocks noGrp="1"/>
          </p:cNvSpPr>
          <p:nvPr>
            <p:ph idx="1"/>
          </p:nvPr>
        </p:nvSpPr>
        <p:spPr/>
        <p:txBody>
          <a:bodyPr/>
          <a:lstStyle/>
          <a:p>
            <a:pPr marL="457200" lvl="0" indent="-457200">
              <a:buClr>
                <a:srgbClr val="000000"/>
              </a:buClr>
              <a:buSzPct val="100000"/>
            </a:pPr>
            <a:r>
              <a:rPr lang="nl-BE" dirty="0">
                <a:solidFill>
                  <a:srgbClr val="000000"/>
                </a:solidFill>
                <a:latin typeface="Helvetica"/>
                <a:ea typeface="Calibri"/>
                <a:cs typeface="Helvetica"/>
                <a:sym typeface="Calibri"/>
              </a:rPr>
              <a:t>Relationnel et soins</a:t>
            </a:r>
          </a:p>
          <a:p>
            <a:pPr marL="457200" lvl="0" indent="-457200">
              <a:buClr>
                <a:srgbClr val="000000"/>
              </a:buClr>
              <a:buSzPct val="100000"/>
            </a:pPr>
            <a:r>
              <a:rPr lang="nl-BE" dirty="0">
                <a:solidFill>
                  <a:srgbClr val="000000"/>
                </a:solidFill>
                <a:latin typeface="Helvetica"/>
                <a:ea typeface="Calibri"/>
                <a:cs typeface="Helvetica"/>
                <a:sym typeface="Calibri"/>
              </a:rPr>
              <a:t>Une centaine de professionnels formés chaque année </a:t>
            </a:r>
            <a:endParaRPr lang="fr" dirty="0">
              <a:solidFill>
                <a:srgbClr val="000000"/>
              </a:solidFill>
              <a:latin typeface="Helvetica"/>
              <a:ea typeface="Calibri"/>
              <a:cs typeface="Helvetica"/>
              <a:sym typeface="Calibri"/>
            </a:endParaRPr>
          </a:p>
          <a:p>
            <a:pPr marL="457178" indent="-457178"/>
            <a:endParaRPr lang="fr-FR" dirty="0">
              <a:latin typeface="Arial" charset="0"/>
              <a:ea typeface="Arial" charset="0"/>
              <a:cs typeface="Arial" charset="0"/>
            </a:endParaRPr>
          </a:p>
          <a:p>
            <a:endParaRPr lang="nl-NL" dirty="0"/>
          </a:p>
        </p:txBody>
      </p:sp>
      <p:pic>
        <p:nvPicPr>
          <p:cNvPr id="4" name="Shape 298"/>
          <p:cNvPicPr preferRelativeResize="0">
            <a:picLocks noChangeAspect="1"/>
          </p:cNvPicPr>
          <p:nvPr/>
        </p:nvPicPr>
        <p:blipFill rotWithShape="1">
          <a:blip r:embed="rId3">
            <a:alphaModFix/>
          </a:blip>
          <a:srcRect l="5302" r="5301"/>
          <a:stretch/>
        </p:blipFill>
        <p:spPr>
          <a:xfrm>
            <a:off x="838200" y="2937347"/>
            <a:ext cx="3692022" cy="3089628"/>
          </a:xfrm>
          <a:prstGeom prst="rect">
            <a:avLst/>
          </a:prstGeom>
          <a:noFill/>
          <a:ln w="38100">
            <a:solidFill>
              <a:srgbClr val="86C457"/>
            </a:solidFill>
          </a:ln>
        </p:spPr>
      </p:pic>
      <p:pic>
        <p:nvPicPr>
          <p:cNvPr id="5" name="Shape 297"/>
          <p:cNvPicPr preferRelativeResize="0">
            <a:picLocks noChangeAspect="1"/>
          </p:cNvPicPr>
          <p:nvPr/>
        </p:nvPicPr>
        <p:blipFill rotWithShape="1">
          <a:blip r:embed="rId4">
            <a:alphaModFix/>
          </a:blip>
          <a:srcRect/>
          <a:stretch/>
        </p:blipFill>
        <p:spPr>
          <a:xfrm>
            <a:off x="4986475" y="2937347"/>
            <a:ext cx="4119504" cy="3089628"/>
          </a:xfrm>
          <a:prstGeom prst="rect">
            <a:avLst/>
          </a:prstGeom>
          <a:noFill/>
          <a:ln w="38100">
            <a:solidFill>
              <a:srgbClr val="F26A37"/>
            </a:solidFill>
          </a:ln>
        </p:spPr>
      </p:pic>
    </p:spTree>
    <p:extLst>
      <p:ext uri="{BB962C8B-B14F-4D97-AF65-F5344CB8AC3E}">
        <p14:creationId xmlns:p14="http://schemas.microsoft.com/office/powerpoint/2010/main" val="1076014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ACTIONS</a:t>
            </a:r>
          </a:p>
        </p:txBody>
      </p:sp>
      <p:sp>
        <p:nvSpPr>
          <p:cNvPr id="3" name="Tijdelijke aanduiding voor inhoud 2"/>
          <p:cNvSpPr>
            <a:spLocks noGrp="1"/>
          </p:cNvSpPr>
          <p:nvPr>
            <p:ph idx="1"/>
          </p:nvPr>
        </p:nvSpPr>
        <p:spPr/>
        <p:txBody>
          <a:bodyPr/>
          <a:lstStyle/>
          <a:p>
            <a:pPr marL="457178" lvl="0" indent="-457178"/>
            <a:r>
              <a:rPr lang="nl-BE" dirty="0">
                <a:solidFill>
                  <a:srgbClr val="000000"/>
                </a:solidFill>
                <a:latin typeface="Helvetica"/>
                <a:ea typeface="Calibri"/>
                <a:cs typeface="Helvetica"/>
                <a:sym typeface="Calibri"/>
              </a:rPr>
              <a:t>Echange d’expériences</a:t>
            </a:r>
            <a:endParaRPr lang="fr-FR" dirty="0">
              <a:latin typeface="Arial" charset="0"/>
              <a:ea typeface="Arial" charset="0"/>
              <a:cs typeface="Arial" charset="0"/>
            </a:endParaRPr>
          </a:p>
          <a:p>
            <a:endParaRPr lang="nl-NL" dirty="0"/>
          </a:p>
        </p:txBody>
      </p:sp>
      <p:pic>
        <p:nvPicPr>
          <p:cNvPr id="6" name="Shape 308"/>
          <p:cNvPicPr preferRelativeResize="0"/>
          <p:nvPr/>
        </p:nvPicPr>
        <p:blipFill rotWithShape="1">
          <a:blip r:embed="rId3">
            <a:alphaModFix/>
          </a:blip>
          <a:srcRect/>
          <a:stretch/>
        </p:blipFill>
        <p:spPr>
          <a:xfrm>
            <a:off x="838200" y="2428141"/>
            <a:ext cx="5128225" cy="3433801"/>
          </a:xfrm>
          <a:prstGeom prst="rect">
            <a:avLst/>
          </a:prstGeom>
          <a:noFill/>
          <a:ln w="38100">
            <a:solidFill>
              <a:srgbClr val="F26A37"/>
            </a:solidFill>
          </a:ln>
        </p:spPr>
      </p:pic>
      <p:pic>
        <p:nvPicPr>
          <p:cNvPr id="7" name="Shape 307"/>
          <p:cNvPicPr preferRelativeResize="0">
            <a:picLocks noChangeAspect="1"/>
          </p:cNvPicPr>
          <p:nvPr/>
        </p:nvPicPr>
        <p:blipFill rotWithShape="1">
          <a:blip r:embed="rId4">
            <a:alphaModFix/>
          </a:blip>
          <a:srcRect/>
          <a:stretch/>
        </p:blipFill>
        <p:spPr>
          <a:xfrm>
            <a:off x="6202800" y="2428142"/>
            <a:ext cx="5151000" cy="3433800"/>
          </a:xfrm>
          <a:prstGeom prst="rect">
            <a:avLst/>
          </a:prstGeom>
          <a:noFill/>
          <a:ln w="38100">
            <a:solidFill>
              <a:srgbClr val="86C457"/>
            </a:solidFill>
          </a:ln>
        </p:spPr>
      </p:pic>
      <p:sp>
        <p:nvSpPr>
          <p:cNvPr id="9" name="Shape 310"/>
          <p:cNvSpPr/>
          <p:nvPr/>
        </p:nvSpPr>
        <p:spPr>
          <a:xfrm>
            <a:off x="8307302" y="365129"/>
            <a:ext cx="2435400" cy="2217000"/>
          </a:xfrm>
          <a:prstGeom prst="cloudCallout">
            <a:avLst>
              <a:gd name="adj1" fmla="val 83318"/>
              <a:gd name="adj2" fmla="val 41136"/>
            </a:avLst>
          </a:prstGeom>
          <a:solidFill>
            <a:srgbClr val="FFFFFF"/>
          </a:solidFill>
          <a:ln w="9525" cap="flat" cmpd="sng">
            <a:solidFill>
              <a:srgbClr val="4A7EBB"/>
            </a:solidFill>
            <a:prstDash val="solid"/>
            <a:round/>
            <a:headEnd type="none" w="med" len="med"/>
            <a:tailEnd type="none" w="med" len="med"/>
          </a:ln>
          <a:effectLst>
            <a:outerShdw blurRad="39999" dist="23000" dir="5400000" rotWithShape="0">
              <a:srgbClr val="000000">
                <a:alpha val="34901"/>
              </a:srgbClr>
            </a:outerShdw>
          </a:effectLst>
        </p:spPr>
        <p:txBody>
          <a:bodyPr lIns="90000" tIns="45000" rIns="90000" bIns="45000" anchor="ctr" anchorCtr="0">
            <a:noAutofit/>
          </a:bodyPr>
          <a:lstStyle/>
          <a:p>
            <a:pPr marL="0" marR="0" lvl="0" indent="0" algn="ctr" rtl="0">
              <a:lnSpc>
                <a:spcPct val="100000"/>
              </a:lnSpc>
              <a:spcBef>
                <a:spcPts val="0"/>
              </a:spcBef>
              <a:buSzPct val="25000"/>
              <a:buNone/>
            </a:pPr>
            <a:r>
              <a:rPr lang="nl-BE" sz="2400" dirty="0">
                <a:latin typeface="Helvetica"/>
                <a:ea typeface="Calibri"/>
                <a:cs typeface="Helvetica"/>
                <a:sym typeface="Calibri"/>
              </a:rPr>
              <a:t>Et moi?</a:t>
            </a:r>
          </a:p>
          <a:p>
            <a:pPr marL="0" marR="0" lvl="0" indent="0" algn="ctr" rtl="0">
              <a:lnSpc>
                <a:spcPct val="100000"/>
              </a:lnSpc>
              <a:spcBef>
                <a:spcPts val="0"/>
              </a:spcBef>
              <a:buSzPct val="25000"/>
              <a:buNone/>
            </a:pPr>
            <a:r>
              <a:rPr lang="nl-BE" sz="2400" b="0" i="0" u="none" strike="noStrike" cap="none" dirty="0">
                <a:solidFill>
                  <a:srgbClr val="000000"/>
                </a:solidFill>
                <a:latin typeface="Helvetica"/>
                <a:ea typeface="Calibri"/>
                <a:cs typeface="Helvetica"/>
                <a:sym typeface="Calibri"/>
              </a:rPr>
              <a:t>Pourquoi je ne me lave pas?</a:t>
            </a:r>
            <a:endParaRPr lang="fr" sz="2400" b="0" i="0" u="none" strike="noStrike" cap="none" dirty="0">
              <a:solidFill>
                <a:srgbClr val="000000"/>
              </a:solidFill>
              <a:latin typeface="Helvetica"/>
              <a:ea typeface="Calibri"/>
              <a:cs typeface="Helvetica"/>
              <a:sym typeface="Calibri"/>
            </a:endParaRPr>
          </a:p>
        </p:txBody>
      </p:sp>
    </p:spTree>
    <p:extLst>
      <p:ext uri="{BB962C8B-B14F-4D97-AF65-F5344CB8AC3E}">
        <p14:creationId xmlns:p14="http://schemas.microsoft.com/office/powerpoint/2010/main" val="1938455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ACTIONS</a:t>
            </a:r>
          </a:p>
        </p:txBody>
      </p:sp>
      <p:sp>
        <p:nvSpPr>
          <p:cNvPr id="3" name="Tijdelijke aanduiding voor inhoud 2"/>
          <p:cNvSpPr>
            <a:spLocks noGrp="1"/>
          </p:cNvSpPr>
          <p:nvPr>
            <p:ph idx="1"/>
          </p:nvPr>
        </p:nvSpPr>
        <p:spPr/>
        <p:txBody>
          <a:bodyPr/>
          <a:lstStyle/>
          <a:p>
            <a:pPr marL="0" lvl="0" indent="0">
              <a:buSzPct val="25000"/>
              <a:buNone/>
            </a:pPr>
            <a:r>
              <a:rPr lang="fr" b="1" dirty="0">
                <a:latin typeface="Helvetica"/>
                <a:cs typeface="Helvetica"/>
                <a:sym typeface="Arial"/>
              </a:rPr>
              <a:t>a. Pati</a:t>
            </a:r>
            <a:r>
              <a:rPr lang="fr" b="1" dirty="0">
                <a:latin typeface="Helvetica"/>
                <a:cs typeface="Helvetica"/>
              </a:rPr>
              <a:t>e</a:t>
            </a:r>
            <a:r>
              <a:rPr lang="fr" b="1" dirty="0">
                <a:latin typeface="Helvetica"/>
                <a:cs typeface="Helvetica"/>
                <a:sym typeface="Arial"/>
              </a:rPr>
              <a:t>nt </a:t>
            </a:r>
            <a:r>
              <a:rPr lang="fr" b="1" dirty="0">
                <a:latin typeface="Helvetica"/>
                <a:ea typeface="Noto Sans Symbols"/>
                <a:cs typeface="Helvetica"/>
                <a:sym typeface="Noto Sans Symbols"/>
              </a:rPr>
              <a:t>→</a:t>
            </a:r>
            <a:r>
              <a:rPr lang="fr" b="1" dirty="0">
                <a:latin typeface="Helvetica"/>
                <a:cs typeface="Helvetica"/>
                <a:sym typeface="Arial"/>
              </a:rPr>
              <a:t> </a:t>
            </a:r>
            <a:r>
              <a:rPr lang="fr" dirty="0">
                <a:latin typeface="Helvetica"/>
                <a:cs typeface="Helvetica"/>
              </a:rPr>
              <a:t>suivi en rue et en logement</a:t>
            </a:r>
          </a:p>
          <a:p>
            <a:pPr lvl="0">
              <a:buSzPct val="25000"/>
            </a:pPr>
            <a:endParaRPr lang="fr" sz="1600" dirty="0">
              <a:latin typeface="Helvetica"/>
              <a:cs typeface="Helvetica"/>
            </a:endParaRPr>
          </a:p>
          <a:p>
            <a:pPr lvl="0">
              <a:buSzPct val="25000"/>
            </a:pPr>
            <a:endParaRPr lang="fr" sz="1600" dirty="0">
              <a:solidFill>
                <a:srgbClr val="F26A37"/>
              </a:solidFill>
              <a:latin typeface="Helvetica"/>
              <a:cs typeface="Helvetica"/>
            </a:endParaRPr>
          </a:p>
          <a:p>
            <a:pPr marL="0" lvl="0" indent="0">
              <a:buSzPct val="25000"/>
              <a:buNone/>
            </a:pPr>
            <a:r>
              <a:rPr lang="fr" b="1" dirty="0">
                <a:latin typeface="Helvetica"/>
                <a:cs typeface="Helvetica"/>
                <a:sym typeface="Arial"/>
              </a:rPr>
              <a:t>b. Profession</a:t>
            </a:r>
            <a:r>
              <a:rPr lang="fr" b="1" dirty="0">
                <a:latin typeface="Helvetica"/>
                <a:cs typeface="Helvetica"/>
              </a:rPr>
              <a:t>nel</a:t>
            </a:r>
            <a:r>
              <a:rPr lang="fr" b="1" dirty="0">
                <a:latin typeface="Helvetica"/>
                <a:cs typeface="Helvetica"/>
                <a:sym typeface="Arial"/>
              </a:rPr>
              <a:t> </a:t>
            </a:r>
            <a:r>
              <a:rPr lang="fr" b="1" dirty="0">
                <a:latin typeface="Helvetica"/>
                <a:ea typeface="Noto Sans Symbols"/>
                <a:cs typeface="Helvetica"/>
                <a:sym typeface="Noto Sans Symbols"/>
              </a:rPr>
              <a:t>→</a:t>
            </a:r>
            <a:r>
              <a:rPr lang="fr" dirty="0">
                <a:latin typeface="Helvetica"/>
                <a:cs typeface="Helvetica"/>
                <a:sym typeface="Arial"/>
              </a:rPr>
              <a:t> formations</a:t>
            </a:r>
          </a:p>
          <a:p>
            <a:pPr lvl="0"/>
            <a:endParaRPr lang="fr" sz="1600" dirty="0">
              <a:latin typeface="Helvetica"/>
              <a:cs typeface="Helvetica"/>
            </a:endParaRPr>
          </a:p>
          <a:p>
            <a:pPr lvl="0"/>
            <a:endParaRPr lang="fr" sz="1600" dirty="0">
              <a:solidFill>
                <a:srgbClr val="F26A37"/>
              </a:solidFill>
              <a:latin typeface="Helvetica"/>
              <a:cs typeface="Helvetica"/>
            </a:endParaRPr>
          </a:p>
          <a:p>
            <a:pPr marL="0" lvl="0" indent="0">
              <a:buSzPct val="25000"/>
              <a:buNone/>
            </a:pPr>
            <a:r>
              <a:rPr lang="fr" b="1" dirty="0">
                <a:solidFill>
                  <a:srgbClr val="F26A37"/>
                </a:solidFill>
                <a:latin typeface="Helvetica"/>
                <a:cs typeface="Helvetica"/>
                <a:sym typeface="Arial"/>
              </a:rPr>
              <a:t>c. Infrastructu</a:t>
            </a:r>
            <a:r>
              <a:rPr lang="fr" b="1" dirty="0">
                <a:solidFill>
                  <a:srgbClr val="F26A37"/>
                </a:solidFill>
                <a:latin typeface="Helvetica"/>
                <a:cs typeface="Helvetica"/>
              </a:rPr>
              <a:t>re</a:t>
            </a:r>
            <a:r>
              <a:rPr lang="fr" b="1" dirty="0">
                <a:solidFill>
                  <a:srgbClr val="F26A37"/>
                </a:solidFill>
                <a:latin typeface="Helvetica"/>
                <a:cs typeface="Helvetica"/>
                <a:sym typeface="Arial"/>
              </a:rPr>
              <a:t> </a:t>
            </a:r>
            <a:r>
              <a:rPr lang="fr" b="1" dirty="0">
                <a:solidFill>
                  <a:srgbClr val="F26A37"/>
                </a:solidFill>
                <a:latin typeface="Helvetica"/>
                <a:ea typeface="Noto Sans Symbols"/>
                <a:cs typeface="Helvetica"/>
                <a:sym typeface="Noto Sans Symbols"/>
              </a:rPr>
              <a:t>→</a:t>
            </a:r>
            <a:r>
              <a:rPr lang="fr" dirty="0">
                <a:solidFill>
                  <a:srgbClr val="F26A37"/>
                </a:solidFill>
                <a:latin typeface="Helvetica"/>
                <a:cs typeface="Helvetica"/>
                <a:sym typeface="Arial"/>
              </a:rPr>
              <a:t> création d’outils</a:t>
            </a:r>
          </a:p>
          <a:p>
            <a:endParaRPr lang="nl-NL" dirty="0"/>
          </a:p>
        </p:txBody>
      </p:sp>
    </p:spTree>
    <p:extLst>
      <p:ext uri="{BB962C8B-B14F-4D97-AF65-F5344CB8AC3E}">
        <p14:creationId xmlns:p14="http://schemas.microsoft.com/office/powerpoint/2010/main" val="1149861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324"/>
          <p:cNvPicPr preferRelativeResize="0">
            <a:picLocks noChangeAspect="1"/>
          </p:cNvPicPr>
          <p:nvPr/>
        </p:nvPicPr>
        <p:blipFill rotWithShape="1">
          <a:blip r:embed="rId3">
            <a:alphaModFix/>
          </a:blip>
          <a:srcRect/>
          <a:stretch/>
        </p:blipFill>
        <p:spPr>
          <a:xfrm>
            <a:off x="6486027" y="1458932"/>
            <a:ext cx="3250488" cy="4679080"/>
          </a:xfrm>
          <a:prstGeom prst="rect">
            <a:avLst/>
          </a:prstGeom>
          <a:noFill/>
          <a:ln>
            <a:noFill/>
          </a:ln>
        </p:spPr>
      </p:pic>
      <p:pic>
        <p:nvPicPr>
          <p:cNvPr id="4" name="Shape 325"/>
          <p:cNvPicPr preferRelativeResize="0">
            <a:picLocks noChangeAspect="1"/>
          </p:cNvPicPr>
          <p:nvPr/>
        </p:nvPicPr>
        <p:blipFill rotWithShape="1">
          <a:blip r:embed="rId4">
            <a:alphaModFix/>
          </a:blip>
          <a:srcRect/>
          <a:stretch/>
        </p:blipFill>
        <p:spPr>
          <a:xfrm>
            <a:off x="1899470" y="1458931"/>
            <a:ext cx="3247883" cy="4553028"/>
          </a:xfrm>
          <a:prstGeom prst="rect">
            <a:avLst/>
          </a:prstGeom>
          <a:noFill/>
          <a:ln>
            <a:noFill/>
          </a:ln>
        </p:spPr>
      </p:pic>
      <p:sp>
        <p:nvSpPr>
          <p:cNvPr id="5" name="Titel 1">
            <a:extLst>
              <a:ext uri="{FF2B5EF4-FFF2-40B4-BE49-F238E27FC236}">
                <a16:creationId xmlns:a16="http://schemas.microsoft.com/office/drawing/2014/main" id="{9493FBCF-5F22-E64B-9088-A85908D6FD54}"/>
              </a:ext>
            </a:extLst>
          </p:cNvPr>
          <p:cNvSpPr>
            <a:spLocks noGrp="1"/>
          </p:cNvSpPr>
          <p:nvPr>
            <p:ph type="title"/>
          </p:nvPr>
        </p:nvSpPr>
        <p:spPr>
          <a:xfrm>
            <a:off x="838200" y="365129"/>
            <a:ext cx="10515600" cy="1325563"/>
          </a:xfrm>
        </p:spPr>
        <p:txBody>
          <a:bodyPr/>
          <a:lstStyle/>
          <a:p>
            <a:pPr lvl="0"/>
            <a:r>
              <a:rPr lang="nl-BE" dirty="0"/>
              <a:t>OUTILS : VALORISER CE QUI EXISTE</a:t>
            </a:r>
            <a:endParaRPr lang="nl-NL" dirty="0"/>
          </a:p>
        </p:txBody>
      </p:sp>
    </p:spTree>
    <p:extLst>
      <p:ext uri="{BB962C8B-B14F-4D97-AF65-F5344CB8AC3E}">
        <p14:creationId xmlns:p14="http://schemas.microsoft.com/office/powerpoint/2010/main" val="512386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r>
              <a:rPr lang="nl-BE" dirty="0"/>
              <a:t>OUTILS : VALORISER CE QUI EXISTE</a:t>
            </a:r>
            <a:endParaRPr lang="nl-NL" dirty="0"/>
          </a:p>
        </p:txBody>
      </p:sp>
      <p:pic>
        <p:nvPicPr>
          <p:cNvPr id="5" name="Shape 334"/>
          <p:cNvPicPr preferRelativeResize="0"/>
          <p:nvPr/>
        </p:nvPicPr>
        <p:blipFill rotWithShape="1">
          <a:blip r:embed="rId3">
            <a:alphaModFix/>
          </a:blip>
          <a:srcRect/>
          <a:stretch/>
        </p:blipFill>
        <p:spPr>
          <a:xfrm>
            <a:off x="215901" y="1900722"/>
            <a:ext cx="1695300" cy="2951700"/>
          </a:xfrm>
          <a:prstGeom prst="rect">
            <a:avLst/>
          </a:prstGeom>
          <a:noFill/>
          <a:ln>
            <a:noFill/>
          </a:ln>
        </p:spPr>
      </p:pic>
      <p:pic>
        <p:nvPicPr>
          <p:cNvPr id="6" name="Shape 333"/>
          <p:cNvPicPr preferRelativeResize="0"/>
          <p:nvPr/>
        </p:nvPicPr>
        <p:blipFill rotWithShape="1">
          <a:blip r:embed="rId4">
            <a:alphaModFix/>
          </a:blip>
          <a:srcRect/>
          <a:stretch/>
        </p:blipFill>
        <p:spPr>
          <a:xfrm>
            <a:off x="1788027" y="3187692"/>
            <a:ext cx="1696800" cy="2951700"/>
          </a:xfrm>
          <a:prstGeom prst="rect">
            <a:avLst/>
          </a:prstGeom>
          <a:noFill/>
          <a:ln>
            <a:noFill/>
          </a:ln>
        </p:spPr>
      </p:pic>
      <p:pic>
        <p:nvPicPr>
          <p:cNvPr id="7" name="Shape 336"/>
          <p:cNvPicPr preferRelativeResize="0">
            <a:picLocks noChangeAspect="1"/>
          </p:cNvPicPr>
          <p:nvPr/>
        </p:nvPicPr>
        <p:blipFill rotWithShape="1">
          <a:blip r:embed="rId5">
            <a:alphaModFix/>
          </a:blip>
          <a:srcRect/>
          <a:stretch/>
        </p:blipFill>
        <p:spPr>
          <a:xfrm>
            <a:off x="6801751" y="2248134"/>
            <a:ext cx="5390249" cy="3603077"/>
          </a:xfrm>
          <a:prstGeom prst="rect">
            <a:avLst/>
          </a:prstGeom>
          <a:noFill/>
          <a:ln>
            <a:noFill/>
          </a:ln>
        </p:spPr>
      </p:pic>
      <p:pic>
        <p:nvPicPr>
          <p:cNvPr id="8" name="Shape 335"/>
          <p:cNvPicPr preferRelativeResize="0"/>
          <p:nvPr/>
        </p:nvPicPr>
        <p:blipFill rotWithShape="1">
          <a:blip r:embed="rId6">
            <a:alphaModFix/>
          </a:blip>
          <a:srcRect/>
          <a:stretch/>
        </p:blipFill>
        <p:spPr>
          <a:xfrm>
            <a:off x="3657539" y="1690692"/>
            <a:ext cx="2971500" cy="2994000"/>
          </a:xfrm>
          <a:prstGeom prst="rect">
            <a:avLst/>
          </a:prstGeom>
          <a:noFill/>
          <a:ln>
            <a:noFill/>
          </a:ln>
        </p:spPr>
      </p:pic>
    </p:spTree>
    <p:extLst>
      <p:ext uri="{BB962C8B-B14F-4D97-AF65-F5344CB8AC3E}">
        <p14:creationId xmlns:p14="http://schemas.microsoft.com/office/powerpoint/2010/main" val="1864376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BENEFICES POUR LA SOCIETE</a:t>
            </a:r>
            <a:endParaRPr lang="nl-NL" dirty="0"/>
          </a:p>
        </p:txBody>
      </p:sp>
      <p:pic>
        <p:nvPicPr>
          <p:cNvPr id="3" name="Shape 343"/>
          <p:cNvPicPr preferRelativeResize="0"/>
          <p:nvPr/>
        </p:nvPicPr>
        <p:blipFill rotWithShape="1">
          <a:blip r:embed="rId3">
            <a:alphaModFix/>
          </a:blip>
          <a:srcRect/>
          <a:stretch/>
        </p:blipFill>
        <p:spPr>
          <a:xfrm>
            <a:off x="1475258" y="2592503"/>
            <a:ext cx="2182341" cy="2251515"/>
          </a:xfrm>
          <a:prstGeom prst="rect">
            <a:avLst/>
          </a:prstGeom>
          <a:noFill/>
          <a:ln>
            <a:noFill/>
          </a:ln>
        </p:spPr>
      </p:pic>
      <p:pic>
        <p:nvPicPr>
          <p:cNvPr id="4" name="Afbeelding 3"/>
          <p:cNvPicPr>
            <a:picLocks noChangeAspect="1"/>
          </p:cNvPicPr>
          <p:nvPr/>
        </p:nvPicPr>
        <p:blipFill>
          <a:blip r:embed="rId4"/>
          <a:stretch>
            <a:fillRect/>
          </a:stretch>
        </p:blipFill>
        <p:spPr>
          <a:xfrm>
            <a:off x="4697554" y="2309820"/>
            <a:ext cx="2591443" cy="2686593"/>
          </a:xfrm>
          <a:prstGeom prst="rect">
            <a:avLst/>
          </a:prstGeom>
        </p:spPr>
      </p:pic>
      <p:pic>
        <p:nvPicPr>
          <p:cNvPr id="5" name="Shape 344"/>
          <p:cNvPicPr preferRelativeResize="0"/>
          <p:nvPr/>
        </p:nvPicPr>
        <p:blipFill rotWithShape="1">
          <a:blip r:embed="rId5">
            <a:alphaModFix/>
          </a:blip>
          <a:srcRect/>
          <a:stretch/>
        </p:blipFill>
        <p:spPr>
          <a:xfrm>
            <a:off x="8971092" y="2179419"/>
            <a:ext cx="1769400" cy="2664599"/>
          </a:xfrm>
          <a:prstGeom prst="rect">
            <a:avLst/>
          </a:prstGeom>
          <a:noFill/>
          <a:ln>
            <a:noFill/>
          </a:ln>
        </p:spPr>
      </p:pic>
    </p:spTree>
    <p:extLst>
      <p:ext uri="{BB962C8B-B14F-4D97-AF65-F5344CB8AC3E}">
        <p14:creationId xmlns:p14="http://schemas.microsoft.com/office/powerpoint/2010/main" val="1355274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BENEFICES POUR LA SOCIETE</a:t>
            </a:r>
            <a:endParaRPr lang="nl-NL" dirty="0"/>
          </a:p>
        </p:txBody>
      </p:sp>
      <p:pic>
        <p:nvPicPr>
          <p:cNvPr id="6" name="Shape 352"/>
          <p:cNvPicPr preferRelativeResize="0">
            <a:picLocks noChangeAspect="1"/>
          </p:cNvPicPr>
          <p:nvPr/>
        </p:nvPicPr>
        <p:blipFill rotWithShape="1">
          <a:blip r:embed="rId3">
            <a:alphaModFix/>
          </a:blip>
          <a:srcRect b="4795"/>
          <a:stretch/>
        </p:blipFill>
        <p:spPr>
          <a:xfrm>
            <a:off x="3012989" y="1340771"/>
            <a:ext cx="6166021" cy="4925118"/>
          </a:xfrm>
          <a:prstGeom prst="rect">
            <a:avLst/>
          </a:prstGeom>
          <a:noFill/>
          <a:ln>
            <a:noFill/>
          </a:ln>
        </p:spPr>
      </p:pic>
    </p:spTree>
    <p:extLst>
      <p:ext uri="{BB962C8B-B14F-4D97-AF65-F5344CB8AC3E}">
        <p14:creationId xmlns:p14="http://schemas.microsoft.com/office/powerpoint/2010/main" val="1325260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7">
            <a:extLst>
              <a:ext uri="{FF2B5EF4-FFF2-40B4-BE49-F238E27FC236}">
                <a16:creationId xmlns:a16="http://schemas.microsoft.com/office/drawing/2014/main" id="{75C7F7EB-19BA-3240-BCD3-C18E7043363C}"/>
              </a:ext>
            </a:extLst>
          </p:cNvPr>
          <p:cNvSpPr/>
          <p:nvPr/>
        </p:nvSpPr>
        <p:spPr>
          <a:xfrm>
            <a:off x="2718719" y="1681200"/>
            <a:ext cx="3633900" cy="3633900"/>
          </a:xfrm>
          <a:prstGeom prst="ellipse">
            <a:avLst/>
          </a:prstGeom>
          <a:solidFill>
            <a:schemeClr val="lt1"/>
          </a:solidFill>
          <a:ln w="25400" cap="flat" cmpd="sng">
            <a:solidFill>
              <a:schemeClr val="accent3"/>
            </a:solidFill>
            <a:prstDash val="solid"/>
            <a:round/>
            <a:headEnd type="none" w="med" len="med"/>
            <a:tailEnd type="none" w="med" len="med"/>
          </a:ln>
        </p:spPr>
        <p:txBody>
          <a:bodyPr lIns="48225" tIns="48225" rIns="48225" bIns="48225" anchor="ctr" anchorCtr="0">
            <a:noAutofit/>
          </a:bodyPr>
          <a:lstStyle/>
          <a:p>
            <a:pPr marL="0" marR="0" lvl="0" indent="0" algn="ctr" rtl="0">
              <a:lnSpc>
                <a:spcPct val="90000"/>
              </a:lnSpc>
              <a:spcBef>
                <a:spcPts val="0"/>
              </a:spcBef>
              <a:buSzPct val="25000"/>
              <a:buNone/>
            </a:pPr>
            <a:r>
              <a:rPr lang="nl-BE" sz="3200" b="0" i="0" u="none" strike="noStrike" cap="none" dirty="0">
                <a:solidFill>
                  <a:srgbClr val="000000"/>
                </a:solidFill>
                <a:latin typeface="Helvetica"/>
                <a:ea typeface="Arial"/>
                <a:cs typeface="Helvetica"/>
                <a:sym typeface="Arial"/>
              </a:rPr>
              <a:t>Mouvement</a:t>
            </a:r>
          </a:p>
          <a:p>
            <a:pPr marL="0" marR="0" lvl="0" indent="0" algn="ctr" rtl="0">
              <a:lnSpc>
                <a:spcPct val="90000"/>
              </a:lnSpc>
              <a:spcBef>
                <a:spcPts val="0"/>
              </a:spcBef>
              <a:buSzPct val="25000"/>
              <a:buNone/>
            </a:pPr>
            <a:r>
              <a:rPr lang="nl-BE" sz="3200" dirty="0">
                <a:latin typeface="Helvetica"/>
                <a:cs typeface="Helvetica"/>
              </a:rPr>
              <a:t>Fin du</a:t>
            </a:r>
          </a:p>
          <a:p>
            <a:pPr marL="0" marR="0" lvl="0" indent="0" algn="ctr" rtl="0">
              <a:lnSpc>
                <a:spcPct val="90000"/>
              </a:lnSpc>
              <a:spcBef>
                <a:spcPts val="0"/>
              </a:spcBef>
              <a:buSzPct val="25000"/>
              <a:buNone/>
            </a:pPr>
            <a:r>
              <a:rPr lang="nl-BE" sz="3200" b="0" i="0" u="none" strike="noStrike" cap="none" dirty="0">
                <a:solidFill>
                  <a:srgbClr val="000000"/>
                </a:solidFill>
                <a:latin typeface="Helvetica"/>
                <a:ea typeface="Arial"/>
                <a:cs typeface="Helvetica"/>
                <a:sym typeface="Arial"/>
              </a:rPr>
              <a:t>Sans-Abrisme</a:t>
            </a:r>
            <a:endParaRPr lang="fr" sz="3200" b="0" i="0" u="none" strike="noStrike" cap="none" dirty="0">
              <a:solidFill>
                <a:srgbClr val="000000"/>
              </a:solidFill>
              <a:latin typeface="Helvetica"/>
              <a:ea typeface="Arial"/>
              <a:cs typeface="Helvetica"/>
              <a:sym typeface="Arial"/>
            </a:endParaRPr>
          </a:p>
        </p:txBody>
      </p:sp>
      <p:sp>
        <p:nvSpPr>
          <p:cNvPr id="3" name="Shape 448">
            <a:extLst>
              <a:ext uri="{FF2B5EF4-FFF2-40B4-BE49-F238E27FC236}">
                <a16:creationId xmlns:a16="http://schemas.microsoft.com/office/drawing/2014/main" id="{86FF0A98-82A5-AE47-B541-37F77050CA44}"/>
              </a:ext>
            </a:extLst>
          </p:cNvPr>
          <p:cNvSpPr/>
          <p:nvPr/>
        </p:nvSpPr>
        <p:spPr>
          <a:xfrm>
            <a:off x="3636000" y="353160"/>
            <a:ext cx="1816500" cy="1816500"/>
          </a:xfrm>
          <a:prstGeom prst="ellipse">
            <a:avLst/>
          </a:prstGeom>
          <a:solidFill>
            <a:schemeClr val="lt1"/>
          </a:solidFill>
          <a:ln w="25400" cap="flat" cmpd="sng">
            <a:solidFill>
              <a:schemeClr val="accent1"/>
            </a:solidFill>
            <a:prstDash val="solid"/>
            <a:round/>
            <a:headEnd type="none" w="med" len="med"/>
            <a:tailEnd type="none" w="med" len="med"/>
          </a:ln>
        </p:spPr>
        <p:txBody>
          <a:bodyPr lIns="26625" tIns="26625" rIns="26625" bIns="26625" anchor="ctr" anchorCtr="0">
            <a:noAutofit/>
          </a:bodyPr>
          <a:lstStyle/>
          <a:p>
            <a:pPr marL="0" marR="0" lvl="0" indent="0" algn="ctr" rtl="0">
              <a:lnSpc>
                <a:spcPct val="90000"/>
              </a:lnSpc>
              <a:spcBef>
                <a:spcPts val="0"/>
              </a:spcBef>
              <a:buSzPct val="25000"/>
              <a:buNone/>
            </a:pPr>
            <a:r>
              <a:rPr lang="nl-BE" sz="1800" b="0" i="0" u="none" strike="noStrike" cap="none" dirty="0">
                <a:solidFill>
                  <a:srgbClr val="000000"/>
                </a:solidFill>
                <a:latin typeface="Helvetica"/>
                <a:ea typeface="Arial"/>
                <a:cs typeface="Helvetica"/>
                <a:sym typeface="Arial"/>
              </a:rPr>
              <a:t>Logement</a:t>
            </a:r>
            <a:endParaRPr lang="fr" sz="1800" b="0" i="0" u="none" strike="noStrike" cap="none" dirty="0">
              <a:solidFill>
                <a:srgbClr val="000000"/>
              </a:solidFill>
              <a:latin typeface="Helvetica"/>
              <a:ea typeface="Arial"/>
              <a:cs typeface="Helvetica"/>
              <a:sym typeface="Arial"/>
            </a:endParaRPr>
          </a:p>
        </p:txBody>
      </p:sp>
      <p:sp>
        <p:nvSpPr>
          <p:cNvPr id="4" name="Shape 449">
            <a:extLst>
              <a:ext uri="{FF2B5EF4-FFF2-40B4-BE49-F238E27FC236}">
                <a16:creationId xmlns:a16="http://schemas.microsoft.com/office/drawing/2014/main" id="{68A87B83-5D34-2C44-9A41-8845A21EB423}"/>
              </a:ext>
            </a:extLst>
          </p:cNvPr>
          <p:cNvSpPr/>
          <p:nvPr/>
        </p:nvSpPr>
        <p:spPr>
          <a:xfrm>
            <a:off x="5994360" y="2556359"/>
            <a:ext cx="1925700" cy="1907700"/>
          </a:xfrm>
          <a:prstGeom prst="ellipse">
            <a:avLst/>
          </a:prstGeom>
          <a:solidFill>
            <a:schemeClr val="lt1"/>
          </a:solidFill>
          <a:ln w="25400" cap="flat" cmpd="sng">
            <a:solidFill>
              <a:schemeClr val="accent1"/>
            </a:solidFill>
            <a:prstDash val="solid"/>
            <a:round/>
            <a:headEnd type="none" w="med" len="med"/>
            <a:tailEnd type="none" w="med" len="med"/>
          </a:ln>
        </p:spPr>
        <p:txBody>
          <a:bodyPr lIns="26625" tIns="26625" rIns="26625" bIns="26625" anchor="ctr" anchorCtr="0">
            <a:noAutofit/>
          </a:bodyPr>
          <a:lstStyle/>
          <a:p>
            <a:pPr marL="0" marR="0" lvl="0" indent="0" algn="ctr" rtl="0">
              <a:lnSpc>
                <a:spcPct val="90000"/>
              </a:lnSpc>
              <a:spcBef>
                <a:spcPts val="0"/>
              </a:spcBef>
              <a:buSzPct val="25000"/>
              <a:buNone/>
            </a:pPr>
            <a:r>
              <a:rPr lang="nl-BE" sz="2100" b="0" i="0" u="none" strike="noStrike" cap="none" dirty="0">
                <a:solidFill>
                  <a:srgbClr val="000000"/>
                </a:solidFill>
                <a:latin typeface="Helvetica"/>
                <a:ea typeface="Arial"/>
                <a:cs typeface="Helvetica"/>
                <a:sym typeface="Arial"/>
              </a:rPr>
              <a:t>Prévention</a:t>
            </a:r>
            <a:endParaRPr lang="fr" sz="2100" b="0" i="0" u="none" strike="noStrike" cap="none" dirty="0">
              <a:solidFill>
                <a:srgbClr val="000000"/>
              </a:solidFill>
              <a:latin typeface="Helvetica"/>
              <a:ea typeface="Arial"/>
              <a:cs typeface="Helvetica"/>
              <a:sym typeface="Arial"/>
            </a:endParaRPr>
          </a:p>
        </p:txBody>
      </p:sp>
      <p:sp>
        <p:nvSpPr>
          <p:cNvPr id="5" name="Shape 450">
            <a:extLst>
              <a:ext uri="{FF2B5EF4-FFF2-40B4-BE49-F238E27FC236}">
                <a16:creationId xmlns:a16="http://schemas.microsoft.com/office/drawing/2014/main" id="{E7806C1E-931E-9E45-A12B-2F90E12BC868}"/>
              </a:ext>
            </a:extLst>
          </p:cNvPr>
          <p:cNvSpPr/>
          <p:nvPr/>
        </p:nvSpPr>
        <p:spPr>
          <a:xfrm>
            <a:off x="4410718" y="4465799"/>
            <a:ext cx="2126715" cy="2053561"/>
          </a:xfrm>
          <a:prstGeom prst="ellipse">
            <a:avLst/>
          </a:prstGeom>
          <a:solidFill>
            <a:schemeClr val="lt1"/>
          </a:solidFill>
          <a:ln w="25400" cap="flat" cmpd="sng">
            <a:solidFill>
              <a:schemeClr val="accent1"/>
            </a:solidFill>
            <a:prstDash val="solid"/>
            <a:round/>
            <a:headEnd type="none" w="med" len="med"/>
            <a:tailEnd type="none" w="med" len="med"/>
          </a:ln>
        </p:spPr>
        <p:txBody>
          <a:bodyPr lIns="26625" tIns="26625" rIns="26625" bIns="26625" anchor="ctr" anchorCtr="0">
            <a:noAutofit/>
          </a:bodyPr>
          <a:lstStyle/>
          <a:p>
            <a:pPr marL="0" marR="0" lvl="0" indent="0" algn="ctr" rtl="0">
              <a:lnSpc>
                <a:spcPct val="90000"/>
              </a:lnSpc>
              <a:spcBef>
                <a:spcPts val="0"/>
              </a:spcBef>
              <a:buSzPct val="25000"/>
              <a:buNone/>
            </a:pPr>
            <a:r>
              <a:rPr lang="nl-BE" sz="2000" b="0" i="0" u="none" strike="noStrike" cap="none" dirty="0">
                <a:solidFill>
                  <a:srgbClr val="000000"/>
                </a:solidFill>
                <a:latin typeface="Helvetica"/>
                <a:ea typeface="Arial"/>
                <a:cs typeface="Helvetica"/>
                <a:sym typeface="Arial"/>
              </a:rPr>
              <a:t>Solutions pour les sans-papiers</a:t>
            </a:r>
            <a:endParaRPr lang="fr" sz="2100" b="0" i="0" u="none" strike="noStrike" cap="none" dirty="0">
              <a:solidFill>
                <a:srgbClr val="000000"/>
              </a:solidFill>
              <a:latin typeface="Helvetica"/>
              <a:ea typeface="Arial"/>
              <a:cs typeface="Helvetica"/>
              <a:sym typeface="Arial"/>
            </a:endParaRPr>
          </a:p>
        </p:txBody>
      </p:sp>
      <p:sp>
        <p:nvSpPr>
          <p:cNvPr id="6" name="Shape 451">
            <a:extLst>
              <a:ext uri="{FF2B5EF4-FFF2-40B4-BE49-F238E27FC236}">
                <a16:creationId xmlns:a16="http://schemas.microsoft.com/office/drawing/2014/main" id="{9F53E4C0-874E-F64E-879B-28093A1AC647}"/>
              </a:ext>
            </a:extLst>
          </p:cNvPr>
          <p:cNvSpPr/>
          <p:nvPr/>
        </p:nvSpPr>
        <p:spPr>
          <a:xfrm>
            <a:off x="1331640" y="1681200"/>
            <a:ext cx="1816500" cy="1816500"/>
          </a:xfrm>
          <a:prstGeom prst="ellipse">
            <a:avLst/>
          </a:prstGeom>
          <a:solidFill>
            <a:schemeClr val="lt1"/>
          </a:solidFill>
          <a:ln w="25400" cap="flat" cmpd="sng">
            <a:solidFill>
              <a:schemeClr val="accent1"/>
            </a:solidFill>
            <a:prstDash val="solid"/>
            <a:round/>
            <a:headEnd type="none" w="med" len="med"/>
            <a:tailEnd type="none" w="med" len="med"/>
          </a:ln>
        </p:spPr>
        <p:txBody>
          <a:bodyPr lIns="26625" tIns="26625" rIns="26625" bIns="26625" anchor="ctr" anchorCtr="0">
            <a:noAutofit/>
          </a:bodyPr>
          <a:lstStyle/>
          <a:p>
            <a:pPr marL="0" marR="0" lvl="0" indent="0" algn="ctr" rtl="0">
              <a:lnSpc>
                <a:spcPct val="90000"/>
              </a:lnSpc>
              <a:spcBef>
                <a:spcPts val="0"/>
              </a:spcBef>
              <a:buSzPct val="25000"/>
              <a:buNone/>
            </a:pPr>
            <a:r>
              <a:rPr lang="nl-BE" sz="1600" dirty="0">
                <a:latin typeface="Helvetica"/>
                <a:cs typeface="Helvetica"/>
              </a:rPr>
              <a:t>Hôpitaux</a:t>
            </a:r>
            <a:endParaRPr lang="fr" sz="1600" b="0" i="0" u="none" strike="noStrike" cap="none" dirty="0">
              <a:solidFill>
                <a:srgbClr val="000000"/>
              </a:solidFill>
              <a:latin typeface="Helvetica"/>
              <a:cs typeface="Helvetica"/>
              <a:sym typeface="Arial"/>
            </a:endParaRPr>
          </a:p>
        </p:txBody>
      </p:sp>
      <p:cxnSp>
        <p:nvCxnSpPr>
          <p:cNvPr id="7" name="Shape 452">
            <a:extLst>
              <a:ext uri="{FF2B5EF4-FFF2-40B4-BE49-F238E27FC236}">
                <a16:creationId xmlns:a16="http://schemas.microsoft.com/office/drawing/2014/main" id="{6A0DFFAE-5FA9-EB41-9C35-7ECADC84E25F}"/>
              </a:ext>
            </a:extLst>
          </p:cNvPr>
          <p:cNvCxnSpPr/>
          <p:nvPr/>
        </p:nvCxnSpPr>
        <p:spPr>
          <a:xfrm>
            <a:off x="5292000" y="476639"/>
            <a:ext cx="935400" cy="300"/>
          </a:xfrm>
          <a:prstGeom prst="straightConnector1">
            <a:avLst/>
          </a:prstGeom>
          <a:noFill/>
          <a:ln w="25400" cap="flat" cmpd="sng">
            <a:solidFill>
              <a:schemeClr val="accent1"/>
            </a:solidFill>
            <a:prstDash val="solid"/>
            <a:round/>
            <a:headEnd type="none" w="med" len="med"/>
            <a:tailEnd type="triangle" w="lg" len="lg"/>
          </a:ln>
          <a:effectLst>
            <a:outerShdw blurRad="39999" dist="20000" dir="5400000" rotWithShape="0">
              <a:srgbClr val="000000">
                <a:alpha val="37647"/>
              </a:srgbClr>
            </a:outerShdw>
          </a:effectLst>
        </p:spPr>
      </p:cxnSp>
      <p:sp>
        <p:nvSpPr>
          <p:cNvPr id="8" name="Shape 453">
            <a:extLst>
              <a:ext uri="{FF2B5EF4-FFF2-40B4-BE49-F238E27FC236}">
                <a16:creationId xmlns:a16="http://schemas.microsoft.com/office/drawing/2014/main" id="{D7994B8D-C746-8941-930A-D19F2BDF562E}"/>
              </a:ext>
            </a:extLst>
          </p:cNvPr>
          <p:cNvSpPr/>
          <p:nvPr/>
        </p:nvSpPr>
        <p:spPr>
          <a:xfrm>
            <a:off x="6372359" y="332639"/>
            <a:ext cx="2374779" cy="637800"/>
          </a:xfrm>
          <a:prstGeom prst="rect">
            <a:avLst/>
          </a:prstGeom>
          <a:noFill/>
          <a:ln>
            <a:noFill/>
          </a:ln>
        </p:spPr>
        <p:txBody>
          <a:bodyPr lIns="90000" tIns="45000" rIns="90000" bIns="45000" anchor="t" anchorCtr="0">
            <a:noAutofit/>
          </a:bodyPr>
          <a:lstStyle/>
          <a:p>
            <a:pPr marL="0" marR="0" lvl="0" indent="0" algn="l" rtl="0">
              <a:lnSpc>
                <a:spcPct val="100000"/>
              </a:lnSpc>
              <a:spcBef>
                <a:spcPts val="0"/>
              </a:spcBef>
              <a:buSzPct val="25000"/>
              <a:buNone/>
            </a:pPr>
            <a:r>
              <a:rPr lang="fr" sz="1800" b="0" i="0" u="none" strike="noStrike" cap="none" dirty="0">
                <a:solidFill>
                  <a:srgbClr val="000000"/>
                </a:solidFill>
                <a:latin typeface="Helvetica"/>
                <a:cs typeface="Helvetica"/>
                <a:sym typeface="Arial"/>
              </a:rPr>
              <a:t>Campa</a:t>
            </a:r>
            <a:r>
              <a:rPr lang="nl-BE" sz="1800" b="0" i="0" u="none" strike="noStrike" cap="none" dirty="0">
                <a:solidFill>
                  <a:srgbClr val="000000"/>
                </a:solidFill>
                <a:latin typeface="Helvetica"/>
                <a:cs typeface="Helvetica"/>
                <a:sym typeface="Arial"/>
              </a:rPr>
              <a:t>gne</a:t>
            </a:r>
            <a:r>
              <a:rPr lang="fr" sz="1800" b="0" i="0" u="none" strike="noStrike" cap="none" dirty="0">
                <a:solidFill>
                  <a:srgbClr val="000000"/>
                </a:solidFill>
                <a:latin typeface="Helvetica"/>
                <a:cs typeface="Helvetica"/>
                <a:sym typeface="Arial"/>
              </a:rPr>
              <a:t> 400</a:t>
            </a:r>
            <a:r>
              <a:rPr lang="nl-BE" sz="1800" dirty="0">
                <a:latin typeface="Helvetica"/>
                <a:cs typeface="Helvetica"/>
              </a:rPr>
              <a:t>Toits</a:t>
            </a:r>
            <a:endParaRPr lang="fr" sz="1800" b="0" i="0" u="none" strike="noStrike" cap="none" dirty="0">
              <a:solidFill>
                <a:srgbClr val="000000"/>
              </a:solidFill>
              <a:latin typeface="Helvetica"/>
              <a:cs typeface="Helvetica"/>
              <a:sym typeface="Arial"/>
            </a:endParaRPr>
          </a:p>
        </p:txBody>
      </p:sp>
      <p:sp>
        <p:nvSpPr>
          <p:cNvPr id="9" name="Shape 455">
            <a:extLst>
              <a:ext uri="{FF2B5EF4-FFF2-40B4-BE49-F238E27FC236}">
                <a16:creationId xmlns:a16="http://schemas.microsoft.com/office/drawing/2014/main" id="{16D0E205-AD14-AB4F-8140-EAE2CFD5597F}"/>
              </a:ext>
            </a:extLst>
          </p:cNvPr>
          <p:cNvSpPr/>
          <p:nvPr/>
        </p:nvSpPr>
        <p:spPr>
          <a:xfrm>
            <a:off x="6808037" y="1060273"/>
            <a:ext cx="1547701" cy="364200"/>
          </a:xfrm>
          <a:prstGeom prst="rect">
            <a:avLst/>
          </a:prstGeom>
          <a:noFill/>
          <a:ln>
            <a:noFill/>
          </a:ln>
        </p:spPr>
        <p:txBody>
          <a:bodyPr lIns="90000" tIns="45000" rIns="90000" bIns="45000" anchor="t" anchorCtr="0">
            <a:noAutofit/>
          </a:bodyPr>
          <a:lstStyle/>
          <a:p>
            <a:pPr marL="0" marR="0" lvl="0" indent="0" algn="l" rtl="0">
              <a:lnSpc>
                <a:spcPct val="100000"/>
              </a:lnSpc>
              <a:spcBef>
                <a:spcPts val="0"/>
              </a:spcBef>
              <a:buSzPct val="25000"/>
              <a:buNone/>
            </a:pPr>
            <a:r>
              <a:rPr lang="nl-BE" sz="1800" b="0" i="0" u="none" strike="noStrike" cap="none" dirty="0">
                <a:solidFill>
                  <a:srgbClr val="000000"/>
                </a:solidFill>
                <a:latin typeface="Helvetica"/>
                <a:cs typeface="Helvetica"/>
                <a:sym typeface="Arial"/>
              </a:rPr>
              <a:t>Semaine FFL</a:t>
            </a:r>
            <a:endParaRPr lang="fr" sz="1800" b="0" i="0" u="none" strike="noStrike" cap="none" dirty="0">
              <a:solidFill>
                <a:srgbClr val="000000"/>
              </a:solidFill>
              <a:latin typeface="Helvetica"/>
              <a:cs typeface="Helvetica"/>
              <a:sym typeface="Arial"/>
            </a:endParaRPr>
          </a:p>
        </p:txBody>
      </p:sp>
      <p:cxnSp>
        <p:nvCxnSpPr>
          <p:cNvPr id="10" name="Shape 456">
            <a:extLst>
              <a:ext uri="{FF2B5EF4-FFF2-40B4-BE49-F238E27FC236}">
                <a16:creationId xmlns:a16="http://schemas.microsoft.com/office/drawing/2014/main" id="{70B9CE88-DFCA-F443-8AEB-8E61A2E3E884}"/>
              </a:ext>
            </a:extLst>
          </p:cNvPr>
          <p:cNvCxnSpPr/>
          <p:nvPr/>
        </p:nvCxnSpPr>
        <p:spPr>
          <a:xfrm>
            <a:off x="7581888" y="1542300"/>
            <a:ext cx="300" cy="277800"/>
          </a:xfrm>
          <a:prstGeom prst="straightConnector1">
            <a:avLst/>
          </a:prstGeom>
          <a:noFill/>
          <a:ln w="25400" cap="flat" cmpd="sng">
            <a:solidFill>
              <a:schemeClr val="accent1"/>
            </a:solidFill>
            <a:prstDash val="solid"/>
            <a:round/>
            <a:headEnd type="none" w="med" len="med"/>
            <a:tailEnd type="triangle" w="lg" len="lg"/>
          </a:ln>
          <a:effectLst>
            <a:outerShdw blurRad="39999" dist="20000" dir="5400000" rotWithShape="0">
              <a:srgbClr val="000000">
                <a:alpha val="37647"/>
              </a:srgbClr>
            </a:outerShdw>
          </a:effectLst>
        </p:spPr>
      </p:cxnSp>
      <p:sp>
        <p:nvSpPr>
          <p:cNvPr id="11" name="Shape 457">
            <a:extLst>
              <a:ext uri="{FF2B5EF4-FFF2-40B4-BE49-F238E27FC236}">
                <a16:creationId xmlns:a16="http://schemas.microsoft.com/office/drawing/2014/main" id="{8F49D6DD-CECD-384B-8EA8-7CAA9DD6D292}"/>
              </a:ext>
            </a:extLst>
          </p:cNvPr>
          <p:cNvSpPr/>
          <p:nvPr/>
        </p:nvSpPr>
        <p:spPr>
          <a:xfrm>
            <a:off x="6352619" y="1980238"/>
            <a:ext cx="2449740" cy="376514"/>
          </a:xfrm>
          <a:prstGeom prst="rect">
            <a:avLst/>
          </a:prstGeom>
          <a:noFill/>
          <a:ln>
            <a:noFill/>
          </a:ln>
        </p:spPr>
        <p:txBody>
          <a:bodyPr lIns="90000" tIns="45000" rIns="90000" bIns="45000" anchor="t" anchorCtr="0">
            <a:noAutofit/>
          </a:bodyPr>
          <a:lstStyle/>
          <a:p>
            <a:pPr marL="0" marR="0" lvl="0" indent="0" algn="l" rtl="0">
              <a:lnSpc>
                <a:spcPct val="100000"/>
              </a:lnSpc>
              <a:spcBef>
                <a:spcPts val="0"/>
              </a:spcBef>
              <a:buSzPct val="25000"/>
              <a:buNone/>
            </a:pPr>
            <a:r>
              <a:rPr lang="nl-BE" sz="1800" dirty="0">
                <a:latin typeface="Helvetica"/>
                <a:cs typeface="Helvetica"/>
              </a:rPr>
              <a:t>Citoyens bienveillants</a:t>
            </a:r>
            <a:endParaRPr lang="fr" sz="1800" b="0" i="0" u="none" strike="noStrike" cap="none" dirty="0">
              <a:solidFill>
                <a:srgbClr val="000000"/>
              </a:solidFill>
              <a:latin typeface="Helvetica"/>
              <a:cs typeface="Helvetica"/>
              <a:sym typeface="Arial"/>
            </a:endParaRPr>
          </a:p>
        </p:txBody>
      </p:sp>
      <p:sp>
        <p:nvSpPr>
          <p:cNvPr id="12" name="Shape 459">
            <a:extLst>
              <a:ext uri="{FF2B5EF4-FFF2-40B4-BE49-F238E27FC236}">
                <a16:creationId xmlns:a16="http://schemas.microsoft.com/office/drawing/2014/main" id="{1084D428-BE1F-DF4E-B585-8E84A1E4D785}"/>
              </a:ext>
            </a:extLst>
          </p:cNvPr>
          <p:cNvSpPr/>
          <p:nvPr/>
        </p:nvSpPr>
        <p:spPr>
          <a:xfrm>
            <a:off x="1619640" y="3861000"/>
            <a:ext cx="1799700" cy="1727700"/>
          </a:xfrm>
          <a:prstGeom prst="ellipse">
            <a:avLst/>
          </a:prstGeom>
          <a:solidFill>
            <a:schemeClr val="lt1"/>
          </a:solidFill>
          <a:ln w="25400"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3" name="Afbeelding 4">
            <a:extLst>
              <a:ext uri="{FF2B5EF4-FFF2-40B4-BE49-F238E27FC236}">
                <a16:creationId xmlns:a16="http://schemas.microsoft.com/office/drawing/2014/main" id="{C403CADE-581A-DF41-BD55-DF05AC480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03" y="851700"/>
            <a:ext cx="828092" cy="828092"/>
          </a:xfrm>
          <a:prstGeom prst="rect">
            <a:avLst/>
          </a:prstGeom>
        </p:spPr>
      </p:pic>
      <p:cxnSp>
        <p:nvCxnSpPr>
          <p:cNvPr id="14" name="Shape 454">
            <a:extLst>
              <a:ext uri="{FF2B5EF4-FFF2-40B4-BE49-F238E27FC236}">
                <a16:creationId xmlns:a16="http://schemas.microsoft.com/office/drawing/2014/main" id="{758EA300-6F05-4545-B139-F49C4D690D3D}"/>
              </a:ext>
            </a:extLst>
          </p:cNvPr>
          <p:cNvCxnSpPr/>
          <p:nvPr/>
        </p:nvCxnSpPr>
        <p:spPr>
          <a:xfrm>
            <a:off x="7588118" y="736001"/>
            <a:ext cx="300" cy="277800"/>
          </a:xfrm>
          <a:prstGeom prst="straightConnector1">
            <a:avLst/>
          </a:prstGeom>
          <a:noFill/>
          <a:ln w="25400" cap="flat" cmpd="sng">
            <a:solidFill>
              <a:schemeClr val="accent1"/>
            </a:solidFill>
            <a:prstDash val="solid"/>
            <a:round/>
            <a:headEnd type="none" w="med" len="med"/>
            <a:tailEnd type="triangle" w="lg" len="lg"/>
          </a:ln>
          <a:effectLst>
            <a:outerShdw blurRad="39999" dist="20000" dir="5400000" rotWithShape="0">
              <a:srgbClr val="000000">
                <a:alpha val="37647"/>
              </a:srgbClr>
            </a:outerShdw>
          </a:effectLst>
        </p:spPr>
      </p:cxnSp>
    </p:spTree>
    <p:extLst>
      <p:ext uri="{BB962C8B-B14F-4D97-AF65-F5344CB8AC3E}">
        <p14:creationId xmlns:p14="http://schemas.microsoft.com/office/powerpoint/2010/main" val="33832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BUDGET</a:t>
            </a:r>
          </a:p>
        </p:txBody>
      </p:sp>
      <p:sp>
        <p:nvSpPr>
          <p:cNvPr id="3" name="Tijdelijke aanduiding voor inhoud 2"/>
          <p:cNvSpPr>
            <a:spLocks noGrp="1"/>
          </p:cNvSpPr>
          <p:nvPr>
            <p:ph idx="1"/>
          </p:nvPr>
        </p:nvSpPr>
        <p:spPr/>
        <p:txBody>
          <a:bodyPr/>
          <a:lstStyle/>
          <a:p>
            <a:pPr lvl="0">
              <a:buClr>
                <a:srgbClr val="000000"/>
              </a:buClr>
              <a:buSzPct val="100000"/>
            </a:pPr>
            <a:r>
              <a:rPr lang="nl-BE" dirty="0">
                <a:solidFill>
                  <a:srgbClr val="000000"/>
                </a:solidFill>
                <a:latin typeface="Helvetica"/>
                <a:cs typeface="Helvetica"/>
                <a:sym typeface="Arial"/>
              </a:rPr>
              <a:t> </a:t>
            </a:r>
            <a:r>
              <a:rPr lang="fr" dirty="0">
                <a:solidFill>
                  <a:srgbClr val="000000"/>
                </a:solidFill>
                <a:latin typeface="Helvetica"/>
                <a:cs typeface="Helvetica"/>
                <a:sym typeface="Arial"/>
              </a:rPr>
              <a:t>50.000€ in 2006, 1.</a:t>
            </a:r>
            <a:r>
              <a:rPr lang="nl-BE" dirty="0">
                <a:solidFill>
                  <a:srgbClr val="000000"/>
                </a:solidFill>
                <a:latin typeface="Helvetica"/>
                <a:cs typeface="Helvetica"/>
                <a:sym typeface="Arial"/>
              </a:rPr>
              <a:t>4</a:t>
            </a:r>
            <a:r>
              <a:rPr lang="fr" dirty="0">
                <a:solidFill>
                  <a:srgbClr val="000000"/>
                </a:solidFill>
                <a:latin typeface="Helvetica"/>
                <a:cs typeface="Helvetica"/>
                <a:sym typeface="Arial"/>
              </a:rPr>
              <a:t>00.000€ </a:t>
            </a:r>
            <a:r>
              <a:rPr lang="nl-BE" dirty="0">
                <a:latin typeface="Helvetica"/>
                <a:cs typeface="Helvetica"/>
              </a:rPr>
              <a:t>en</a:t>
            </a:r>
            <a:r>
              <a:rPr lang="fr" dirty="0">
                <a:solidFill>
                  <a:srgbClr val="000000"/>
                </a:solidFill>
                <a:latin typeface="Helvetica"/>
                <a:cs typeface="Helvetica"/>
                <a:sym typeface="Arial"/>
              </a:rPr>
              <a:t> 201</a:t>
            </a:r>
            <a:r>
              <a:rPr lang="nl-BE" dirty="0">
                <a:solidFill>
                  <a:srgbClr val="000000"/>
                </a:solidFill>
                <a:latin typeface="Helvetica"/>
                <a:cs typeface="Helvetica"/>
                <a:sym typeface="Arial"/>
              </a:rPr>
              <a:t>8</a:t>
            </a:r>
            <a:endParaRPr lang="fr" dirty="0">
              <a:solidFill>
                <a:srgbClr val="000000"/>
              </a:solidFill>
              <a:latin typeface="Helvetica"/>
              <a:cs typeface="Helvetica"/>
              <a:sym typeface="Arial"/>
            </a:endParaRPr>
          </a:p>
          <a:p>
            <a:pPr lvl="0">
              <a:buClr>
                <a:srgbClr val="000000"/>
              </a:buClr>
              <a:buSzPct val="100000"/>
            </a:pPr>
            <a:r>
              <a:rPr lang="nl-BE" dirty="0">
                <a:solidFill>
                  <a:srgbClr val="000000"/>
                </a:solidFill>
                <a:latin typeface="Helvetica"/>
                <a:cs typeface="Helvetica"/>
                <a:sym typeface="Arial"/>
              </a:rPr>
              <a:t> </a:t>
            </a:r>
            <a:r>
              <a:rPr lang="fr" dirty="0">
                <a:solidFill>
                  <a:srgbClr val="000000"/>
                </a:solidFill>
                <a:latin typeface="Helvetica"/>
                <a:cs typeface="Helvetica"/>
                <a:sym typeface="Arial"/>
              </a:rPr>
              <a:t>8</a:t>
            </a:r>
            <a:r>
              <a:rPr lang="nl-BE" dirty="0">
                <a:solidFill>
                  <a:srgbClr val="000000"/>
                </a:solidFill>
                <a:latin typeface="Helvetica"/>
                <a:cs typeface="Helvetica"/>
                <a:sym typeface="Arial"/>
              </a:rPr>
              <a:t>0</a:t>
            </a:r>
            <a:r>
              <a:rPr lang="fr" dirty="0">
                <a:solidFill>
                  <a:srgbClr val="000000"/>
                </a:solidFill>
                <a:latin typeface="Helvetica"/>
                <a:cs typeface="Helvetica"/>
                <a:sym typeface="Arial"/>
              </a:rPr>
              <a:t>% ressources humaines</a:t>
            </a:r>
          </a:p>
          <a:p>
            <a:pPr lvl="0">
              <a:buClr>
                <a:srgbClr val="000000"/>
              </a:buClr>
              <a:buSzPct val="100000"/>
            </a:pPr>
            <a:r>
              <a:rPr lang="nl-BE" dirty="0">
                <a:solidFill>
                  <a:srgbClr val="000000"/>
                </a:solidFill>
                <a:latin typeface="Helvetica"/>
                <a:cs typeface="Helvetica"/>
                <a:sym typeface="Arial"/>
              </a:rPr>
              <a:t> </a:t>
            </a:r>
            <a:r>
              <a:rPr lang="fr" dirty="0">
                <a:solidFill>
                  <a:srgbClr val="000000"/>
                </a:solidFill>
                <a:latin typeface="Helvetica"/>
                <a:cs typeface="Helvetica"/>
                <a:sym typeface="Arial"/>
              </a:rPr>
              <a:t>Divers</a:t>
            </a:r>
            <a:r>
              <a:rPr lang="nl-BE" dirty="0">
                <a:solidFill>
                  <a:srgbClr val="000000"/>
                </a:solidFill>
                <a:latin typeface="Helvetica"/>
                <a:cs typeface="Helvetica"/>
                <a:sym typeface="Arial"/>
              </a:rPr>
              <a:t>ification</a:t>
            </a:r>
            <a:endParaRPr lang="fr-FR" dirty="0">
              <a:latin typeface="Arial" charset="0"/>
              <a:ea typeface="Arial" charset="0"/>
              <a:cs typeface="Arial" charset="0"/>
            </a:endParaRPr>
          </a:p>
          <a:p>
            <a:endParaRPr lang="nl-NL" dirty="0"/>
          </a:p>
        </p:txBody>
      </p:sp>
      <p:graphicFrame>
        <p:nvGraphicFramePr>
          <p:cNvPr id="6" name="Grafiek 5"/>
          <p:cNvGraphicFramePr/>
          <p:nvPr>
            <p:extLst>
              <p:ext uri="{D42A27DB-BD31-4B8C-83A1-F6EECF244321}">
                <p14:modId xmlns:p14="http://schemas.microsoft.com/office/powerpoint/2010/main" val="1443277098"/>
              </p:ext>
            </p:extLst>
          </p:nvPr>
        </p:nvGraphicFramePr>
        <p:xfrm>
          <a:off x="4064000" y="1825625"/>
          <a:ext cx="7165975" cy="48850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9489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Stratégies</a:t>
            </a:r>
            <a:r>
              <a:rPr lang="nl-NL" dirty="0"/>
              <a:t> de </a:t>
            </a:r>
            <a:r>
              <a:rPr lang="nl-NL" dirty="0" err="1"/>
              <a:t>partenariat</a:t>
            </a:r>
            <a:endParaRPr lang="nl-NL" dirty="0"/>
          </a:p>
        </p:txBody>
      </p:sp>
      <p:sp>
        <p:nvSpPr>
          <p:cNvPr id="3" name="Tijdelijke aanduiding voor inhoud 2"/>
          <p:cNvSpPr>
            <a:spLocks noGrp="1"/>
          </p:cNvSpPr>
          <p:nvPr>
            <p:ph idx="1"/>
          </p:nvPr>
        </p:nvSpPr>
        <p:spPr/>
        <p:txBody>
          <a:bodyPr/>
          <a:lstStyle/>
          <a:p>
            <a:pPr marL="228566" lvl="1" indent="0">
              <a:buClr>
                <a:srgbClr val="000000"/>
              </a:buClr>
              <a:buSzPct val="100000"/>
              <a:buNone/>
            </a:pPr>
            <a:r>
              <a:rPr lang="nl-BE" b="1" dirty="0">
                <a:solidFill>
                  <a:srgbClr val="F26A37"/>
                </a:solidFill>
                <a:latin typeface="Helvetica"/>
                <a:cs typeface="Helvetica"/>
                <a:sym typeface="Arial"/>
              </a:rPr>
              <a:t>Besoin financier</a:t>
            </a:r>
          </a:p>
          <a:p>
            <a:pPr lvl="1" indent="-457200">
              <a:buClr>
                <a:srgbClr val="000000"/>
              </a:buClr>
              <a:buSzPct val="100000"/>
            </a:pPr>
            <a:r>
              <a:rPr lang="nl-BE" dirty="0">
                <a:solidFill>
                  <a:srgbClr val="000000"/>
                </a:solidFill>
                <a:latin typeface="Helvetica"/>
                <a:cs typeface="Helvetica"/>
                <a:sym typeface="Arial"/>
              </a:rPr>
              <a:t>Soutien financier – parrainage du trajectoire d’un   patient ou d’une maraude …</a:t>
            </a:r>
            <a:endParaRPr lang="nl-BE" dirty="0">
              <a:latin typeface="Helvetica"/>
              <a:cs typeface="Helvetica"/>
            </a:endParaRPr>
          </a:p>
          <a:p>
            <a:pPr lvl="1" indent="-457200">
              <a:buClr>
                <a:srgbClr val="000000"/>
              </a:buClr>
              <a:buSzPct val="100000"/>
            </a:pPr>
            <a:r>
              <a:rPr lang="nl-BE" dirty="0">
                <a:solidFill>
                  <a:srgbClr val="000000"/>
                </a:solidFill>
                <a:latin typeface="Helvetica"/>
                <a:cs typeface="Helvetica"/>
                <a:sym typeface="Arial"/>
              </a:rPr>
              <a:t>Logement: notion d’investissement social dans l’immobilier</a:t>
            </a:r>
          </a:p>
          <a:p>
            <a:pPr lvl="1" indent="-457200">
              <a:buClr>
                <a:srgbClr val="000000"/>
              </a:buClr>
              <a:buSzPct val="100000"/>
            </a:pPr>
            <a:r>
              <a:rPr lang="nl-BE" dirty="0">
                <a:solidFill>
                  <a:srgbClr val="000000"/>
                </a:solidFill>
                <a:latin typeface="Helvetica"/>
                <a:cs typeface="Helvetica"/>
                <a:sym typeface="Arial"/>
              </a:rPr>
              <a:t>Sponsoring des 20km BXL (parrainage des coureurs de l’entreprise) </a:t>
            </a:r>
          </a:p>
          <a:p>
            <a:pPr lvl="1" indent="-457200">
              <a:buClr>
                <a:srgbClr val="000000"/>
              </a:buClr>
              <a:buSzPct val="100000"/>
            </a:pPr>
            <a:r>
              <a:rPr lang="nl-BE" dirty="0">
                <a:solidFill>
                  <a:srgbClr val="000000"/>
                </a:solidFill>
                <a:latin typeface="Helvetica"/>
                <a:cs typeface="Helvetica"/>
                <a:sym typeface="Arial"/>
              </a:rPr>
              <a:t>Organisati</a:t>
            </a:r>
            <a:r>
              <a:rPr lang="nl-BE" dirty="0">
                <a:latin typeface="Helvetica"/>
                <a:cs typeface="Helvetica"/>
              </a:rPr>
              <a:t>on d’un événement</a:t>
            </a:r>
            <a:r>
              <a:rPr lang="nl-BE" dirty="0">
                <a:solidFill>
                  <a:srgbClr val="000000"/>
                </a:solidFill>
                <a:latin typeface="Helvetica"/>
                <a:cs typeface="Helvetica"/>
                <a:sym typeface="Arial"/>
              </a:rPr>
              <a:t> (tombola, expo …)</a:t>
            </a:r>
            <a:endParaRPr lang="nl-BE" dirty="0">
              <a:latin typeface="Helvetica"/>
              <a:cs typeface="Helvetica"/>
              <a:sym typeface="Arial"/>
            </a:endParaRPr>
          </a:p>
          <a:p>
            <a:pPr marL="228566" lvl="1" indent="0">
              <a:buClr>
                <a:srgbClr val="000000"/>
              </a:buClr>
              <a:buSzPct val="100000"/>
              <a:buNone/>
            </a:pPr>
            <a:endParaRPr lang="nl-BE" b="1" dirty="0">
              <a:solidFill>
                <a:srgbClr val="F26A37"/>
              </a:solidFill>
              <a:latin typeface="Helvetica"/>
              <a:cs typeface="Helvetica"/>
              <a:sym typeface="Arial"/>
            </a:endParaRPr>
          </a:p>
          <a:p>
            <a:pPr marL="228566" lvl="1" indent="0">
              <a:buClr>
                <a:srgbClr val="000000"/>
              </a:buClr>
              <a:buSzPct val="100000"/>
              <a:buNone/>
            </a:pPr>
            <a:r>
              <a:rPr lang="nl-BE" sz="2400" b="1" dirty="0">
                <a:solidFill>
                  <a:srgbClr val="F26A37"/>
                </a:solidFill>
                <a:latin typeface="Helvetica"/>
                <a:cs typeface="Helvetica"/>
                <a:sym typeface="Arial"/>
              </a:rPr>
              <a:t>Besoin RH de l’asbl</a:t>
            </a:r>
          </a:p>
          <a:p>
            <a:pPr marL="571466" lvl="1" indent="-342900">
              <a:buClr>
                <a:srgbClr val="000000"/>
              </a:buClr>
              <a:buSzPct val="100000"/>
            </a:pPr>
            <a:r>
              <a:rPr lang="nl-BE" sz="2400" dirty="0">
                <a:solidFill>
                  <a:srgbClr val="000000"/>
                </a:solidFill>
                <a:latin typeface="Helvetica"/>
                <a:cs typeface="Helvetica"/>
                <a:sym typeface="Arial"/>
              </a:rPr>
              <a:t>Bénévoles</a:t>
            </a:r>
          </a:p>
          <a:p>
            <a:endParaRPr lang="nl-NL" dirty="0"/>
          </a:p>
        </p:txBody>
      </p:sp>
      <p:pic>
        <p:nvPicPr>
          <p:cNvPr id="4" name="Shape 395"/>
          <p:cNvPicPr preferRelativeResize="0">
            <a:picLocks noChangeAspect="1"/>
          </p:cNvPicPr>
          <p:nvPr/>
        </p:nvPicPr>
        <p:blipFill rotWithShape="1">
          <a:blip r:embed="rId3">
            <a:alphaModFix/>
          </a:blip>
          <a:srcRect/>
          <a:stretch/>
        </p:blipFill>
        <p:spPr>
          <a:xfrm>
            <a:off x="4841461" y="4557238"/>
            <a:ext cx="4404461" cy="1754658"/>
          </a:xfrm>
          <a:prstGeom prst="rect">
            <a:avLst/>
          </a:prstGeom>
          <a:noFill/>
          <a:ln w="38100">
            <a:solidFill>
              <a:srgbClr val="86C457"/>
            </a:solidFill>
          </a:ln>
        </p:spPr>
      </p:pic>
    </p:spTree>
    <p:extLst>
      <p:ext uri="{BB962C8B-B14F-4D97-AF65-F5344CB8AC3E}">
        <p14:creationId xmlns:p14="http://schemas.microsoft.com/office/powerpoint/2010/main" val="1231984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1851" y="1005204"/>
            <a:ext cx="10515600" cy="2852737"/>
          </a:xfrm>
        </p:spPr>
        <p:txBody>
          <a:bodyPr/>
          <a:lstStyle/>
          <a:p>
            <a:pPr algn="ctr"/>
            <a:r>
              <a:rPr lang="nl-NL" dirty="0"/>
              <a:t>UN MONDE SANS </a:t>
            </a:r>
            <a:br>
              <a:rPr lang="nl-NL" dirty="0"/>
            </a:br>
            <a:r>
              <a:rPr lang="nl-NL" dirty="0"/>
              <a:t>PERSONNES SANS-ABRI ? </a:t>
            </a:r>
          </a:p>
        </p:txBody>
      </p:sp>
      <p:sp>
        <p:nvSpPr>
          <p:cNvPr id="3" name="Tijdelijke aanduiding voor tekst 2"/>
          <p:cNvSpPr>
            <a:spLocks noGrp="1"/>
          </p:cNvSpPr>
          <p:nvPr>
            <p:ph type="body" idx="1"/>
          </p:nvPr>
        </p:nvSpPr>
        <p:spPr/>
        <p:txBody>
          <a:bodyPr/>
          <a:lstStyle/>
          <a:p>
            <a:r>
              <a:rPr lang="nl-NL" dirty="0"/>
              <a:t> </a:t>
            </a:r>
          </a:p>
        </p:txBody>
      </p:sp>
    </p:spTree>
    <p:extLst>
      <p:ext uri="{BB962C8B-B14F-4D97-AF65-F5344CB8AC3E}">
        <p14:creationId xmlns:p14="http://schemas.microsoft.com/office/powerpoint/2010/main" val="1197721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2"/>
          <p:cNvSpPr txBox="1"/>
          <p:nvPr/>
        </p:nvSpPr>
        <p:spPr>
          <a:xfrm>
            <a:off x="3052610" y="380443"/>
            <a:ext cx="8062651" cy="873957"/>
          </a:xfrm>
          <a:prstGeom prst="rect">
            <a:avLst/>
          </a:prstGeom>
        </p:spPr>
        <p:txBody>
          <a:bodyPr vert="horz" wrap="square" lIns="0" tIns="12065" rIns="0" bIns="0" rtlCol="0">
            <a:spAutoFit/>
          </a:bodyPr>
          <a:lstStyle/>
          <a:p>
            <a:pPr lvl="0">
              <a:buSzPct val="25000"/>
            </a:pPr>
            <a:r>
              <a:rPr lang="nl-BE" sz="3200" b="1" i="0" u="none" strike="noStrike" cap="none" dirty="0">
                <a:solidFill>
                  <a:srgbClr val="86C457"/>
                </a:solidFill>
                <a:latin typeface="Helvetica"/>
                <a:cs typeface="Helvetica"/>
                <a:sym typeface="Arial"/>
              </a:rPr>
              <a:t>Sortir de la rue, c’est </a:t>
            </a:r>
            <a:r>
              <a:rPr lang="nl-BE" sz="3200" b="1" i="0" u="none" strike="noStrike" cap="none" dirty="0">
                <a:solidFill>
                  <a:srgbClr val="F26A37"/>
                </a:solidFill>
                <a:latin typeface="Helvetica"/>
                <a:cs typeface="Helvetica"/>
                <a:sym typeface="Arial"/>
              </a:rPr>
              <a:t>possible</a:t>
            </a:r>
            <a:r>
              <a:rPr lang="nl-BE" sz="3200" b="1" i="0" u="none" strike="noStrike" cap="none" dirty="0">
                <a:solidFill>
                  <a:srgbClr val="86C457"/>
                </a:solidFill>
                <a:latin typeface="Helvetica"/>
                <a:cs typeface="Helvetica"/>
                <a:sym typeface="Arial"/>
              </a:rPr>
              <a:t> </a:t>
            </a:r>
            <a:r>
              <a:rPr lang="nl-BE" sz="3200" b="1" i="0" u="none" strike="noStrike" cap="none" dirty="0">
                <a:solidFill>
                  <a:srgbClr val="F26A37"/>
                </a:solidFill>
                <a:latin typeface="Helvetica"/>
                <a:cs typeface="Helvetica"/>
                <a:sym typeface="Arial"/>
              </a:rPr>
              <a:t>!</a:t>
            </a:r>
            <a:r>
              <a:rPr lang="nl-BE" sz="3200" b="1" i="0" u="none" strike="noStrike" cap="none" dirty="0">
                <a:solidFill>
                  <a:srgbClr val="86C457"/>
                </a:solidFill>
                <a:latin typeface="Helvetica"/>
                <a:cs typeface="Helvetica"/>
                <a:sym typeface="Arial"/>
              </a:rPr>
              <a:t> </a:t>
            </a:r>
            <a:endParaRPr lang="fr" sz="3200" b="0" i="0" u="none" strike="noStrike" cap="none" dirty="0">
              <a:solidFill>
                <a:srgbClr val="86C457"/>
              </a:solidFill>
              <a:latin typeface="Helvetica"/>
              <a:cs typeface="Helvetica"/>
              <a:sym typeface="Arial"/>
            </a:endParaRPr>
          </a:p>
          <a:p>
            <a:pPr marL="457178" indent="-457178">
              <a:buFont typeface="Arial"/>
              <a:buChar char="•"/>
            </a:pPr>
            <a:endParaRPr lang="fr-FR" sz="2400" dirty="0">
              <a:latin typeface="Arial" charset="0"/>
              <a:ea typeface="Arial" charset="0"/>
              <a:cs typeface="Arial" charset="0"/>
            </a:endParaRPr>
          </a:p>
        </p:txBody>
      </p:sp>
      <p:pic>
        <p:nvPicPr>
          <p:cNvPr id="6" name="Shape 402"/>
          <p:cNvPicPr preferRelativeResize="0"/>
          <p:nvPr/>
        </p:nvPicPr>
        <p:blipFill>
          <a:blip r:embed="rId2">
            <a:alphaModFix/>
          </a:blip>
          <a:stretch>
            <a:fillRect/>
          </a:stretch>
        </p:blipFill>
        <p:spPr>
          <a:xfrm>
            <a:off x="1703848" y="1922201"/>
            <a:ext cx="4587172" cy="3440373"/>
          </a:xfrm>
          <a:prstGeom prst="rect">
            <a:avLst/>
          </a:prstGeom>
          <a:noFill/>
          <a:ln w="38100">
            <a:solidFill>
              <a:srgbClr val="F26A37"/>
            </a:solidFill>
          </a:ln>
        </p:spPr>
      </p:pic>
      <p:pic>
        <p:nvPicPr>
          <p:cNvPr id="7" name="Shape 403"/>
          <p:cNvPicPr preferRelativeResize="0">
            <a:picLocks noChangeAspect="1"/>
          </p:cNvPicPr>
          <p:nvPr/>
        </p:nvPicPr>
        <p:blipFill rotWithShape="1">
          <a:blip r:embed="rId3">
            <a:alphaModFix/>
          </a:blip>
          <a:srcRect l="17693" t="17898" r="13062" b="4848"/>
          <a:stretch/>
        </p:blipFill>
        <p:spPr>
          <a:xfrm>
            <a:off x="6291020" y="1254400"/>
            <a:ext cx="3210286" cy="4775976"/>
          </a:xfrm>
          <a:prstGeom prst="rect">
            <a:avLst/>
          </a:prstGeom>
          <a:noFill/>
          <a:ln w="38100">
            <a:solidFill>
              <a:srgbClr val="86C457"/>
            </a:solidFill>
          </a:ln>
        </p:spPr>
      </p:pic>
    </p:spTree>
    <p:extLst>
      <p:ext uri="{BB962C8B-B14F-4D97-AF65-F5344CB8AC3E}">
        <p14:creationId xmlns:p14="http://schemas.microsoft.com/office/powerpoint/2010/main" val="223226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2"/>
          <p:cNvSpPr txBox="1"/>
          <p:nvPr/>
        </p:nvSpPr>
        <p:spPr>
          <a:xfrm>
            <a:off x="3052610" y="380443"/>
            <a:ext cx="8062651" cy="873957"/>
          </a:xfrm>
          <a:prstGeom prst="rect">
            <a:avLst/>
          </a:prstGeom>
        </p:spPr>
        <p:txBody>
          <a:bodyPr vert="horz" wrap="square" lIns="0" tIns="12065" rIns="0" bIns="0" rtlCol="0">
            <a:spAutoFit/>
          </a:bodyPr>
          <a:lstStyle/>
          <a:p>
            <a:pPr lvl="0">
              <a:buSzPct val="25000"/>
            </a:pPr>
            <a:r>
              <a:rPr lang="nl-BE" sz="3200" b="1" i="0" u="none" strike="noStrike" cap="none" dirty="0">
                <a:solidFill>
                  <a:srgbClr val="86C457"/>
                </a:solidFill>
                <a:latin typeface="Helvetica"/>
                <a:cs typeface="Helvetica"/>
                <a:sym typeface="Arial"/>
              </a:rPr>
              <a:t>Sortir de la rue, c’est </a:t>
            </a:r>
            <a:r>
              <a:rPr lang="nl-BE" sz="3200" b="1" i="0" u="none" strike="noStrike" cap="none" dirty="0">
                <a:solidFill>
                  <a:srgbClr val="F26A37"/>
                </a:solidFill>
                <a:latin typeface="Helvetica"/>
                <a:cs typeface="Helvetica"/>
                <a:sym typeface="Arial"/>
              </a:rPr>
              <a:t>possible</a:t>
            </a:r>
            <a:r>
              <a:rPr lang="nl-BE" sz="3200" b="1" i="0" u="none" strike="noStrike" cap="none" dirty="0">
                <a:solidFill>
                  <a:srgbClr val="86C457"/>
                </a:solidFill>
                <a:latin typeface="Helvetica"/>
                <a:cs typeface="Helvetica"/>
                <a:sym typeface="Arial"/>
              </a:rPr>
              <a:t> </a:t>
            </a:r>
            <a:r>
              <a:rPr lang="nl-BE" sz="3200" b="1" i="0" u="none" strike="noStrike" cap="none" dirty="0">
                <a:solidFill>
                  <a:srgbClr val="F26A37"/>
                </a:solidFill>
                <a:latin typeface="Helvetica"/>
                <a:cs typeface="Helvetica"/>
                <a:sym typeface="Arial"/>
              </a:rPr>
              <a:t>!</a:t>
            </a:r>
            <a:r>
              <a:rPr lang="nl-BE" sz="3200" b="1" i="0" u="none" strike="noStrike" cap="none" dirty="0">
                <a:solidFill>
                  <a:srgbClr val="86C457"/>
                </a:solidFill>
                <a:latin typeface="Helvetica"/>
                <a:cs typeface="Helvetica"/>
                <a:sym typeface="Arial"/>
              </a:rPr>
              <a:t> </a:t>
            </a:r>
            <a:endParaRPr lang="fr" sz="3200" b="0" i="0" u="none" strike="noStrike" cap="none" dirty="0">
              <a:solidFill>
                <a:srgbClr val="86C457"/>
              </a:solidFill>
              <a:latin typeface="Helvetica"/>
              <a:cs typeface="Helvetica"/>
              <a:sym typeface="Arial"/>
            </a:endParaRPr>
          </a:p>
          <a:p>
            <a:pPr marL="457178" indent="-457178">
              <a:buFont typeface="Arial"/>
              <a:buChar char="•"/>
            </a:pPr>
            <a:endParaRPr lang="fr-FR" sz="2400" dirty="0">
              <a:latin typeface="Arial" charset="0"/>
              <a:ea typeface="Arial" charset="0"/>
              <a:cs typeface="Arial" charset="0"/>
            </a:endParaRPr>
          </a:p>
        </p:txBody>
      </p:sp>
      <p:pic>
        <p:nvPicPr>
          <p:cNvPr id="10" name="Shape 410"/>
          <p:cNvPicPr preferRelativeResize="0"/>
          <p:nvPr/>
        </p:nvPicPr>
        <p:blipFill>
          <a:blip r:embed="rId2">
            <a:alphaModFix/>
          </a:blip>
          <a:stretch>
            <a:fillRect/>
          </a:stretch>
        </p:blipFill>
        <p:spPr>
          <a:xfrm>
            <a:off x="6291019" y="1388547"/>
            <a:ext cx="3383701" cy="4511602"/>
          </a:xfrm>
          <a:prstGeom prst="rect">
            <a:avLst/>
          </a:prstGeom>
          <a:noFill/>
          <a:ln w="38100">
            <a:solidFill>
              <a:srgbClr val="F26A37"/>
            </a:solidFill>
          </a:ln>
        </p:spPr>
      </p:pic>
      <p:pic>
        <p:nvPicPr>
          <p:cNvPr id="13" name="Shape 411"/>
          <p:cNvPicPr preferRelativeResize="0"/>
          <p:nvPr/>
        </p:nvPicPr>
        <p:blipFill>
          <a:blip r:embed="rId3">
            <a:alphaModFix/>
          </a:blip>
          <a:stretch>
            <a:fillRect/>
          </a:stretch>
        </p:blipFill>
        <p:spPr>
          <a:xfrm>
            <a:off x="1637723" y="2106209"/>
            <a:ext cx="4615196" cy="3076277"/>
          </a:xfrm>
          <a:prstGeom prst="rect">
            <a:avLst/>
          </a:prstGeom>
          <a:noFill/>
          <a:ln w="38100">
            <a:solidFill>
              <a:srgbClr val="86C457"/>
            </a:solidFill>
          </a:ln>
        </p:spPr>
      </p:pic>
    </p:spTree>
    <p:extLst>
      <p:ext uri="{BB962C8B-B14F-4D97-AF65-F5344CB8AC3E}">
        <p14:creationId xmlns:p14="http://schemas.microsoft.com/office/powerpoint/2010/main" val="1652843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2"/>
          <p:cNvSpPr txBox="1"/>
          <p:nvPr/>
        </p:nvSpPr>
        <p:spPr>
          <a:xfrm>
            <a:off x="3052610" y="380443"/>
            <a:ext cx="8062651" cy="873957"/>
          </a:xfrm>
          <a:prstGeom prst="rect">
            <a:avLst/>
          </a:prstGeom>
        </p:spPr>
        <p:txBody>
          <a:bodyPr vert="horz" wrap="square" lIns="0" tIns="12065" rIns="0" bIns="0" rtlCol="0">
            <a:spAutoFit/>
          </a:bodyPr>
          <a:lstStyle/>
          <a:p>
            <a:pPr lvl="0">
              <a:buSzPct val="25000"/>
            </a:pPr>
            <a:r>
              <a:rPr lang="nl-BE" sz="3200" b="1" i="0" u="none" strike="noStrike" cap="none" dirty="0">
                <a:solidFill>
                  <a:srgbClr val="86C457"/>
                </a:solidFill>
                <a:latin typeface="Helvetica"/>
                <a:cs typeface="Helvetica"/>
                <a:sym typeface="Arial"/>
              </a:rPr>
              <a:t>Sortir de la rue, c’est </a:t>
            </a:r>
            <a:r>
              <a:rPr lang="nl-BE" sz="3200" b="1" i="0" u="none" strike="noStrike" cap="none" dirty="0">
                <a:solidFill>
                  <a:srgbClr val="F26A37"/>
                </a:solidFill>
                <a:latin typeface="Helvetica"/>
                <a:cs typeface="Helvetica"/>
                <a:sym typeface="Arial"/>
              </a:rPr>
              <a:t>possible</a:t>
            </a:r>
            <a:r>
              <a:rPr lang="nl-BE" sz="3200" b="1" i="0" u="none" strike="noStrike" cap="none" dirty="0">
                <a:solidFill>
                  <a:srgbClr val="86C457"/>
                </a:solidFill>
                <a:latin typeface="Helvetica"/>
                <a:cs typeface="Helvetica"/>
                <a:sym typeface="Arial"/>
              </a:rPr>
              <a:t> </a:t>
            </a:r>
            <a:r>
              <a:rPr lang="nl-BE" sz="3200" b="1" i="0" u="none" strike="noStrike" cap="none" dirty="0">
                <a:solidFill>
                  <a:srgbClr val="F26A37"/>
                </a:solidFill>
                <a:latin typeface="Helvetica"/>
                <a:cs typeface="Helvetica"/>
                <a:sym typeface="Arial"/>
              </a:rPr>
              <a:t>! </a:t>
            </a:r>
            <a:endParaRPr lang="fr" sz="3200" b="0" i="0" u="none" strike="noStrike" cap="none" dirty="0">
              <a:solidFill>
                <a:srgbClr val="F26A37"/>
              </a:solidFill>
              <a:latin typeface="Helvetica"/>
              <a:cs typeface="Helvetica"/>
              <a:sym typeface="Arial"/>
            </a:endParaRPr>
          </a:p>
          <a:p>
            <a:pPr marL="457178" indent="-457178">
              <a:buFont typeface="Arial"/>
              <a:buChar char="•"/>
            </a:pPr>
            <a:endParaRPr lang="fr-FR" sz="2400" dirty="0">
              <a:latin typeface="Arial" charset="0"/>
              <a:ea typeface="Arial" charset="0"/>
              <a:cs typeface="Arial" charset="0"/>
            </a:endParaRPr>
          </a:p>
        </p:txBody>
      </p:sp>
      <p:pic>
        <p:nvPicPr>
          <p:cNvPr id="14" name="Shape 420"/>
          <p:cNvPicPr preferRelativeResize="0"/>
          <p:nvPr/>
        </p:nvPicPr>
        <p:blipFill>
          <a:blip r:embed="rId2">
            <a:alphaModFix/>
          </a:blip>
          <a:stretch>
            <a:fillRect/>
          </a:stretch>
        </p:blipFill>
        <p:spPr>
          <a:xfrm>
            <a:off x="1512034" y="1944743"/>
            <a:ext cx="4490866" cy="3368149"/>
          </a:xfrm>
          <a:prstGeom prst="rect">
            <a:avLst/>
          </a:prstGeom>
          <a:noFill/>
          <a:ln w="38100">
            <a:solidFill>
              <a:srgbClr val="F26A37"/>
            </a:solidFill>
          </a:ln>
        </p:spPr>
      </p:pic>
      <p:pic>
        <p:nvPicPr>
          <p:cNvPr id="15" name="Shape 422"/>
          <p:cNvPicPr preferRelativeResize="0"/>
          <p:nvPr/>
        </p:nvPicPr>
        <p:blipFill>
          <a:blip r:embed="rId3">
            <a:alphaModFix/>
          </a:blip>
          <a:stretch>
            <a:fillRect/>
          </a:stretch>
        </p:blipFill>
        <p:spPr>
          <a:xfrm>
            <a:off x="5864553" y="1944743"/>
            <a:ext cx="4795253" cy="3368148"/>
          </a:xfrm>
          <a:prstGeom prst="rect">
            <a:avLst/>
          </a:prstGeom>
          <a:noFill/>
          <a:ln w="38100">
            <a:solidFill>
              <a:srgbClr val="86C457"/>
            </a:solidFill>
          </a:ln>
        </p:spPr>
      </p:pic>
    </p:spTree>
    <p:extLst>
      <p:ext uri="{BB962C8B-B14F-4D97-AF65-F5344CB8AC3E}">
        <p14:creationId xmlns:p14="http://schemas.microsoft.com/office/powerpoint/2010/main" val="2047539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2"/>
          <p:cNvSpPr txBox="1"/>
          <p:nvPr/>
        </p:nvSpPr>
        <p:spPr>
          <a:xfrm>
            <a:off x="3052610" y="380443"/>
            <a:ext cx="8062651" cy="873957"/>
          </a:xfrm>
          <a:prstGeom prst="rect">
            <a:avLst/>
          </a:prstGeom>
        </p:spPr>
        <p:txBody>
          <a:bodyPr vert="horz" wrap="square" lIns="0" tIns="12065" rIns="0" bIns="0" rtlCol="0">
            <a:spAutoFit/>
          </a:bodyPr>
          <a:lstStyle/>
          <a:p>
            <a:pPr lvl="0">
              <a:buSzPct val="25000"/>
            </a:pPr>
            <a:r>
              <a:rPr lang="nl-BE" sz="3200" b="1" i="0" u="none" strike="noStrike" cap="none" dirty="0">
                <a:solidFill>
                  <a:srgbClr val="86C457"/>
                </a:solidFill>
                <a:latin typeface="Helvetica"/>
                <a:cs typeface="Helvetica"/>
                <a:sym typeface="Arial"/>
              </a:rPr>
              <a:t>Sortir de la rue, c’est </a:t>
            </a:r>
            <a:r>
              <a:rPr lang="nl-BE" sz="3200" b="1" i="0" u="none" strike="noStrike" cap="none" dirty="0">
                <a:solidFill>
                  <a:srgbClr val="F26A37"/>
                </a:solidFill>
                <a:latin typeface="Helvetica"/>
                <a:cs typeface="Helvetica"/>
                <a:sym typeface="Arial"/>
              </a:rPr>
              <a:t>possible</a:t>
            </a:r>
            <a:r>
              <a:rPr lang="nl-BE" sz="3200" b="1" i="0" u="none" strike="noStrike" cap="none" dirty="0">
                <a:solidFill>
                  <a:srgbClr val="86C457"/>
                </a:solidFill>
                <a:latin typeface="Helvetica"/>
                <a:cs typeface="Helvetica"/>
                <a:sym typeface="Arial"/>
              </a:rPr>
              <a:t> </a:t>
            </a:r>
            <a:r>
              <a:rPr lang="nl-BE" sz="3200" b="1" i="0" u="none" strike="noStrike" cap="none" dirty="0">
                <a:solidFill>
                  <a:srgbClr val="F26A37"/>
                </a:solidFill>
                <a:latin typeface="Helvetica"/>
                <a:cs typeface="Helvetica"/>
                <a:sym typeface="Arial"/>
              </a:rPr>
              <a:t>! </a:t>
            </a:r>
            <a:endParaRPr lang="fr" sz="3200" b="0" i="0" u="none" strike="noStrike" cap="none" dirty="0">
              <a:solidFill>
                <a:srgbClr val="F26A37"/>
              </a:solidFill>
              <a:latin typeface="Helvetica"/>
              <a:cs typeface="Helvetica"/>
              <a:sym typeface="Arial"/>
            </a:endParaRPr>
          </a:p>
          <a:p>
            <a:pPr marL="457178" indent="-457178">
              <a:buFont typeface="Arial"/>
              <a:buChar char="•"/>
            </a:pPr>
            <a:endParaRPr lang="fr-FR" sz="2400" dirty="0">
              <a:latin typeface="Arial" charset="0"/>
              <a:ea typeface="Arial" charset="0"/>
              <a:cs typeface="Arial" charset="0"/>
            </a:endParaRPr>
          </a:p>
        </p:txBody>
      </p:sp>
      <p:pic>
        <p:nvPicPr>
          <p:cNvPr id="13" name="Image 10" descr="_MG_2234.jpg"/>
          <p:cNvPicPr>
            <a:picLocks noChangeAspect="1"/>
          </p:cNvPicPr>
          <p:nvPr/>
        </p:nvPicPr>
        <p:blipFill rotWithShape="1">
          <a:blip r:embed="rId2">
            <a:extLst>
              <a:ext uri="{28A0092B-C50C-407E-A947-70E740481C1C}">
                <a14:useLocalDpi xmlns:a14="http://schemas.microsoft.com/office/drawing/2010/main" val="0"/>
              </a:ext>
            </a:extLst>
          </a:blip>
          <a:srcRect r="52546"/>
          <a:stretch/>
        </p:blipFill>
        <p:spPr>
          <a:xfrm>
            <a:off x="2433907" y="1156318"/>
            <a:ext cx="3495978" cy="4911422"/>
          </a:xfrm>
          <a:prstGeom prst="rect">
            <a:avLst/>
          </a:prstGeom>
          <a:ln w="38100">
            <a:solidFill>
              <a:srgbClr val="F26A37"/>
            </a:solidFill>
          </a:ln>
        </p:spPr>
      </p:pic>
      <p:pic>
        <p:nvPicPr>
          <p:cNvPr id="10" name="Shape 431"/>
          <p:cNvPicPr preferRelativeResize="0"/>
          <p:nvPr/>
        </p:nvPicPr>
        <p:blipFill rotWithShape="1">
          <a:blip r:embed="rId3">
            <a:alphaModFix/>
          </a:blip>
          <a:srcRect l="12843" t="1205" r="33325"/>
          <a:stretch/>
        </p:blipFill>
        <p:spPr>
          <a:xfrm>
            <a:off x="5970276" y="1463803"/>
            <a:ext cx="3997808" cy="4910589"/>
          </a:xfrm>
          <a:prstGeom prst="rect">
            <a:avLst/>
          </a:prstGeom>
          <a:noFill/>
          <a:ln w="38100">
            <a:solidFill>
              <a:srgbClr val="86C457"/>
            </a:solidFill>
          </a:ln>
        </p:spPr>
      </p:pic>
    </p:spTree>
    <p:extLst>
      <p:ext uri="{BB962C8B-B14F-4D97-AF65-F5344CB8AC3E}">
        <p14:creationId xmlns:p14="http://schemas.microsoft.com/office/powerpoint/2010/main" val="1029680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403351" y="139429"/>
            <a:ext cx="9144000" cy="1306044"/>
          </a:xfrm>
        </p:spPr>
        <p:txBody>
          <a:bodyPr>
            <a:normAutofit/>
          </a:bodyPr>
          <a:lstStyle/>
          <a:p>
            <a:r>
              <a:rPr lang="nl-NL" sz="3600" dirty="0">
                <a:solidFill>
                  <a:srgbClr val="F26A37"/>
                </a:solidFill>
              </a:rPr>
              <a:t>MERCI ! </a:t>
            </a:r>
            <a:br>
              <a:rPr lang="nl-NL" sz="3600" dirty="0"/>
            </a:br>
            <a:r>
              <a:rPr lang="nl-NL" sz="3600" dirty="0"/>
              <a:t>Ensemble, </a:t>
            </a:r>
            <a:r>
              <a:rPr lang="nl-NL" sz="3600" dirty="0" err="1"/>
              <a:t>mettons</a:t>
            </a:r>
            <a:r>
              <a:rPr lang="nl-NL" sz="3600" dirty="0"/>
              <a:t> fin au sans-</a:t>
            </a:r>
            <a:r>
              <a:rPr lang="nl-NL" sz="3600" dirty="0" err="1"/>
              <a:t>abrisme</a:t>
            </a:r>
            <a:r>
              <a:rPr lang="nl-NL" sz="3600" dirty="0"/>
              <a:t> !</a:t>
            </a:r>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t="24653"/>
          <a:stretch/>
        </p:blipFill>
        <p:spPr>
          <a:xfrm>
            <a:off x="2274588" y="1672531"/>
            <a:ext cx="7851306" cy="4570872"/>
          </a:xfrm>
          <a:prstGeom prst="rect">
            <a:avLst/>
          </a:prstGeom>
          <a:ln w="38100">
            <a:solidFill>
              <a:srgbClr val="86C457"/>
            </a:solidFill>
          </a:ln>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00" y="5808687"/>
            <a:ext cx="1922434" cy="494676"/>
          </a:xfrm>
          <a:prstGeom prst="rect">
            <a:avLst/>
          </a:prstGeom>
        </p:spPr>
      </p:pic>
      <p:sp>
        <p:nvSpPr>
          <p:cNvPr id="6" name="Tekstvak 5"/>
          <p:cNvSpPr txBox="1"/>
          <p:nvPr/>
        </p:nvSpPr>
        <p:spPr>
          <a:xfrm>
            <a:off x="226624" y="6330019"/>
            <a:ext cx="1892300" cy="369332"/>
          </a:xfrm>
          <a:prstGeom prst="rect">
            <a:avLst/>
          </a:prstGeom>
          <a:noFill/>
        </p:spPr>
        <p:txBody>
          <a:bodyPr wrap="square" rtlCol="0">
            <a:spAutoFit/>
          </a:bodyPr>
          <a:lstStyle/>
          <a:p>
            <a:r>
              <a:rPr lang="nl-NL" dirty="0">
                <a:solidFill>
                  <a:srgbClr val="86C457"/>
                </a:solidFill>
              </a:rPr>
              <a:t>/</a:t>
            </a:r>
            <a:r>
              <a:rPr lang="nl-NL" dirty="0" err="1">
                <a:solidFill>
                  <a:srgbClr val="86C457"/>
                </a:solidFill>
              </a:rPr>
              <a:t>infirmiersderue</a:t>
            </a:r>
            <a:endParaRPr lang="nl-NL" dirty="0">
              <a:solidFill>
                <a:srgbClr val="86C457"/>
              </a:solidFill>
            </a:endParaRPr>
          </a:p>
        </p:txBody>
      </p:sp>
    </p:spTree>
    <p:extLst>
      <p:ext uri="{BB962C8B-B14F-4D97-AF65-F5344CB8AC3E}">
        <p14:creationId xmlns:p14="http://schemas.microsoft.com/office/powerpoint/2010/main" val="576741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700"/>
            <a:ext cx="12192000" cy="6858000"/>
          </a:xfrm>
          <a:custGeom>
            <a:avLst/>
            <a:gdLst/>
            <a:ahLst/>
            <a:cxnLst/>
            <a:rect l="l" t="t" r="r" b="b"/>
            <a:pathLst>
              <a:path w="20104100" h="15078075">
                <a:moveTo>
                  <a:pt x="0" y="15078075"/>
                </a:moveTo>
                <a:lnTo>
                  <a:pt x="20104101" y="15078075"/>
                </a:lnTo>
                <a:lnTo>
                  <a:pt x="20104101" y="0"/>
                </a:lnTo>
                <a:lnTo>
                  <a:pt x="0" y="0"/>
                </a:lnTo>
                <a:lnTo>
                  <a:pt x="0" y="15078075"/>
                </a:lnTo>
                <a:close/>
              </a:path>
            </a:pathLst>
          </a:custGeom>
          <a:noFill/>
        </p:spPr>
        <p:txBody>
          <a:bodyPr wrap="square" lIns="0" tIns="0" rIns="0" bIns="0" rtlCol="0"/>
          <a:lstStyle/>
          <a:p>
            <a:endParaRPr/>
          </a:p>
        </p:txBody>
      </p:sp>
      <p:pic>
        <p:nvPicPr>
          <p:cNvPr id="6" name="Shape 159"/>
          <p:cNvPicPr preferRelativeResize="0"/>
          <p:nvPr/>
        </p:nvPicPr>
        <p:blipFill rotWithShape="1">
          <a:blip r:embed="rId3">
            <a:alphaModFix/>
          </a:blip>
          <a:srcRect t="18908" b="15111"/>
          <a:stretch/>
        </p:blipFill>
        <p:spPr>
          <a:xfrm>
            <a:off x="1950393" y="628650"/>
            <a:ext cx="8291213" cy="5336897"/>
          </a:xfrm>
          <a:prstGeom prst="rect">
            <a:avLst/>
          </a:prstGeom>
          <a:noFill/>
          <a:ln w="38100">
            <a:solidFill>
              <a:srgbClr val="86C457"/>
            </a:solidFill>
          </a:ln>
        </p:spPr>
      </p:pic>
    </p:spTree>
    <p:extLst>
      <p:ext uri="{BB962C8B-B14F-4D97-AF65-F5344CB8AC3E}">
        <p14:creationId xmlns:p14="http://schemas.microsoft.com/office/powerpoint/2010/main" val="1123210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20104100" h="15078075">
                <a:moveTo>
                  <a:pt x="0" y="15078075"/>
                </a:moveTo>
                <a:lnTo>
                  <a:pt x="20104101" y="15078075"/>
                </a:lnTo>
                <a:lnTo>
                  <a:pt x="20104101" y="0"/>
                </a:lnTo>
                <a:lnTo>
                  <a:pt x="0" y="0"/>
                </a:lnTo>
                <a:lnTo>
                  <a:pt x="0" y="15078075"/>
                </a:lnTo>
                <a:close/>
              </a:path>
            </a:pathLst>
          </a:custGeom>
          <a:noFill/>
        </p:spPr>
        <p:txBody>
          <a:bodyPr wrap="square" lIns="0" tIns="0" rIns="0" bIns="0" rtlCol="0"/>
          <a:lstStyle/>
          <a:p>
            <a:endParaRPr/>
          </a:p>
        </p:txBody>
      </p:sp>
      <p:pic>
        <p:nvPicPr>
          <p:cNvPr id="7" name="Shape 166"/>
          <p:cNvPicPr preferRelativeResize="0">
            <a:picLocks noChangeAspect="1"/>
          </p:cNvPicPr>
          <p:nvPr/>
        </p:nvPicPr>
        <p:blipFill rotWithShape="1">
          <a:blip r:embed="rId3">
            <a:alphaModFix/>
          </a:blip>
          <a:srcRect l="17574" t="12845" r="3309" b="15336"/>
          <a:stretch/>
        </p:blipFill>
        <p:spPr>
          <a:xfrm>
            <a:off x="2272908" y="614260"/>
            <a:ext cx="7646184" cy="5356975"/>
          </a:xfrm>
          <a:prstGeom prst="rect">
            <a:avLst/>
          </a:prstGeom>
          <a:noFill/>
          <a:ln w="38100">
            <a:solidFill>
              <a:srgbClr val="86C457"/>
            </a:solidFill>
          </a:ln>
        </p:spPr>
      </p:pic>
    </p:spTree>
    <p:extLst>
      <p:ext uri="{BB962C8B-B14F-4D97-AF65-F5344CB8AC3E}">
        <p14:creationId xmlns:p14="http://schemas.microsoft.com/office/powerpoint/2010/main" val="661103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20104100" h="15078075">
                <a:moveTo>
                  <a:pt x="0" y="15078075"/>
                </a:moveTo>
                <a:lnTo>
                  <a:pt x="20104101" y="15078075"/>
                </a:lnTo>
                <a:lnTo>
                  <a:pt x="20104101" y="0"/>
                </a:lnTo>
                <a:lnTo>
                  <a:pt x="0" y="0"/>
                </a:lnTo>
                <a:lnTo>
                  <a:pt x="0" y="15078075"/>
                </a:lnTo>
                <a:close/>
              </a:path>
            </a:pathLst>
          </a:custGeom>
          <a:noFill/>
        </p:spPr>
        <p:txBody>
          <a:bodyPr wrap="square" lIns="0" tIns="0" rIns="0" bIns="0" rtlCol="0"/>
          <a:lstStyle/>
          <a:p>
            <a:endParaRPr/>
          </a:p>
        </p:txBody>
      </p:sp>
      <p:pic>
        <p:nvPicPr>
          <p:cNvPr id="7" name="Shape 166"/>
          <p:cNvPicPr preferRelativeResize="0"/>
          <p:nvPr/>
        </p:nvPicPr>
        <p:blipFill rotWithShape="1">
          <a:blip r:embed="rId3">
            <a:alphaModFix/>
          </a:blip>
          <a:srcRect l="17574" t="12845" r="3309" b="15336"/>
          <a:stretch/>
        </p:blipFill>
        <p:spPr>
          <a:xfrm>
            <a:off x="6296032" y="1041404"/>
            <a:ext cx="5435599" cy="3941799"/>
          </a:xfrm>
          <a:prstGeom prst="rect">
            <a:avLst/>
          </a:prstGeom>
          <a:noFill/>
          <a:ln w="38100">
            <a:solidFill>
              <a:srgbClr val="86C457"/>
            </a:solidFill>
          </a:ln>
        </p:spPr>
      </p:pic>
      <p:pic>
        <p:nvPicPr>
          <p:cNvPr id="6" name="Shape 174"/>
          <p:cNvPicPr preferRelativeResize="0"/>
          <p:nvPr/>
        </p:nvPicPr>
        <p:blipFill rotWithShape="1">
          <a:blip r:embed="rId4">
            <a:alphaModFix/>
          </a:blip>
          <a:srcRect t="4511"/>
          <a:stretch/>
        </p:blipFill>
        <p:spPr>
          <a:xfrm>
            <a:off x="415924" y="1041405"/>
            <a:ext cx="5651501" cy="3941799"/>
          </a:xfrm>
          <a:prstGeom prst="rect">
            <a:avLst/>
          </a:prstGeom>
          <a:noFill/>
          <a:ln w="38100">
            <a:solidFill>
              <a:srgbClr val="F26A37"/>
            </a:solidFill>
          </a:ln>
        </p:spPr>
      </p:pic>
    </p:spTree>
    <p:extLst>
      <p:ext uri="{BB962C8B-B14F-4D97-AF65-F5344CB8AC3E}">
        <p14:creationId xmlns:p14="http://schemas.microsoft.com/office/powerpoint/2010/main" val="1730440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p:txBody>
          <a:bodyPr/>
          <a:lstStyle/>
          <a:p>
            <a:r>
              <a:rPr lang="nl-NL" dirty="0"/>
              <a:t> </a:t>
            </a:r>
          </a:p>
        </p:txBody>
      </p:sp>
      <p:sp>
        <p:nvSpPr>
          <p:cNvPr id="4" name="Tekstvak 3"/>
          <p:cNvSpPr txBox="1"/>
          <p:nvPr/>
        </p:nvSpPr>
        <p:spPr>
          <a:xfrm>
            <a:off x="1274061" y="1305114"/>
            <a:ext cx="10073390" cy="5016758"/>
          </a:xfrm>
          <a:prstGeom prst="rect">
            <a:avLst/>
          </a:prstGeom>
          <a:noFill/>
        </p:spPr>
        <p:txBody>
          <a:bodyPr wrap="square" rtlCol="0">
            <a:spAutoFit/>
          </a:bodyPr>
          <a:lstStyle/>
          <a:p>
            <a:r>
              <a:rPr lang="nl-NL" b="1" dirty="0">
                <a:solidFill>
                  <a:srgbClr val="86C457"/>
                </a:solidFill>
                <a:latin typeface="Helvetica" charset="0"/>
                <a:ea typeface="Helvetica" charset="0"/>
                <a:cs typeface="Helvetica" charset="0"/>
              </a:rPr>
              <a:t> </a:t>
            </a:r>
            <a:r>
              <a:rPr lang="nl-NL" sz="3200" b="1" dirty="0">
                <a:solidFill>
                  <a:srgbClr val="86C457"/>
                </a:solidFill>
                <a:latin typeface="Helvetica" charset="0"/>
                <a:ea typeface="Helvetica" charset="0"/>
                <a:cs typeface="Helvetica" charset="0"/>
              </a:rPr>
              <a:t>Bruxelles: </a:t>
            </a:r>
          </a:p>
          <a:p>
            <a:pPr marL="457200" indent="-457200">
              <a:buFontTx/>
              <a:buChar char="-"/>
            </a:pPr>
            <a:r>
              <a:rPr lang="nl-NL" sz="3200" b="1" dirty="0">
                <a:solidFill>
                  <a:srgbClr val="86C457"/>
                </a:solidFill>
                <a:latin typeface="Helvetica" charset="0"/>
                <a:ea typeface="Helvetica" charset="0"/>
                <a:cs typeface="Helvetica" charset="0"/>
              </a:rPr>
              <a:t>4000 </a:t>
            </a:r>
            <a:r>
              <a:rPr lang="nl-NL" sz="3200" b="1" dirty="0" err="1">
                <a:solidFill>
                  <a:srgbClr val="86C457"/>
                </a:solidFill>
                <a:latin typeface="Helvetica" charset="0"/>
                <a:ea typeface="Helvetica" charset="0"/>
                <a:cs typeface="Helvetica" charset="0"/>
              </a:rPr>
              <a:t>personnes</a:t>
            </a:r>
            <a:r>
              <a:rPr lang="nl-NL" sz="3200" b="1" dirty="0">
                <a:solidFill>
                  <a:srgbClr val="86C457"/>
                </a:solidFill>
                <a:latin typeface="Helvetica" charset="0"/>
                <a:ea typeface="Helvetica" charset="0"/>
                <a:cs typeface="Helvetica" charset="0"/>
              </a:rPr>
              <a:t> sans </a:t>
            </a:r>
            <a:r>
              <a:rPr lang="nl-NL" sz="3200" b="1" dirty="0" err="1">
                <a:solidFill>
                  <a:srgbClr val="86C457"/>
                </a:solidFill>
                <a:latin typeface="Helvetica" charset="0"/>
                <a:ea typeface="Helvetica" charset="0"/>
                <a:cs typeface="Helvetica" charset="0"/>
              </a:rPr>
              <a:t>domicile</a:t>
            </a:r>
            <a:endParaRPr lang="nl-NL" sz="3200" b="1" dirty="0">
              <a:solidFill>
                <a:srgbClr val="86C457"/>
              </a:solidFill>
              <a:latin typeface="Helvetica" charset="0"/>
              <a:ea typeface="Helvetica" charset="0"/>
              <a:cs typeface="Helvetica" charset="0"/>
            </a:endParaRPr>
          </a:p>
          <a:p>
            <a:pPr marL="457200" indent="-457200">
              <a:buFontTx/>
              <a:buChar char="-"/>
            </a:pPr>
            <a:r>
              <a:rPr lang="nl-NL" sz="3200" b="1" dirty="0">
                <a:solidFill>
                  <a:srgbClr val="86C457"/>
                </a:solidFill>
                <a:latin typeface="Helvetica" charset="0"/>
                <a:ea typeface="Helvetica" charset="0"/>
                <a:cs typeface="Helvetica" charset="0"/>
              </a:rPr>
              <a:t>800 </a:t>
            </a:r>
            <a:r>
              <a:rPr lang="nl-NL" sz="3200" b="1" dirty="0" err="1">
                <a:solidFill>
                  <a:srgbClr val="86C457"/>
                </a:solidFill>
                <a:latin typeface="Helvetica" charset="0"/>
                <a:ea typeface="Helvetica" charset="0"/>
                <a:cs typeface="Helvetica" charset="0"/>
              </a:rPr>
              <a:t>personnes</a:t>
            </a:r>
            <a:r>
              <a:rPr lang="nl-NL" sz="3200" b="1" dirty="0">
                <a:solidFill>
                  <a:srgbClr val="86C457"/>
                </a:solidFill>
                <a:latin typeface="Helvetica" charset="0"/>
                <a:ea typeface="Helvetica" charset="0"/>
                <a:cs typeface="Helvetica" charset="0"/>
              </a:rPr>
              <a:t> </a:t>
            </a:r>
            <a:r>
              <a:rPr lang="nl-NL" sz="3200" b="1" dirty="0" err="1">
                <a:solidFill>
                  <a:srgbClr val="86C457"/>
                </a:solidFill>
                <a:latin typeface="Helvetica" charset="0"/>
                <a:ea typeface="Helvetica" charset="0"/>
                <a:cs typeface="Helvetica" charset="0"/>
              </a:rPr>
              <a:t>vivent</a:t>
            </a:r>
            <a:r>
              <a:rPr lang="nl-NL" sz="3200" b="1" dirty="0">
                <a:solidFill>
                  <a:srgbClr val="86C457"/>
                </a:solidFill>
                <a:latin typeface="Helvetica" charset="0"/>
                <a:ea typeface="Helvetica" charset="0"/>
                <a:cs typeface="Helvetica" charset="0"/>
              </a:rPr>
              <a:t> en </a:t>
            </a:r>
            <a:r>
              <a:rPr lang="nl-NL" sz="3200" b="1" dirty="0" err="1">
                <a:solidFill>
                  <a:srgbClr val="86C457"/>
                </a:solidFill>
                <a:latin typeface="Helvetica" charset="0"/>
                <a:ea typeface="Helvetica" charset="0"/>
                <a:cs typeface="Helvetica" charset="0"/>
              </a:rPr>
              <a:t>rue</a:t>
            </a:r>
            <a:endParaRPr lang="nl-NL" sz="3200" b="1" dirty="0">
              <a:solidFill>
                <a:srgbClr val="86C457"/>
              </a:solidFill>
              <a:latin typeface="Helvetica" charset="0"/>
              <a:ea typeface="Helvetica" charset="0"/>
              <a:cs typeface="Helvetica" charset="0"/>
            </a:endParaRPr>
          </a:p>
          <a:p>
            <a:pPr marL="457200" indent="-457200">
              <a:buFontTx/>
              <a:buChar char="-"/>
            </a:pPr>
            <a:r>
              <a:rPr lang="nl-NL" sz="3200" b="1" dirty="0" err="1">
                <a:solidFill>
                  <a:srgbClr val="86C457"/>
                </a:solidFill>
                <a:latin typeface="Helvetica" charset="0"/>
                <a:ea typeface="Helvetica" charset="0"/>
                <a:cs typeface="Helvetica" charset="0"/>
              </a:rPr>
              <a:t>Doublement</a:t>
            </a:r>
            <a:r>
              <a:rPr lang="nl-NL" sz="3200" b="1" dirty="0">
                <a:solidFill>
                  <a:srgbClr val="86C457"/>
                </a:solidFill>
                <a:latin typeface="Helvetica" charset="0"/>
                <a:ea typeface="Helvetica" charset="0"/>
                <a:cs typeface="Helvetica" charset="0"/>
              </a:rPr>
              <a:t> en 10 </a:t>
            </a:r>
            <a:r>
              <a:rPr lang="nl-NL" sz="3200" b="1" dirty="0" err="1">
                <a:solidFill>
                  <a:srgbClr val="86C457"/>
                </a:solidFill>
                <a:latin typeface="Helvetica" charset="0"/>
                <a:ea typeface="Helvetica" charset="0"/>
                <a:cs typeface="Helvetica" charset="0"/>
              </a:rPr>
              <a:t>ans</a:t>
            </a:r>
            <a:endParaRPr lang="nl-NL" sz="3200" b="1" dirty="0">
              <a:solidFill>
                <a:srgbClr val="86C457"/>
              </a:solidFill>
              <a:latin typeface="Helvetica" charset="0"/>
              <a:ea typeface="Helvetica" charset="0"/>
              <a:cs typeface="Helvetica" charset="0"/>
            </a:endParaRPr>
          </a:p>
          <a:p>
            <a:pPr marL="457200" indent="-457200">
              <a:buFontTx/>
              <a:buChar char="-"/>
            </a:pPr>
            <a:r>
              <a:rPr lang="nl-NL" sz="3200" b="1" dirty="0">
                <a:solidFill>
                  <a:srgbClr val="86C457"/>
                </a:solidFill>
                <a:latin typeface="Helvetica" charset="0"/>
                <a:ea typeface="Helvetica" charset="0"/>
                <a:cs typeface="Helvetica" charset="0"/>
              </a:rPr>
              <a:t>+/- 120 remises en logement par </a:t>
            </a:r>
            <a:r>
              <a:rPr lang="nl-NL" sz="3200" b="1" dirty="0" err="1">
                <a:solidFill>
                  <a:srgbClr val="86C457"/>
                </a:solidFill>
                <a:latin typeface="Helvetica" charset="0"/>
                <a:ea typeface="Helvetica" charset="0"/>
                <a:cs typeface="Helvetica" charset="0"/>
              </a:rPr>
              <a:t>an</a:t>
            </a:r>
            <a:r>
              <a:rPr lang="nl-NL" sz="3200" b="1" dirty="0">
                <a:solidFill>
                  <a:srgbClr val="86C457"/>
                </a:solidFill>
                <a:latin typeface="Helvetica" charset="0"/>
                <a:ea typeface="Helvetica" charset="0"/>
                <a:cs typeface="Helvetica" charset="0"/>
              </a:rPr>
              <a:t> (ensemble du </a:t>
            </a:r>
            <a:r>
              <a:rPr lang="nl-NL" sz="3200" b="1" dirty="0" err="1">
                <a:solidFill>
                  <a:srgbClr val="86C457"/>
                </a:solidFill>
                <a:latin typeface="Helvetica" charset="0"/>
                <a:ea typeface="Helvetica" charset="0"/>
                <a:cs typeface="Helvetica" charset="0"/>
              </a:rPr>
              <a:t>secteur</a:t>
            </a:r>
            <a:r>
              <a:rPr lang="nl-NL" sz="3200" b="1" dirty="0">
                <a:solidFill>
                  <a:srgbClr val="86C457"/>
                </a:solidFill>
                <a:latin typeface="Helvetica" charset="0"/>
                <a:ea typeface="Helvetica" charset="0"/>
                <a:cs typeface="Helvetica" charset="0"/>
              </a:rPr>
              <a:t>)</a:t>
            </a:r>
          </a:p>
          <a:p>
            <a:pPr marL="457200" indent="-457200">
              <a:buFontTx/>
              <a:buChar char="-"/>
            </a:pPr>
            <a:endParaRPr lang="nl-NL" sz="3200" b="1" dirty="0">
              <a:solidFill>
                <a:srgbClr val="86C457"/>
              </a:solidFill>
              <a:latin typeface="Helvetica" charset="0"/>
              <a:ea typeface="Helvetica" charset="0"/>
              <a:cs typeface="Helvetica" charset="0"/>
            </a:endParaRPr>
          </a:p>
          <a:p>
            <a:r>
              <a:rPr lang="nl-NL" sz="3200" b="1" dirty="0">
                <a:solidFill>
                  <a:srgbClr val="86C457"/>
                </a:solidFill>
                <a:latin typeface="Helvetica" charset="0"/>
                <a:ea typeface="Helvetica" charset="0"/>
                <a:cs typeface="Helvetica" charset="0"/>
              </a:rPr>
              <a:t>Union </a:t>
            </a:r>
            <a:r>
              <a:rPr lang="nl-NL" sz="3200" b="1" dirty="0" err="1">
                <a:solidFill>
                  <a:srgbClr val="86C457"/>
                </a:solidFill>
                <a:latin typeface="Helvetica" charset="0"/>
                <a:ea typeface="Helvetica" charset="0"/>
                <a:cs typeface="Helvetica" charset="0"/>
              </a:rPr>
              <a:t>européenne</a:t>
            </a:r>
            <a:r>
              <a:rPr lang="nl-NL" sz="3200" b="1" dirty="0">
                <a:solidFill>
                  <a:srgbClr val="86C457"/>
                </a:solidFill>
                <a:latin typeface="Helvetica" charset="0"/>
                <a:ea typeface="Helvetica" charset="0"/>
                <a:cs typeface="Helvetica" charset="0"/>
              </a:rPr>
              <a:t>:</a:t>
            </a:r>
          </a:p>
          <a:p>
            <a:pPr marL="457200" indent="-457200">
              <a:buFontTx/>
              <a:buChar char="-"/>
            </a:pPr>
            <a:r>
              <a:rPr lang="nl-NL" sz="3200" b="1" dirty="0" err="1">
                <a:solidFill>
                  <a:srgbClr val="86C457"/>
                </a:solidFill>
                <a:latin typeface="Helvetica" charset="0"/>
                <a:ea typeface="Helvetica" charset="0"/>
                <a:cs typeface="Helvetica" charset="0"/>
              </a:rPr>
              <a:t>Seule</a:t>
            </a:r>
            <a:r>
              <a:rPr lang="nl-NL" sz="3200" b="1" dirty="0">
                <a:solidFill>
                  <a:srgbClr val="86C457"/>
                </a:solidFill>
                <a:latin typeface="Helvetica" charset="0"/>
                <a:ea typeface="Helvetica" charset="0"/>
                <a:cs typeface="Helvetica" charset="0"/>
              </a:rPr>
              <a:t> la </a:t>
            </a:r>
            <a:r>
              <a:rPr lang="nl-NL" sz="3200" b="1" dirty="0" err="1">
                <a:solidFill>
                  <a:srgbClr val="86C457"/>
                </a:solidFill>
                <a:latin typeface="Helvetica" charset="0"/>
                <a:ea typeface="Helvetica" charset="0"/>
                <a:cs typeface="Helvetica" charset="0"/>
              </a:rPr>
              <a:t>Finlande</a:t>
            </a:r>
            <a:r>
              <a:rPr lang="nl-NL" sz="3200" b="1" dirty="0">
                <a:solidFill>
                  <a:srgbClr val="86C457"/>
                </a:solidFill>
                <a:latin typeface="Helvetica" charset="0"/>
                <a:ea typeface="Helvetica" charset="0"/>
                <a:cs typeface="Helvetica" charset="0"/>
              </a:rPr>
              <a:t> </a:t>
            </a:r>
            <a:r>
              <a:rPr lang="nl-NL" sz="3200" b="1">
                <a:solidFill>
                  <a:srgbClr val="86C457"/>
                </a:solidFill>
                <a:latin typeface="Helvetica" charset="0"/>
                <a:ea typeface="Helvetica" charset="0"/>
                <a:cs typeface="Helvetica" charset="0"/>
              </a:rPr>
              <a:t>progresse</a:t>
            </a:r>
            <a:endParaRPr lang="nl-NL" sz="3200" b="1" dirty="0">
              <a:solidFill>
                <a:srgbClr val="86C457"/>
              </a:solidFill>
              <a:latin typeface="Helvetica" charset="0"/>
              <a:ea typeface="Helvetica" charset="0"/>
              <a:cs typeface="Helvetica" charset="0"/>
            </a:endParaRPr>
          </a:p>
          <a:p>
            <a:pPr marL="457200" indent="-457200">
              <a:buFontTx/>
              <a:buChar char="-"/>
            </a:pPr>
            <a:endParaRPr lang="nl-NL" sz="3200" b="1" dirty="0">
              <a:solidFill>
                <a:srgbClr val="86C457"/>
              </a:solidFill>
              <a:latin typeface="Helvetica" charset="0"/>
              <a:ea typeface="Helvetica" charset="0"/>
              <a:cs typeface="Helvetica" charset="0"/>
            </a:endParaRPr>
          </a:p>
        </p:txBody>
      </p:sp>
    </p:spTree>
    <p:extLst>
      <p:ext uri="{BB962C8B-B14F-4D97-AF65-F5344CB8AC3E}">
        <p14:creationId xmlns:p14="http://schemas.microsoft.com/office/powerpoint/2010/main" val="814239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INFIRMIERS DE RUE</a:t>
            </a:r>
          </a:p>
        </p:txBody>
      </p:sp>
      <p:sp>
        <p:nvSpPr>
          <p:cNvPr id="3" name="Tijdelijke aanduiding voor inhoud 2"/>
          <p:cNvSpPr>
            <a:spLocks noGrp="1"/>
          </p:cNvSpPr>
          <p:nvPr>
            <p:ph idx="1"/>
          </p:nvPr>
        </p:nvSpPr>
        <p:spPr>
          <a:xfrm>
            <a:off x="838200" y="1690692"/>
            <a:ext cx="10515600" cy="4351338"/>
          </a:xfrm>
        </p:spPr>
        <p:txBody>
          <a:bodyPr/>
          <a:lstStyle/>
          <a:p>
            <a:pPr marL="457178" indent="-457178"/>
            <a:r>
              <a:rPr lang="fr-FR" dirty="0">
                <a:latin typeface="Arial" charset="0"/>
                <a:ea typeface="Arial" charset="0"/>
                <a:cs typeface="Arial" charset="0"/>
              </a:rPr>
              <a:t>Réinsertion durable </a:t>
            </a:r>
            <a:r>
              <a:rPr lang="fr-FR">
                <a:latin typeface="Arial" charset="0"/>
                <a:ea typeface="Arial" charset="0"/>
                <a:cs typeface="Arial" charset="0"/>
              </a:rPr>
              <a:t>des personnes sans-abri </a:t>
            </a:r>
            <a:r>
              <a:rPr lang="fr-FR" dirty="0">
                <a:latin typeface="Arial" charset="0"/>
                <a:ea typeface="Arial" charset="0"/>
                <a:cs typeface="Arial" charset="0"/>
              </a:rPr>
              <a:t>par </a:t>
            </a:r>
            <a:r>
              <a:rPr lang="fr-FR" b="1" dirty="0">
                <a:solidFill>
                  <a:srgbClr val="F26A37"/>
                </a:solidFill>
                <a:latin typeface="Arial" charset="0"/>
                <a:ea typeface="Arial" charset="0"/>
                <a:cs typeface="Arial" charset="0"/>
              </a:rPr>
              <a:t>l’hygiène</a:t>
            </a:r>
            <a:r>
              <a:rPr lang="fr-FR" dirty="0">
                <a:latin typeface="Arial" charset="0"/>
                <a:ea typeface="Arial" charset="0"/>
                <a:cs typeface="Arial" charset="0"/>
              </a:rPr>
              <a:t> et la </a:t>
            </a:r>
            <a:r>
              <a:rPr lang="fr-FR" b="1" dirty="0">
                <a:solidFill>
                  <a:srgbClr val="F26A37"/>
                </a:solidFill>
                <a:latin typeface="Arial" charset="0"/>
                <a:ea typeface="Arial" charset="0"/>
                <a:cs typeface="Arial" charset="0"/>
              </a:rPr>
              <a:t>valorisation des talents</a:t>
            </a:r>
          </a:p>
          <a:p>
            <a:pPr marL="457178" indent="-457178"/>
            <a:r>
              <a:rPr lang="fr-FR" b="1" dirty="0">
                <a:solidFill>
                  <a:srgbClr val="F26A37"/>
                </a:solidFill>
                <a:latin typeface="Arial" charset="0"/>
                <a:ea typeface="Arial" charset="0"/>
                <a:cs typeface="Arial" charset="0"/>
              </a:rPr>
              <a:t>Impact</a:t>
            </a:r>
            <a:r>
              <a:rPr lang="fr-FR" dirty="0">
                <a:solidFill>
                  <a:srgbClr val="F26A37"/>
                </a:solidFill>
                <a:latin typeface="Arial" charset="0"/>
                <a:ea typeface="Arial" charset="0"/>
                <a:cs typeface="Arial" charset="0"/>
              </a:rPr>
              <a:t>: </a:t>
            </a:r>
            <a:r>
              <a:rPr lang="fr-FR" dirty="0">
                <a:latin typeface="Arial" charset="0"/>
                <a:ea typeface="Arial" charset="0"/>
                <a:cs typeface="Arial" charset="0"/>
              </a:rPr>
              <a:t>&gt; 100 personnes en </a:t>
            </a:r>
            <a:r>
              <a:rPr lang="fr-FR" dirty="0"/>
              <a:t>logements</a:t>
            </a:r>
            <a:r>
              <a:rPr lang="fr-FR" dirty="0">
                <a:latin typeface="Arial" charset="0"/>
                <a:ea typeface="Arial" charset="0"/>
                <a:cs typeface="Arial" charset="0"/>
              </a:rPr>
              <a:t> (Parcours de vie: 8-20 ans de vie en rue, problèmes de santé et d’hygiène important, pas de réseau)</a:t>
            </a:r>
          </a:p>
          <a:p>
            <a:pPr marL="457178" indent="-457178"/>
            <a:r>
              <a:rPr lang="fr-FR" b="1" dirty="0">
                <a:solidFill>
                  <a:srgbClr val="F26A37"/>
                </a:solidFill>
                <a:latin typeface="Arial" charset="0"/>
                <a:ea typeface="Arial" charset="0"/>
                <a:cs typeface="Arial" charset="0"/>
              </a:rPr>
              <a:t>Vision</a:t>
            </a:r>
            <a:r>
              <a:rPr lang="fr-FR" dirty="0">
                <a:solidFill>
                  <a:srgbClr val="F26A37"/>
                </a:solidFill>
                <a:latin typeface="Arial" charset="0"/>
                <a:ea typeface="Arial" charset="0"/>
                <a:cs typeface="Arial" charset="0"/>
              </a:rPr>
              <a:t>: </a:t>
            </a:r>
          </a:p>
        </p:txBody>
      </p:sp>
      <p:pic>
        <p:nvPicPr>
          <p:cNvPr id="4" name="Shape 185"/>
          <p:cNvPicPr preferRelativeResize="0"/>
          <p:nvPr/>
        </p:nvPicPr>
        <p:blipFill rotWithShape="1">
          <a:blip r:embed="rId3">
            <a:alphaModFix/>
          </a:blip>
          <a:srcRect t="11308"/>
          <a:stretch/>
        </p:blipFill>
        <p:spPr>
          <a:xfrm>
            <a:off x="2572622" y="3871189"/>
            <a:ext cx="1936399" cy="2242407"/>
          </a:xfrm>
          <a:prstGeom prst="rect">
            <a:avLst/>
          </a:prstGeom>
          <a:noFill/>
          <a:ln>
            <a:noFill/>
          </a:ln>
        </p:spPr>
      </p:pic>
      <p:pic>
        <p:nvPicPr>
          <p:cNvPr id="5" name="Shape 186"/>
          <p:cNvPicPr preferRelativeResize="0">
            <a:picLocks noChangeAspect="1"/>
          </p:cNvPicPr>
          <p:nvPr/>
        </p:nvPicPr>
        <p:blipFill rotWithShape="1">
          <a:blip r:embed="rId4">
            <a:alphaModFix/>
          </a:blip>
          <a:srcRect l="14485"/>
          <a:stretch/>
        </p:blipFill>
        <p:spPr>
          <a:xfrm>
            <a:off x="5349752" y="3866361"/>
            <a:ext cx="2776079" cy="2242407"/>
          </a:xfrm>
          <a:prstGeom prst="rect">
            <a:avLst/>
          </a:prstGeom>
          <a:noFill/>
          <a:ln>
            <a:noFill/>
          </a:ln>
        </p:spPr>
      </p:pic>
      <p:sp>
        <p:nvSpPr>
          <p:cNvPr id="6" name="Pijl links 5"/>
          <p:cNvSpPr/>
          <p:nvPr/>
        </p:nvSpPr>
        <p:spPr>
          <a:xfrm>
            <a:off x="4647585" y="4719342"/>
            <a:ext cx="529816" cy="546100"/>
          </a:xfrm>
          <a:prstGeom prst="rightArrow">
            <a:avLst/>
          </a:prstGeom>
          <a:solidFill>
            <a:srgbClr val="F26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dakloos.jpg"/>
          <p:cNvPicPr>
            <a:picLocks noChangeAspect="1"/>
          </p:cNvPicPr>
          <p:nvPr/>
        </p:nvPicPr>
        <p:blipFill>
          <a:blip r:embed="rId5"/>
          <a:stretch>
            <a:fillRect/>
          </a:stretch>
        </p:blipFill>
        <p:spPr>
          <a:xfrm>
            <a:off x="8966562" y="4195525"/>
            <a:ext cx="2750133" cy="1584077"/>
          </a:xfrm>
          <a:prstGeom prst="rect">
            <a:avLst/>
          </a:prstGeom>
        </p:spPr>
      </p:pic>
      <p:sp>
        <p:nvSpPr>
          <p:cNvPr id="8" name="Pijl links 7"/>
          <p:cNvSpPr/>
          <p:nvPr/>
        </p:nvSpPr>
        <p:spPr>
          <a:xfrm>
            <a:off x="8298182" y="4714514"/>
            <a:ext cx="529816" cy="546100"/>
          </a:xfrm>
          <a:prstGeom prst="rightArrow">
            <a:avLst/>
          </a:prstGeom>
          <a:solidFill>
            <a:srgbClr val="F26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0" name="Rechte verbindingslijn 9"/>
          <p:cNvCxnSpPr/>
          <p:nvPr/>
        </p:nvCxnSpPr>
        <p:spPr>
          <a:xfrm flipV="1">
            <a:off x="9301163" y="3773515"/>
            <a:ext cx="1958829" cy="2342532"/>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Rechte verbindingslijn 12"/>
          <p:cNvCxnSpPr/>
          <p:nvPr/>
        </p:nvCxnSpPr>
        <p:spPr>
          <a:xfrm>
            <a:off x="9187474" y="3814162"/>
            <a:ext cx="2347774" cy="2301885"/>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4961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77655" y="677603"/>
            <a:ext cx="4568144" cy="1600200"/>
          </a:xfrm>
        </p:spPr>
        <p:txBody>
          <a:bodyPr/>
          <a:lstStyle/>
          <a:p>
            <a:r>
              <a:rPr lang="nl-NL" sz="3600" dirty="0"/>
              <a:t>PROBLEMATIQUES</a:t>
            </a:r>
          </a:p>
        </p:txBody>
      </p:sp>
      <p:sp>
        <p:nvSpPr>
          <p:cNvPr id="4" name="Tijdelijke aanduiding voor tekst 3"/>
          <p:cNvSpPr>
            <a:spLocks noGrp="1"/>
          </p:cNvSpPr>
          <p:nvPr>
            <p:ph type="body" sz="half" idx="4294967295"/>
          </p:nvPr>
        </p:nvSpPr>
        <p:spPr>
          <a:xfrm>
            <a:off x="6974283" y="1703960"/>
            <a:ext cx="3932237" cy="3811588"/>
          </a:xfrm>
        </p:spPr>
        <p:txBody>
          <a:bodyPr/>
          <a:lstStyle/>
          <a:p>
            <a:pPr marL="284466" indent="-227954">
              <a:spcBef>
                <a:spcPts val="2151"/>
              </a:spcBef>
              <a:buClr>
                <a:srgbClr val="88C541"/>
              </a:buClr>
              <a:buChar char="•"/>
              <a:tabLst>
                <a:tab pos="285101" algn="l"/>
              </a:tabLst>
            </a:pPr>
            <a:endParaRPr lang="nl-BE" b="1" spc="11" dirty="0"/>
          </a:p>
          <a:p>
            <a:pPr marL="284466" indent="-227954">
              <a:spcBef>
                <a:spcPts val="2151"/>
              </a:spcBef>
              <a:buClr>
                <a:srgbClr val="88C541"/>
              </a:buClr>
              <a:buChar char="•"/>
              <a:tabLst>
                <a:tab pos="285101" algn="l"/>
              </a:tabLst>
            </a:pPr>
            <a:r>
              <a:rPr lang="nl-BE" sz="2000" b="1" spc="11" dirty="0"/>
              <a:t>PATIENT</a:t>
            </a:r>
            <a:r>
              <a:rPr lang="nl-BE" sz="2000" spc="11" dirty="0"/>
              <a:t> </a:t>
            </a:r>
            <a:r>
              <a:rPr lang="nl-BE" sz="2000" spc="11" dirty="0">
                <a:solidFill>
                  <a:schemeClr val="tx1"/>
                </a:solidFill>
              </a:rPr>
              <a:t>: Mauvaise santé, perceptions négatives</a:t>
            </a:r>
          </a:p>
          <a:p>
            <a:pPr marL="284466" indent="-227954">
              <a:spcBef>
                <a:spcPts val="2151"/>
              </a:spcBef>
              <a:buClr>
                <a:srgbClr val="88C541"/>
              </a:buClr>
              <a:buChar char="•"/>
              <a:tabLst>
                <a:tab pos="285101" algn="l"/>
              </a:tabLst>
            </a:pPr>
            <a:r>
              <a:rPr lang="nl-BE" sz="2000" b="1" spc="11" dirty="0"/>
              <a:t>PERSONNEL MEDICAL </a:t>
            </a:r>
            <a:r>
              <a:rPr lang="nl-BE" sz="2000" spc="11" dirty="0">
                <a:solidFill>
                  <a:schemeClr val="tx1"/>
                </a:solidFill>
              </a:rPr>
              <a:t>: Lassitude et découragement</a:t>
            </a:r>
          </a:p>
          <a:p>
            <a:pPr marL="284466" indent="-227954">
              <a:spcBef>
                <a:spcPts val="2151"/>
              </a:spcBef>
              <a:buClr>
                <a:srgbClr val="88C541"/>
              </a:buClr>
              <a:buChar char="•"/>
              <a:tabLst>
                <a:tab pos="285101" algn="l"/>
              </a:tabLst>
            </a:pPr>
            <a:r>
              <a:rPr lang="nl-BE" sz="2000" b="1" spc="11" dirty="0"/>
              <a:t>INFRASTRUCTURES</a:t>
            </a:r>
            <a:r>
              <a:rPr lang="nl-BE" sz="2000" spc="11" dirty="0"/>
              <a:t> : </a:t>
            </a:r>
            <a:r>
              <a:rPr lang="nl-BE" sz="2000" spc="11" dirty="0">
                <a:solidFill>
                  <a:schemeClr val="tx1"/>
                </a:solidFill>
              </a:rPr>
              <a:t>Offre et information insuffisantes</a:t>
            </a:r>
            <a:endParaRPr lang="nl-BE" sz="2000" dirty="0">
              <a:solidFill>
                <a:schemeClr val="tx1"/>
              </a:solidFill>
            </a:endParaRPr>
          </a:p>
          <a:p>
            <a:endParaRPr lang="nl-NL" dirty="0"/>
          </a:p>
        </p:txBody>
      </p:sp>
      <p:pic>
        <p:nvPicPr>
          <p:cNvPr id="5" name="Shape 195"/>
          <p:cNvPicPr preferRelativeResize="0"/>
          <p:nvPr/>
        </p:nvPicPr>
        <p:blipFill rotWithShape="1">
          <a:blip r:embed="rId3">
            <a:alphaModFix/>
          </a:blip>
          <a:srcRect/>
          <a:stretch/>
        </p:blipFill>
        <p:spPr>
          <a:xfrm>
            <a:off x="1403202" y="1257300"/>
            <a:ext cx="5105700" cy="3940800"/>
          </a:xfrm>
          <a:prstGeom prst="rect">
            <a:avLst/>
          </a:prstGeom>
          <a:noFill/>
          <a:ln w="38100">
            <a:solidFill>
              <a:srgbClr val="86C457"/>
            </a:solidFill>
          </a:ln>
        </p:spPr>
      </p:pic>
    </p:spTree>
    <p:extLst>
      <p:ext uri="{BB962C8B-B14F-4D97-AF65-F5344CB8AC3E}">
        <p14:creationId xmlns:p14="http://schemas.microsoft.com/office/powerpoint/2010/main" val="2119735357"/>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422</TotalTime>
  <Words>2567</Words>
  <Application>Microsoft Macintosh PowerPoint</Application>
  <PresentationFormat>Grand écran</PresentationFormat>
  <Paragraphs>304</Paragraphs>
  <Slides>34</Slides>
  <Notes>23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34</vt:i4>
      </vt:variant>
    </vt:vector>
  </HeadingPairs>
  <TitlesOfParts>
    <vt:vector size="43" baseType="lpstr">
      <vt:lpstr>ＭＳ 明朝</vt:lpstr>
      <vt:lpstr>Arial</vt:lpstr>
      <vt:lpstr>Calibri</vt:lpstr>
      <vt:lpstr>Cambria</vt:lpstr>
      <vt:lpstr>Helvetica</vt:lpstr>
      <vt:lpstr>Noto Sans Symbols</vt:lpstr>
      <vt:lpstr>Times New Roman</vt:lpstr>
      <vt:lpstr>Wingdings</vt:lpstr>
      <vt:lpstr>Office-thema</vt:lpstr>
      <vt:lpstr>Présentation PowerPoint</vt:lpstr>
      <vt:lpstr>Présentation PowerPoint</vt:lpstr>
      <vt:lpstr>UN MONDE SANS  PERSONNES SANS-ABRI ? </vt:lpstr>
      <vt:lpstr>Présentation PowerPoint</vt:lpstr>
      <vt:lpstr>Présentation PowerPoint</vt:lpstr>
      <vt:lpstr>Présentation PowerPoint</vt:lpstr>
      <vt:lpstr>Présentation PowerPoint</vt:lpstr>
      <vt:lpstr>INFIRMIERS DE RUE</vt:lpstr>
      <vt:lpstr>PROBLEMATIQUES</vt:lpstr>
      <vt:lpstr>INNOVATION SOCIALE</vt:lpstr>
      <vt:lpstr>STRATEGIE</vt:lpstr>
      <vt:lpstr>ACTIONS</vt:lpstr>
      <vt:lpstr>ACTIONS</vt:lpstr>
      <vt:lpstr>ACTIONS</vt:lpstr>
      <vt:lpstr>PARCOURS DE REINSERTION</vt:lpstr>
      <vt:lpstr>ACTIONS</vt:lpstr>
      <vt:lpstr>ACTIONS</vt:lpstr>
      <vt:lpstr>ACTIONS</vt:lpstr>
      <vt:lpstr>ACTIONS</vt:lpstr>
      <vt:lpstr>ACTIONS</vt:lpstr>
      <vt:lpstr>ACTIONS</vt:lpstr>
      <vt:lpstr>ACTIONS</vt:lpstr>
      <vt:lpstr>OUTILS : VALORISER CE QUI EXISTE</vt:lpstr>
      <vt:lpstr>OUTILS : VALORISER CE QUI EXISTE</vt:lpstr>
      <vt:lpstr>BENEFICES POUR LA SOCIETE</vt:lpstr>
      <vt:lpstr>BENEFICES POUR LA SOCIETE</vt:lpstr>
      <vt:lpstr>Présentation PowerPoint</vt:lpstr>
      <vt:lpstr>BUDGET</vt:lpstr>
      <vt:lpstr>Stratégies de partenariat</vt:lpstr>
      <vt:lpstr>Présentation PowerPoint</vt:lpstr>
      <vt:lpstr>Présentation PowerPoint</vt:lpstr>
      <vt:lpstr>Présentation PowerPoint</vt:lpstr>
      <vt:lpstr>Présentation PowerPoint</vt:lpstr>
      <vt:lpstr>MERCI !  Ensemble, mettons fin au sans-abrisme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Office-gebruiker</dc:creator>
  <cp:lastModifiedBy>IDR IDR</cp:lastModifiedBy>
  <cp:revision>56</cp:revision>
  <dcterms:created xsi:type="dcterms:W3CDTF">2018-04-27T12:52:37Z</dcterms:created>
  <dcterms:modified xsi:type="dcterms:W3CDTF">2019-10-15T15:33:49Z</dcterms:modified>
</cp:coreProperties>
</file>