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5" r:id="rId2"/>
    <p:sldId id="348" r:id="rId3"/>
    <p:sldId id="319" r:id="rId4"/>
    <p:sldId id="352" r:id="rId5"/>
    <p:sldId id="353" r:id="rId6"/>
    <p:sldId id="354" r:id="rId7"/>
    <p:sldId id="357" r:id="rId8"/>
    <p:sldId id="343" r:id="rId9"/>
    <p:sldId id="359" r:id="rId10"/>
    <p:sldId id="351" r:id="rId11"/>
    <p:sldId id="358" r:id="rId12"/>
    <p:sldId id="341" r:id="rId13"/>
    <p:sldId id="344" r:id="rId14"/>
    <p:sldId id="345" r:id="rId15"/>
    <p:sldId id="35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644F9E9-430B-4E13-A7EE-3F7811302549}">
          <p14:sldIdLst>
            <p14:sldId id="335"/>
            <p14:sldId id="348"/>
            <p14:sldId id="319"/>
            <p14:sldId id="352"/>
            <p14:sldId id="353"/>
            <p14:sldId id="354"/>
            <p14:sldId id="357"/>
            <p14:sldId id="343"/>
            <p14:sldId id="359"/>
            <p14:sldId id="351"/>
            <p14:sldId id="358"/>
            <p14:sldId id="341"/>
            <p14:sldId id="344"/>
            <p14:sldId id="345"/>
            <p14:sldId id="356"/>
          </p14:sldIdLst>
        </p14:section>
        <p14:section name="Section sans titre" id="{97825F79-DCE7-4590-8F18-5F4B38FBBA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G Congo" initials="CC" lastIdx="24" clrIdx="0">
    <p:extLst>
      <p:ext uri="{19B8F6BF-5375-455C-9EA6-DF929625EA0E}">
        <p15:presenceInfo xmlns:p15="http://schemas.microsoft.com/office/powerpoint/2012/main" userId="S::cg.congo@medecinsdumonde.be::534acc78-4820-41ce-83d5-ba93bd30f7ff" providerId="AD"/>
      </p:ext>
    </p:extLst>
  </p:cmAuthor>
  <p:cmAuthor id="2" name="Paul AKUZIBWE" initials="PA" lastIdx="8" clrIdx="1">
    <p:extLst>
      <p:ext uri="{19B8F6BF-5375-455C-9EA6-DF929625EA0E}">
        <p15:presenceInfo xmlns:p15="http://schemas.microsoft.com/office/powerpoint/2012/main" userId="260a40491654d6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8"/>
    <a:srgbClr val="824E4A"/>
    <a:srgbClr val="B3714D"/>
    <a:srgbClr val="DD4B23"/>
    <a:srgbClr val="F09B94"/>
    <a:srgbClr val="AE78D6"/>
    <a:srgbClr val="3310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p:cViewPr>
        <p:scale>
          <a:sx n="120" d="100"/>
          <a:sy n="120" d="100"/>
        </p:scale>
        <p:origin x="-144" y="-209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32F2D-2590-4639-B691-D7D02A93D259}" type="datetimeFigureOut">
              <a:rPr lang="fr-BE" smtClean="0"/>
              <a:t>15-10-19</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41576-714F-415A-8EBC-EDD73775B382}" type="slidenum">
              <a:rPr lang="fr-BE" smtClean="0"/>
              <a:t>‹N°›</a:t>
            </a:fld>
            <a:endParaRPr lang="fr-BE"/>
          </a:p>
        </p:txBody>
      </p:sp>
    </p:spTree>
    <p:extLst>
      <p:ext uri="{BB962C8B-B14F-4D97-AF65-F5344CB8AC3E}">
        <p14:creationId xmlns:p14="http://schemas.microsoft.com/office/powerpoint/2010/main" val="414625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Rectangle 18"/>
          <p:cNvSpPr>
            <a:spLocks noChangeArrowheads="1"/>
          </p:cNvSpPr>
          <p:nvPr/>
        </p:nvSpPr>
        <p:spPr bwMode="auto">
          <a:xfrm>
            <a:off x="1143000" y="2514600"/>
            <a:ext cx="72882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fontAlgn="base" hangingPunct="0">
              <a:spcBef>
                <a:spcPct val="0"/>
              </a:spcBef>
              <a:spcAft>
                <a:spcPct val="0"/>
              </a:spcAft>
              <a:defRPr/>
            </a:pPr>
            <a:r>
              <a:rPr lang="fr-FR" altLang="fr-FR" sz="6000" b="1">
                <a:solidFill>
                  <a:srgbClr val="0065BD"/>
                </a:solidFill>
                <a:latin typeface="Helvetica" panose="020B0604020202020204" pitchFamily="34" charset="0"/>
              </a:rPr>
              <a:t>MEDECINS </a:t>
            </a:r>
            <a:br>
              <a:rPr lang="fr-FR" altLang="fr-FR" sz="6000" b="1">
                <a:solidFill>
                  <a:srgbClr val="0065BD"/>
                </a:solidFill>
                <a:latin typeface="Helvetica" panose="020B0604020202020204" pitchFamily="34" charset="0"/>
              </a:rPr>
            </a:br>
            <a:r>
              <a:rPr lang="fr-FR" altLang="fr-FR" sz="6000" b="1">
                <a:solidFill>
                  <a:srgbClr val="0065BD"/>
                </a:solidFill>
                <a:latin typeface="Helvetica" panose="020B0604020202020204" pitchFamily="34" charset="0"/>
              </a:rPr>
              <a:t>DU MONDE</a:t>
            </a:r>
          </a:p>
        </p:txBody>
      </p:sp>
      <p:sp>
        <p:nvSpPr>
          <p:cNvPr id="3" name="Text Box 19"/>
          <p:cNvSpPr txBox="1">
            <a:spLocks noChangeArrowheads="1"/>
          </p:cNvSpPr>
          <p:nvPr/>
        </p:nvSpPr>
        <p:spPr bwMode="auto">
          <a:xfrm>
            <a:off x="3200400" y="4876800"/>
            <a:ext cx="518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20000"/>
              </a:spcBef>
              <a:spcAft>
                <a:spcPct val="0"/>
              </a:spcAft>
              <a:buClr>
                <a:srgbClr val="C10068"/>
              </a:buClr>
              <a:buSzPct val="150000"/>
              <a:buFont typeface="Arial" charset="0"/>
              <a:buNone/>
              <a:defRPr/>
            </a:pPr>
            <a:r>
              <a:rPr lang="fr-FR" sz="3200">
                <a:solidFill>
                  <a:srgbClr val="C10068"/>
                </a:solidFill>
                <a:latin typeface="Helvetica" pitchFamily="1" charset="0"/>
                <a:ea typeface="ＭＳ Ｐゴシック" pitchFamily="1" charset="-128"/>
              </a:rPr>
              <a:t>2009/2010</a:t>
            </a:r>
          </a:p>
        </p:txBody>
      </p:sp>
      <p:sp>
        <p:nvSpPr>
          <p:cNvPr id="4" name="Rectangle 4"/>
          <p:cNvSpPr>
            <a:spLocks noChangeArrowheads="1"/>
          </p:cNvSpPr>
          <p:nvPr/>
        </p:nvSpPr>
        <p:spPr bwMode="auto">
          <a:xfrm>
            <a:off x="0" y="6597650"/>
            <a:ext cx="9144000" cy="287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fr-FR" altLang="fr-FR">
              <a:solidFill>
                <a:srgbClr val="000000"/>
              </a:solidFill>
            </a:endParaRPr>
          </a:p>
        </p:txBody>
      </p:sp>
      <p:sp>
        <p:nvSpPr>
          <p:cNvPr id="5" name="Text Box 21"/>
          <p:cNvSpPr txBox="1">
            <a:spLocks noChangeArrowheads="1"/>
          </p:cNvSpPr>
          <p:nvPr/>
        </p:nvSpPr>
        <p:spPr bwMode="auto">
          <a:xfrm>
            <a:off x="2667000" y="6610350"/>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50000"/>
              </a:spcBef>
              <a:spcAft>
                <a:spcPct val="0"/>
              </a:spcAft>
              <a:defRPr/>
            </a:pPr>
            <a:r>
              <a:rPr lang="fr-FR" sz="1200">
                <a:solidFill>
                  <a:srgbClr val="FFFFFF"/>
                </a:solidFill>
                <a:latin typeface="Helvetica" pitchFamily="1" charset="0"/>
                <a:ea typeface="ＭＳ Ｐゴシック" pitchFamily="1" charset="-128"/>
              </a:rPr>
              <a:t>NOUS SOIGNONS CEUX QUE LE MONDE OUBLIE PEU A PEU</a:t>
            </a:r>
          </a:p>
        </p:txBody>
      </p:sp>
      <p:pic>
        <p:nvPicPr>
          <p:cNvPr id="6" name="Picture 23" descr="frise_PP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525"/>
            <a:ext cx="68611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logo MDM FR CMJN_b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4573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9975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1781175"/>
            <a:ext cx="2058988" cy="467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781175"/>
            <a:ext cx="6029325" cy="467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69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781175"/>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3141663"/>
            <a:ext cx="4038600" cy="331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48200" y="3141663"/>
            <a:ext cx="4038600" cy="3311525"/>
          </a:xfrm>
        </p:spPr>
        <p:txBody>
          <a:bodyPr/>
          <a:lstStyle/>
          <a:p>
            <a:pPr lvl="0"/>
            <a:r>
              <a:rPr lang="fr-FR" noProof="0"/>
              <a:t>Cliquez sur l'icône pour ajouter un graphique</a:t>
            </a:r>
          </a:p>
        </p:txBody>
      </p:sp>
    </p:spTree>
    <p:extLst>
      <p:ext uri="{BB962C8B-B14F-4D97-AF65-F5344CB8AC3E}">
        <p14:creationId xmlns:p14="http://schemas.microsoft.com/office/powerpoint/2010/main" val="337219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592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90844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389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1777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11777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9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6137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59829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597650"/>
            <a:ext cx="9144000" cy="287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fr-FR" altLang="fr-FR">
              <a:solidFill>
                <a:srgbClr val="000000"/>
              </a:solidFill>
            </a:endParaRPr>
          </a:p>
        </p:txBody>
      </p:sp>
      <p:sp>
        <p:nvSpPr>
          <p:cNvPr id="1027" name="Rectangle 2"/>
          <p:cNvSpPr>
            <a:spLocks noGrp="1" noChangeArrowheads="1"/>
          </p:cNvSpPr>
          <p:nvPr>
            <p:ph type="title"/>
          </p:nvPr>
        </p:nvSpPr>
        <p:spPr bwMode="auto">
          <a:xfrm>
            <a:off x="468313" y="1781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457200" y="3141663"/>
            <a:ext cx="822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Line 16"/>
          <p:cNvSpPr>
            <a:spLocks noChangeShapeType="1"/>
          </p:cNvSpPr>
          <p:nvPr/>
        </p:nvSpPr>
        <p:spPr bwMode="auto">
          <a:xfrm>
            <a:off x="0" y="1952625"/>
            <a:ext cx="287338"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s-ES">
              <a:solidFill>
                <a:srgbClr val="000000"/>
              </a:solidFill>
            </a:endParaRPr>
          </a:p>
        </p:txBody>
      </p:sp>
      <p:sp>
        <p:nvSpPr>
          <p:cNvPr id="1030" name="Rectangle 17"/>
          <p:cNvSpPr>
            <a:spLocks noChangeArrowheads="1"/>
          </p:cNvSpPr>
          <p:nvPr/>
        </p:nvSpPr>
        <p:spPr bwMode="auto">
          <a:xfrm>
            <a:off x="107950" y="1773238"/>
            <a:ext cx="28733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4875">
              <a:defRPr>
                <a:solidFill>
                  <a:schemeClr val="tx1"/>
                </a:solidFill>
                <a:latin typeface="Arial" charset="0"/>
              </a:defRPr>
            </a:lvl1pPr>
            <a:lvl2pPr marL="742950" indent="-285750" defTabSz="904875">
              <a:defRPr>
                <a:solidFill>
                  <a:schemeClr val="tx1"/>
                </a:solidFill>
                <a:latin typeface="Arial" charset="0"/>
              </a:defRPr>
            </a:lvl2pPr>
            <a:lvl3pPr marL="1143000" indent="-228600" defTabSz="904875">
              <a:defRPr>
                <a:solidFill>
                  <a:schemeClr val="tx1"/>
                </a:solidFill>
                <a:latin typeface="Arial" charset="0"/>
              </a:defRPr>
            </a:lvl3pPr>
            <a:lvl4pPr marL="1600200" indent="-228600" defTabSz="904875">
              <a:defRPr>
                <a:solidFill>
                  <a:schemeClr val="tx1"/>
                </a:solidFill>
                <a:latin typeface="Arial" charset="0"/>
              </a:defRPr>
            </a:lvl4pPr>
            <a:lvl5pPr marL="2057400" indent="-228600" defTabSz="904875">
              <a:defRPr>
                <a:solidFill>
                  <a:schemeClr val="tx1"/>
                </a:solidFill>
                <a:latin typeface="Arial" charset="0"/>
              </a:defRPr>
            </a:lvl5pPr>
            <a:lvl6pPr marL="2514600" indent="-228600" defTabSz="904875" eaLnBrk="0" fontAlgn="base" hangingPunct="0">
              <a:spcBef>
                <a:spcPct val="0"/>
              </a:spcBef>
              <a:spcAft>
                <a:spcPct val="0"/>
              </a:spcAft>
              <a:defRPr>
                <a:solidFill>
                  <a:schemeClr val="tx1"/>
                </a:solidFill>
                <a:latin typeface="Arial" charset="0"/>
              </a:defRPr>
            </a:lvl6pPr>
            <a:lvl7pPr marL="2971800" indent="-228600" defTabSz="904875" eaLnBrk="0" fontAlgn="base" hangingPunct="0">
              <a:spcBef>
                <a:spcPct val="0"/>
              </a:spcBef>
              <a:spcAft>
                <a:spcPct val="0"/>
              </a:spcAft>
              <a:defRPr>
                <a:solidFill>
                  <a:schemeClr val="tx1"/>
                </a:solidFill>
                <a:latin typeface="Arial" charset="0"/>
              </a:defRPr>
            </a:lvl7pPr>
            <a:lvl8pPr marL="3429000" indent="-228600" defTabSz="904875" eaLnBrk="0" fontAlgn="base" hangingPunct="0">
              <a:spcBef>
                <a:spcPct val="0"/>
              </a:spcBef>
              <a:spcAft>
                <a:spcPct val="0"/>
              </a:spcAft>
              <a:defRPr>
                <a:solidFill>
                  <a:schemeClr val="tx1"/>
                </a:solidFill>
                <a:latin typeface="Arial" charset="0"/>
              </a:defRPr>
            </a:lvl8pPr>
            <a:lvl9pPr marL="3886200" indent="-228600" defTabSz="904875"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fld id="{14563118-9427-47EA-93F1-A9628840094E}" type="slidenum">
              <a:rPr lang="fr-FR" altLang="fr-FR" sz="900" smtClean="0">
                <a:solidFill>
                  <a:srgbClr val="000000"/>
                </a:solidFill>
                <a:latin typeface="GillSans" pitchFamily="34" charset="0"/>
                <a:ea typeface="ＭＳ Ｐゴシック" pitchFamily="1" charset="-128"/>
                <a:cs typeface="Arial" charset="0"/>
              </a:rPr>
              <a:pPr eaLnBrk="0" fontAlgn="base" hangingPunct="0">
                <a:spcBef>
                  <a:spcPct val="0"/>
                </a:spcBef>
                <a:spcAft>
                  <a:spcPct val="0"/>
                </a:spcAft>
              </a:pPr>
              <a:t>‹N°›</a:t>
            </a:fld>
            <a:endParaRPr lang="fr-FR" altLang="fr-FR" sz="900">
              <a:solidFill>
                <a:srgbClr val="000000"/>
              </a:solidFill>
              <a:latin typeface="GillSans" pitchFamily="34" charset="0"/>
              <a:ea typeface="ＭＳ Ｐゴシック" pitchFamily="1" charset="-128"/>
              <a:cs typeface="Arial" charset="0"/>
            </a:endParaRPr>
          </a:p>
        </p:txBody>
      </p:sp>
      <p:sp>
        <p:nvSpPr>
          <p:cNvPr id="1031" name="Rectangle 18"/>
          <p:cNvSpPr>
            <a:spLocks noChangeArrowheads="1"/>
          </p:cNvSpPr>
          <p:nvPr/>
        </p:nvSpPr>
        <p:spPr bwMode="auto">
          <a:xfrm>
            <a:off x="8964613" y="1782763"/>
            <a:ext cx="28733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4875">
              <a:defRPr>
                <a:solidFill>
                  <a:schemeClr val="tx1"/>
                </a:solidFill>
                <a:latin typeface="Arial" charset="0"/>
              </a:defRPr>
            </a:lvl1pPr>
            <a:lvl2pPr marL="742950" indent="-285750" defTabSz="904875">
              <a:defRPr>
                <a:solidFill>
                  <a:schemeClr val="tx1"/>
                </a:solidFill>
                <a:latin typeface="Arial" charset="0"/>
              </a:defRPr>
            </a:lvl2pPr>
            <a:lvl3pPr marL="1143000" indent="-228600" defTabSz="904875">
              <a:defRPr>
                <a:solidFill>
                  <a:schemeClr val="tx1"/>
                </a:solidFill>
                <a:latin typeface="Arial" charset="0"/>
              </a:defRPr>
            </a:lvl3pPr>
            <a:lvl4pPr marL="1600200" indent="-228600" defTabSz="904875">
              <a:defRPr>
                <a:solidFill>
                  <a:schemeClr val="tx1"/>
                </a:solidFill>
                <a:latin typeface="Arial" charset="0"/>
              </a:defRPr>
            </a:lvl4pPr>
            <a:lvl5pPr marL="2057400" indent="-228600" defTabSz="904875">
              <a:defRPr>
                <a:solidFill>
                  <a:schemeClr val="tx1"/>
                </a:solidFill>
                <a:latin typeface="Arial" charset="0"/>
              </a:defRPr>
            </a:lvl5pPr>
            <a:lvl6pPr marL="2514600" indent="-228600" defTabSz="904875" eaLnBrk="0" fontAlgn="base" hangingPunct="0">
              <a:spcBef>
                <a:spcPct val="0"/>
              </a:spcBef>
              <a:spcAft>
                <a:spcPct val="0"/>
              </a:spcAft>
              <a:defRPr>
                <a:solidFill>
                  <a:schemeClr val="tx1"/>
                </a:solidFill>
                <a:latin typeface="Arial" charset="0"/>
              </a:defRPr>
            </a:lvl6pPr>
            <a:lvl7pPr marL="2971800" indent="-228600" defTabSz="904875" eaLnBrk="0" fontAlgn="base" hangingPunct="0">
              <a:spcBef>
                <a:spcPct val="0"/>
              </a:spcBef>
              <a:spcAft>
                <a:spcPct val="0"/>
              </a:spcAft>
              <a:defRPr>
                <a:solidFill>
                  <a:schemeClr val="tx1"/>
                </a:solidFill>
                <a:latin typeface="Arial" charset="0"/>
              </a:defRPr>
            </a:lvl7pPr>
            <a:lvl8pPr marL="3429000" indent="-228600" defTabSz="904875" eaLnBrk="0" fontAlgn="base" hangingPunct="0">
              <a:spcBef>
                <a:spcPct val="0"/>
              </a:spcBef>
              <a:spcAft>
                <a:spcPct val="0"/>
              </a:spcAft>
              <a:defRPr>
                <a:solidFill>
                  <a:schemeClr val="tx1"/>
                </a:solidFill>
                <a:latin typeface="Arial" charset="0"/>
              </a:defRPr>
            </a:lvl8pPr>
            <a:lvl9pPr marL="3886200" indent="-228600" defTabSz="904875"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fld id="{D1B1CE57-4C5C-4C7F-9B50-24E9871EA1DF}" type="slidenum">
              <a:rPr lang="fr-FR" altLang="fr-FR" sz="900" smtClean="0">
                <a:solidFill>
                  <a:srgbClr val="000000"/>
                </a:solidFill>
                <a:latin typeface="GillSans" pitchFamily="34" charset="0"/>
                <a:ea typeface="ＭＳ Ｐゴシック" pitchFamily="1" charset="-128"/>
                <a:cs typeface="Arial" charset="0"/>
              </a:rPr>
              <a:pPr eaLnBrk="0" fontAlgn="base" hangingPunct="0">
                <a:spcBef>
                  <a:spcPct val="0"/>
                </a:spcBef>
                <a:spcAft>
                  <a:spcPct val="0"/>
                </a:spcAft>
              </a:pPr>
              <a:t>‹N°›</a:t>
            </a:fld>
            <a:endParaRPr lang="fr-FR" altLang="fr-FR" sz="900">
              <a:solidFill>
                <a:srgbClr val="000000"/>
              </a:solidFill>
              <a:latin typeface="GillSans" pitchFamily="34" charset="0"/>
              <a:ea typeface="ＭＳ Ｐゴシック" pitchFamily="1" charset="-128"/>
              <a:cs typeface="Arial" charset="0"/>
            </a:endParaRPr>
          </a:p>
        </p:txBody>
      </p:sp>
      <p:sp>
        <p:nvSpPr>
          <p:cNvPr id="1032" name="Line 19"/>
          <p:cNvSpPr>
            <a:spLocks noChangeShapeType="1"/>
          </p:cNvSpPr>
          <p:nvPr/>
        </p:nvSpPr>
        <p:spPr bwMode="auto">
          <a:xfrm>
            <a:off x="8893175" y="1952625"/>
            <a:ext cx="287338"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s-ES">
              <a:solidFill>
                <a:srgbClr val="000000"/>
              </a:solidFill>
            </a:endParaRPr>
          </a:p>
        </p:txBody>
      </p:sp>
      <p:pic>
        <p:nvPicPr>
          <p:cNvPr id="1033" name="Picture 20" descr="frise_PPT_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622300"/>
            <a:ext cx="9113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1" descr="logo MDM FR CMJN_b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650" y="333375"/>
            <a:ext cx="10763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9"/>
          <p:cNvSpPr>
            <a:spLocks noChangeArrowheads="1"/>
          </p:cNvSpPr>
          <p:nvPr/>
        </p:nvSpPr>
        <p:spPr bwMode="auto">
          <a:xfrm>
            <a:off x="0" y="6597650"/>
            <a:ext cx="9144000" cy="287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fr-FR" altLang="fr-FR">
              <a:solidFill>
                <a:srgbClr val="000000"/>
              </a:solidFill>
            </a:endParaRPr>
          </a:p>
        </p:txBody>
      </p:sp>
      <p:sp>
        <p:nvSpPr>
          <p:cNvPr id="1036" name="Line 16"/>
          <p:cNvSpPr>
            <a:spLocks noChangeShapeType="1"/>
          </p:cNvSpPr>
          <p:nvPr/>
        </p:nvSpPr>
        <p:spPr bwMode="auto">
          <a:xfrm>
            <a:off x="0" y="1952625"/>
            <a:ext cx="287338"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s-ES">
              <a:solidFill>
                <a:srgbClr val="000000"/>
              </a:solidFill>
            </a:endParaRPr>
          </a:p>
        </p:txBody>
      </p:sp>
      <p:sp>
        <p:nvSpPr>
          <p:cNvPr id="1037" name="Rectangle 17"/>
          <p:cNvSpPr>
            <a:spLocks noChangeArrowheads="1"/>
          </p:cNvSpPr>
          <p:nvPr/>
        </p:nvSpPr>
        <p:spPr bwMode="auto">
          <a:xfrm>
            <a:off x="107950" y="1773238"/>
            <a:ext cx="28733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4875">
              <a:defRPr>
                <a:solidFill>
                  <a:schemeClr val="tx1"/>
                </a:solidFill>
                <a:latin typeface="Arial" charset="0"/>
              </a:defRPr>
            </a:lvl1pPr>
            <a:lvl2pPr marL="742950" indent="-285750" defTabSz="904875">
              <a:defRPr>
                <a:solidFill>
                  <a:schemeClr val="tx1"/>
                </a:solidFill>
                <a:latin typeface="Arial" charset="0"/>
              </a:defRPr>
            </a:lvl2pPr>
            <a:lvl3pPr marL="1143000" indent="-228600" defTabSz="904875">
              <a:defRPr>
                <a:solidFill>
                  <a:schemeClr val="tx1"/>
                </a:solidFill>
                <a:latin typeface="Arial" charset="0"/>
              </a:defRPr>
            </a:lvl3pPr>
            <a:lvl4pPr marL="1600200" indent="-228600" defTabSz="904875">
              <a:defRPr>
                <a:solidFill>
                  <a:schemeClr val="tx1"/>
                </a:solidFill>
                <a:latin typeface="Arial" charset="0"/>
              </a:defRPr>
            </a:lvl4pPr>
            <a:lvl5pPr marL="2057400" indent="-228600" defTabSz="904875">
              <a:defRPr>
                <a:solidFill>
                  <a:schemeClr val="tx1"/>
                </a:solidFill>
                <a:latin typeface="Arial" charset="0"/>
              </a:defRPr>
            </a:lvl5pPr>
            <a:lvl6pPr marL="2514600" indent="-228600" defTabSz="904875" eaLnBrk="0" fontAlgn="base" hangingPunct="0">
              <a:spcBef>
                <a:spcPct val="0"/>
              </a:spcBef>
              <a:spcAft>
                <a:spcPct val="0"/>
              </a:spcAft>
              <a:defRPr>
                <a:solidFill>
                  <a:schemeClr val="tx1"/>
                </a:solidFill>
                <a:latin typeface="Arial" charset="0"/>
              </a:defRPr>
            </a:lvl6pPr>
            <a:lvl7pPr marL="2971800" indent="-228600" defTabSz="904875" eaLnBrk="0" fontAlgn="base" hangingPunct="0">
              <a:spcBef>
                <a:spcPct val="0"/>
              </a:spcBef>
              <a:spcAft>
                <a:spcPct val="0"/>
              </a:spcAft>
              <a:defRPr>
                <a:solidFill>
                  <a:schemeClr val="tx1"/>
                </a:solidFill>
                <a:latin typeface="Arial" charset="0"/>
              </a:defRPr>
            </a:lvl7pPr>
            <a:lvl8pPr marL="3429000" indent="-228600" defTabSz="904875" eaLnBrk="0" fontAlgn="base" hangingPunct="0">
              <a:spcBef>
                <a:spcPct val="0"/>
              </a:spcBef>
              <a:spcAft>
                <a:spcPct val="0"/>
              </a:spcAft>
              <a:defRPr>
                <a:solidFill>
                  <a:schemeClr val="tx1"/>
                </a:solidFill>
                <a:latin typeface="Arial" charset="0"/>
              </a:defRPr>
            </a:lvl8pPr>
            <a:lvl9pPr marL="3886200" indent="-228600" defTabSz="904875"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fld id="{01F3C2CA-5927-489B-B692-A6EAA16B0A8C}" type="slidenum">
              <a:rPr lang="fr-FR" altLang="fr-FR" sz="900" smtClean="0">
                <a:solidFill>
                  <a:srgbClr val="000000"/>
                </a:solidFill>
                <a:latin typeface="GillSans" pitchFamily="34" charset="0"/>
                <a:ea typeface="ＭＳ Ｐゴシック" pitchFamily="1" charset="-128"/>
                <a:cs typeface="Arial" charset="0"/>
              </a:rPr>
              <a:pPr eaLnBrk="0" fontAlgn="base" hangingPunct="0">
                <a:spcBef>
                  <a:spcPct val="0"/>
                </a:spcBef>
                <a:spcAft>
                  <a:spcPct val="0"/>
                </a:spcAft>
              </a:pPr>
              <a:t>‹N°›</a:t>
            </a:fld>
            <a:endParaRPr lang="fr-FR" altLang="fr-FR" sz="900">
              <a:solidFill>
                <a:srgbClr val="000000"/>
              </a:solidFill>
              <a:latin typeface="GillSans" pitchFamily="34" charset="0"/>
              <a:ea typeface="ＭＳ Ｐゴシック" pitchFamily="1" charset="-128"/>
              <a:cs typeface="Arial" charset="0"/>
            </a:endParaRPr>
          </a:p>
        </p:txBody>
      </p:sp>
      <p:sp>
        <p:nvSpPr>
          <p:cNvPr id="1038" name="Rectangle 18"/>
          <p:cNvSpPr>
            <a:spLocks noChangeArrowheads="1"/>
          </p:cNvSpPr>
          <p:nvPr/>
        </p:nvSpPr>
        <p:spPr bwMode="auto">
          <a:xfrm>
            <a:off x="8964613" y="1782763"/>
            <a:ext cx="28733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4875">
              <a:defRPr>
                <a:solidFill>
                  <a:schemeClr val="tx1"/>
                </a:solidFill>
                <a:latin typeface="Arial" charset="0"/>
              </a:defRPr>
            </a:lvl1pPr>
            <a:lvl2pPr marL="742950" indent="-285750" defTabSz="904875">
              <a:defRPr>
                <a:solidFill>
                  <a:schemeClr val="tx1"/>
                </a:solidFill>
                <a:latin typeface="Arial" charset="0"/>
              </a:defRPr>
            </a:lvl2pPr>
            <a:lvl3pPr marL="1143000" indent="-228600" defTabSz="904875">
              <a:defRPr>
                <a:solidFill>
                  <a:schemeClr val="tx1"/>
                </a:solidFill>
                <a:latin typeface="Arial" charset="0"/>
              </a:defRPr>
            </a:lvl3pPr>
            <a:lvl4pPr marL="1600200" indent="-228600" defTabSz="904875">
              <a:defRPr>
                <a:solidFill>
                  <a:schemeClr val="tx1"/>
                </a:solidFill>
                <a:latin typeface="Arial" charset="0"/>
              </a:defRPr>
            </a:lvl4pPr>
            <a:lvl5pPr marL="2057400" indent="-228600" defTabSz="904875">
              <a:defRPr>
                <a:solidFill>
                  <a:schemeClr val="tx1"/>
                </a:solidFill>
                <a:latin typeface="Arial" charset="0"/>
              </a:defRPr>
            </a:lvl5pPr>
            <a:lvl6pPr marL="2514600" indent="-228600" defTabSz="904875" eaLnBrk="0" fontAlgn="base" hangingPunct="0">
              <a:spcBef>
                <a:spcPct val="0"/>
              </a:spcBef>
              <a:spcAft>
                <a:spcPct val="0"/>
              </a:spcAft>
              <a:defRPr>
                <a:solidFill>
                  <a:schemeClr val="tx1"/>
                </a:solidFill>
                <a:latin typeface="Arial" charset="0"/>
              </a:defRPr>
            </a:lvl6pPr>
            <a:lvl7pPr marL="2971800" indent="-228600" defTabSz="904875" eaLnBrk="0" fontAlgn="base" hangingPunct="0">
              <a:spcBef>
                <a:spcPct val="0"/>
              </a:spcBef>
              <a:spcAft>
                <a:spcPct val="0"/>
              </a:spcAft>
              <a:defRPr>
                <a:solidFill>
                  <a:schemeClr val="tx1"/>
                </a:solidFill>
                <a:latin typeface="Arial" charset="0"/>
              </a:defRPr>
            </a:lvl7pPr>
            <a:lvl8pPr marL="3429000" indent="-228600" defTabSz="904875" eaLnBrk="0" fontAlgn="base" hangingPunct="0">
              <a:spcBef>
                <a:spcPct val="0"/>
              </a:spcBef>
              <a:spcAft>
                <a:spcPct val="0"/>
              </a:spcAft>
              <a:defRPr>
                <a:solidFill>
                  <a:schemeClr val="tx1"/>
                </a:solidFill>
                <a:latin typeface="Arial" charset="0"/>
              </a:defRPr>
            </a:lvl8pPr>
            <a:lvl9pPr marL="3886200" indent="-228600" defTabSz="904875"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fld id="{2B852E90-793C-4A20-B9EE-43C9C8018709}" type="slidenum">
              <a:rPr lang="fr-FR" altLang="fr-FR" sz="900" smtClean="0">
                <a:solidFill>
                  <a:srgbClr val="000000"/>
                </a:solidFill>
                <a:latin typeface="GillSans" pitchFamily="34" charset="0"/>
                <a:ea typeface="ＭＳ Ｐゴシック" pitchFamily="1" charset="-128"/>
                <a:cs typeface="Arial" charset="0"/>
              </a:rPr>
              <a:pPr eaLnBrk="0" fontAlgn="base" hangingPunct="0">
                <a:spcBef>
                  <a:spcPct val="0"/>
                </a:spcBef>
                <a:spcAft>
                  <a:spcPct val="0"/>
                </a:spcAft>
              </a:pPr>
              <a:t>‹N°›</a:t>
            </a:fld>
            <a:endParaRPr lang="fr-FR" altLang="fr-FR" sz="900">
              <a:solidFill>
                <a:srgbClr val="000000"/>
              </a:solidFill>
              <a:latin typeface="GillSans" pitchFamily="34" charset="0"/>
              <a:ea typeface="ＭＳ Ｐゴシック" pitchFamily="1" charset="-128"/>
              <a:cs typeface="Arial" charset="0"/>
            </a:endParaRPr>
          </a:p>
        </p:txBody>
      </p:sp>
      <p:sp>
        <p:nvSpPr>
          <p:cNvPr id="1039" name="Line 19"/>
          <p:cNvSpPr>
            <a:spLocks noChangeShapeType="1"/>
          </p:cNvSpPr>
          <p:nvPr/>
        </p:nvSpPr>
        <p:spPr bwMode="auto">
          <a:xfrm>
            <a:off x="8893175" y="1952625"/>
            <a:ext cx="287338"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s-ES">
              <a:solidFill>
                <a:srgbClr val="000000"/>
              </a:solidFill>
            </a:endParaRPr>
          </a:p>
        </p:txBody>
      </p:sp>
      <p:pic>
        <p:nvPicPr>
          <p:cNvPr id="1040" name="Picture 20" descr="frise_PPT_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622300"/>
            <a:ext cx="9113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21" descr="logo MDM FR CMJN_b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650" y="333375"/>
            <a:ext cx="10763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9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eaLnBrk="1" fontAlgn="base" hangingPunct="1">
        <a:spcBef>
          <a:spcPct val="0"/>
        </a:spcBef>
        <a:spcAft>
          <a:spcPct val="0"/>
        </a:spcAft>
        <a:defRPr sz="3200" b="1">
          <a:solidFill>
            <a:schemeClr val="accent1"/>
          </a:solidFill>
          <a:latin typeface="Arial" charset="0"/>
        </a:defRPr>
      </a:lvl6pPr>
      <a:lvl7pPr marL="914400" algn="ctr" rtl="0" eaLnBrk="1" fontAlgn="base" hangingPunct="1">
        <a:spcBef>
          <a:spcPct val="0"/>
        </a:spcBef>
        <a:spcAft>
          <a:spcPct val="0"/>
        </a:spcAft>
        <a:defRPr sz="3200" b="1">
          <a:solidFill>
            <a:schemeClr val="accent1"/>
          </a:solidFill>
          <a:latin typeface="Arial" charset="0"/>
        </a:defRPr>
      </a:lvl7pPr>
      <a:lvl8pPr marL="1371600" algn="ctr" rtl="0" eaLnBrk="1" fontAlgn="base" hangingPunct="1">
        <a:spcBef>
          <a:spcPct val="0"/>
        </a:spcBef>
        <a:spcAft>
          <a:spcPct val="0"/>
        </a:spcAft>
        <a:defRPr sz="3200" b="1">
          <a:solidFill>
            <a:schemeClr val="accent1"/>
          </a:solidFill>
          <a:latin typeface="Arial" charset="0"/>
        </a:defRPr>
      </a:lvl8pPr>
      <a:lvl9pPr marL="1828800" algn="ctr" rtl="0" eaLnBrk="1" fontAlgn="base" hangingPunct="1">
        <a:spcBef>
          <a:spcPct val="0"/>
        </a:spcBef>
        <a:spcAft>
          <a:spcPct val="0"/>
        </a:spcAft>
        <a:defRPr sz="3200" b="1">
          <a:solidFill>
            <a:schemeClr val="accent1"/>
          </a:solidFill>
          <a:latin typeface="Arial" charset="0"/>
        </a:defRPr>
      </a:lvl9pPr>
    </p:titleStyle>
    <p:bodyStyle>
      <a:lvl1pPr marL="342900" indent="-342900" algn="just" rtl="0" eaLnBrk="0" fontAlgn="base" hangingPunct="0">
        <a:spcBef>
          <a:spcPct val="20000"/>
        </a:spcBef>
        <a:spcAft>
          <a:spcPct val="0"/>
        </a:spcAft>
        <a:buClr>
          <a:schemeClr val="hlink"/>
        </a:buClr>
        <a:buSzPct val="150000"/>
        <a:buFont typeface="Arial" charset="0"/>
        <a:buChar char="»"/>
        <a:defRPr sz="28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eaLnBrk="1" fontAlgn="base" hangingPunct="1">
        <a:spcBef>
          <a:spcPct val="20000"/>
        </a:spcBef>
        <a:spcAft>
          <a:spcPct val="0"/>
        </a:spcAft>
        <a:buChar char="»"/>
        <a:defRPr sz="2000">
          <a:solidFill>
            <a:schemeClr val="tx1"/>
          </a:solidFill>
          <a:latin typeface="+mn-lt"/>
        </a:defRPr>
      </a:lvl6pPr>
      <a:lvl7pPr marL="2971800" indent="-228600" algn="just" rtl="0" eaLnBrk="1" fontAlgn="base" hangingPunct="1">
        <a:spcBef>
          <a:spcPct val="20000"/>
        </a:spcBef>
        <a:spcAft>
          <a:spcPct val="0"/>
        </a:spcAft>
        <a:buChar char="»"/>
        <a:defRPr sz="2000">
          <a:solidFill>
            <a:schemeClr val="tx1"/>
          </a:solidFill>
          <a:latin typeface="+mn-lt"/>
        </a:defRPr>
      </a:lvl7pPr>
      <a:lvl8pPr marL="3429000" indent="-228600" algn="just" rtl="0" eaLnBrk="1" fontAlgn="base" hangingPunct="1">
        <a:spcBef>
          <a:spcPct val="20000"/>
        </a:spcBef>
        <a:spcAft>
          <a:spcPct val="0"/>
        </a:spcAft>
        <a:buChar char="»"/>
        <a:defRPr sz="2000">
          <a:solidFill>
            <a:schemeClr val="tx1"/>
          </a:solidFill>
          <a:latin typeface="+mn-lt"/>
        </a:defRPr>
      </a:lvl8pPr>
      <a:lvl9pPr marL="3886200" indent="-228600" algn="just"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thecollectivity.org/fr/communities/reseau-vb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pcommunessansviols.bukavu@medecinsdumonde.be" TargetMode="External"/><Relationship Id="rId2" Type="http://schemas.openxmlformats.org/officeDocument/2006/relationships/hyperlink" Target="mailto:CG.Congo@medecinsdumonde.be"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1.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17B35-819F-4448-93D0-5C8CB6030293}"/>
              </a:ext>
            </a:extLst>
          </p:cNvPr>
          <p:cNvSpPr>
            <a:spLocks noGrp="1"/>
          </p:cNvSpPr>
          <p:nvPr>
            <p:ph type="title"/>
          </p:nvPr>
        </p:nvSpPr>
        <p:spPr>
          <a:xfrm>
            <a:off x="762000" y="3962400"/>
            <a:ext cx="7162800" cy="1029646"/>
          </a:xfrm>
        </p:spPr>
        <p:txBody>
          <a:bodyPr/>
          <a:lstStyle/>
          <a:p>
            <a:r>
              <a:rPr lang="fr-FR" sz="2000" dirty="0" smtClean="0">
                <a:solidFill>
                  <a:schemeClr val="accent2"/>
                </a:solidFill>
              </a:rPr>
              <a:t>Projet de plaidoyer opérationnel</a:t>
            </a:r>
            <a:br>
              <a:rPr lang="fr-FR" sz="2000" dirty="0" smtClean="0">
                <a:solidFill>
                  <a:schemeClr val="accent2"/>
                </a:solidFill>
              </a:rPr>
            </a:br>
            <a:r>
              <a:rPr lang="fr-FR" sz="2000" dirty="0" smtClean="0">
                <a:solidFill>
                  <a:schemeClr val="accent2"/>
                </a:solidFill>
              </a:rPr>
              <a:t> pour la reconstruction sociale </a:t>
            </a:r>
            <a:br>
              <a:rPr lang="fr-FR" sz="2000" dirty="0" smtClean="0">
                <a:solidFill>
                  <a:schemeClr val="accent2"/>
                </a:solidFill>
              </a:rPr>
            </a:br>
            <a:r>
              <a:rPr lang="fr-FR" sz="2000" dirty="0" smtClean="0">
                <a:solidFill>
                  <a:schemeClr val="accent2"/>
                </a:solidFill>
              </a:rPr>
              <a:t>et </a:t>
            </a:r>
            <a:br>
              <a:rPr lang="fr-FR" sz="2000" dirty="0" smtClean="0">
                <a:solidFill>
                  <a:schemeClr val="accent2"/>
                </a:solidFill>
              </a:rPr>
            </a:br>
            <a:r>
              <a:rPr lang="fr-FR" sz="2000" dirty="0" smtClean="0">
                <a:solidFill>
                  <a:schemeClr val="accent2"/>
                </a:solidFill>
              </a:rPr>
              <a:t>la lutte contre les violences sexuelles</a:t>
            </a:r>
            <a:br>
              <a:rPr lang="fr-FR" sz="2000" dirty="0" smtClean="0">
                <a:solidFill>
                  <a:schemeClr val="accent2"/>
                </a:solidFill>
              </a:rPr>
            </a:br>
            <a:r>
              <a:rPr lang="fr-FR" sz="2800" dirty="0" smtClean="0">
                <a:solidFill>
                  <a:schemeClr val="accent2"/>
                </a:solidFill>
              </a:rPr>
              <a:t/>
            </a:r>
            <a:br>
              <a:rPr lang="fr-FR" sz="2800" dirty="0" smtClean="0">
                <a:solidFill>
                  <a:schemeClr val="accent2"/>
                </a:solidFill>
              </a:rPr>
            </a:br>
            <a:r>
              <a:rPr lang="fr-FR" sz="1800" i="1" dirty="0" smtClean="0">
                <a:solidFill>
                  <a:schemeClr val="accent2"/>
                </a:solidFill>
              </a:rPr>
              <a:t>Bruxelles, 16 octobre 2019</a:t>
            </a:r>
            <a:r>
              <a:rPr lang="fr-FR" sz="1800" dirty="0" smtClean="0">
                <a:solidFill>
                  <a:schemeClr val="accent2"/>
                </a:solidFill>
              </a:rPr>
              <a:t/>
            </a:r>
            <a:br>
              <a:rPr lang="fr-FR" sz="1800" dirty="0" smtClean="0">
                <a:solidFill>
                  <a:schemeClr val="accent2"/>
                </a:solidFill>
              </a:rPr>
            </a:br>
            <a:r>
              <a:rPr lang="fr-FR" sz="1800" dirty="0" smtClean="0">
                <a:solidFill>
                  <a:schemeClr val="accent2"/>
                </a:solidFill>
              </a:rPr>
              <a:t/>
            </a:r>
            <a:br>
              <a:rPr lang="fr-FR" sz="1800" dirty="0" smtClean="0">
                <a:solidFill>
                  <a:schemeClr val="accent2"/>
                </a:solidFill>
              </a:rPr>
            </a:br>
            <a:r>
              <a:rPr lang="fr-FR" sz="1600" dirty="0" smtClean="0">
                <a:solidFill>
                  <a:schemeClr val="accent2"/>
                </a:solidFill>
              </a:rPr>
              <a:t>Pilar Martinez (Coordinatrice Générale </a:t>
            </a:r>
            <a:r>
              <a:rPr lang="fr-FR" sz="1600" dirty="0" err="1" smtClean="0">
                <a:solidFill>
                  <a:schemeClr val="accent2"/>
                </a:solidFill>
              </a:rPr>
              <a:t>MdM</a:t>
            </a:r>
            <a:r>
              <a:rPr lang="fr-FR" sz="1600" dirty="0" smtClean="0">
                <a:solidFill>
                  <a:schemeClr val="accent2"/>
                </a:solidFill>
              </a:rPr>
              <a:t> BE en RDC)</a:t>
            </a:r>
            <a:br>
              <a:rPr lang="fr-FR" sz="1600" dirty="0" smtClean="0">
                <a:solidFill>
                  <a:schemeClr val="accent2"/>
                </a:solidFill>
              </a:rPr>
            </a:br>
            <a:r>
              <a:rPr lang="fr-FR" sz="1600" dirty="0" smtClean="0">
                <a:solidFill>
                  <a:schemeClr val="accent2"/>
                </a:solidFill>
              </a:rPr>
              <a:t>Olivier van </a:t>
            </a:r>
            <a:r>
              <a:rPr lang="fr-FR" sz="1600" dirty="0" err="1" smtClean="0">
                <a:solidFill>
                  <a:schemeClr val="accent2"/>
                </a:solidFill>
              </a:rPr>
              <a:t>Eyll</a:t>
            </a:r>
            <a:r>
              <a:rPr lang="fr-FR" sz="1600" dirty="0" smtClean="0">
                <a:solidFill>
                  <a:schemeClr val="accent2"/>
                </a:solidFill>
              </a:rPr>
              <a:t> (Desk </a:t>
            </a:r>
            <a:r>
              <a:rPr lang="fr-FR" sz="1600" dirty="0" err="1" smtClean="0">
                <a:solidFill>
                  <a:schemeClr val="accent2"/>
                </a:solidFill>
              </a:rPr>
              <a:t>Officer</a:t>
            </a:r>
            <a:r>
              <a:rPr lang="fr-FR" sz="1600" dirty="0" smtClean="0">
                <a:solidFill>
                  <a:schemeClr val="accent2"/>
                </a:solidFill>
              </a:rPr>
              <a:t> RDC pour </a:t>
            </a:r>
            <a:r>
              <a:rPr lang="fr-FR" sz="1600" dirty="0" err="1" smtClean="0">
                <a:solidFill>
                  <a:schemeClr val="accent2"/>
                </a:solidFill>
              </a:rPr>
              <a:t>MdM</a:t>
            </a:r>
            <a:r>
              <a:rPr lang="fr-FR" sz="1600" dirty="0" smtClean="0">
                <a:solidFill>
                  <a:schemeClr val="accent2"/>
                </a:solidFill>
              </a:rPr>
              <a:t> BE au HQ</a:t>
            </a:r>
            <a:r>
              <a:rPr lang="fr-FR" sz="1800" dirty="0" smtClean="0">
                <a:solidFill>
                  <a:schemeClr val="accent2"/>
                </a:solidFill>
              </a:rPr>
              <a:t>)</a:t>
            </a:r>
            <a:br>
              <a:rPr lang="fr-FR" sz="1800" dirty="0" smtClean="0">
                <a:solidFill>
                  <a:schemeClr val="accent2"/>
                </a:solidFill>
              </a:rPr>
            </a:br>
            <a:r>
              <a:rPr lang="fr-FR" sz="1800" dirty="0" smtClean="0">
                <a:solidFill>
                  <a:schemeClr val="accent2"/>
                </a:solidFill>
              </a:rPr>
              <a:t/>
            </a:r>
            <a:br>
              <a:rPr lang="fr-FR" sz="1800" dirty="0" smtClean="0">
                <a:solidFill>
                  <a:schemeClr val="accent2"/>
                </a:solidFill>
              </a:rPr>
            </a:br>
            <a:r>
              <a:rPr lang="fr-FR" sz="1800" dirty="0" smtClean="0">
                <a:solidFill>
                  <a:schemeClr val="accent2"/>
                </a:solidFill>
              </a:rPr>
              <a:t/>
            </a:r>
            <a:br>
              <a:rPr lang="fr-FR" sz="1800" dirty="0" smtClean="0">
                <a:solidFill>
                  <a:schemeClr val="accent2"/>
                </a:solidFill>
              </a:rPr>
            </a:br>
            <a:r>
              <a:rPr lang="fr-FR" sz="1800" dirty="0" smtClean="0">
                <a:solidFill>
                  <a:schemeClr val="accent2"/>
                </a:solidFill>
              </a:rPr>
              <a:t>avec le soutien de la</a:t>
            </a:r>
            <a:endParaRPr lang="fr-FR" sz="1800" dirty="0">
              <a:solidFill>
                <a:schemeClr val="accent2"/>
              </a:solidFill>
            </a:endParaRPr>
          </a:p>
        </p:txBody>
      </p:sp>
      <p:sp>
        <p:nvSpPr>
          <p:cNvPr id="3" name="Espace réservé du contenu 2">
            <a:extLst>
              <a:ext uri="{FF2B5EF4-FFF2-40B4-BE49-F238E27FC236}">
                <a16:creationId xmlns:a16="http://schemas.microsoft.com/office/drawing/2014/main" id="{01308814-0B6E-4926-85E3-BF1267618360}"/>
              </a:ext>
            </a:extLst>
          </p:cNvPr>
          <p:cNvSpPr>
            <a:spLocks noGrp="1"/>
          </p:cNvSpPr>
          <p:nvPr>
            <p:ph idx="1"/>
          </p:nvPr>
        </p:nvSpPr>
        <p:spPr>
          <a:xfrm>
            <a:off x="52267" y="1370560"/>
            <a:ext cx="8763000" cy="1144040"/>
          </a:xfrm>
        </p:spPr>
        <p:txBody>
          <a:bodyPr/>
          <a:lstStyle/>
          <a:p>
            <a:pPr marL="0" indent="0" algn="ctr">
              <a:buNone/>
            </a:pPr>
            <a:r>
              <a:rPr lang="fr-BE" b="1" dirty="0">
                <a:solidFill>
                  <a:schemeClr val="accent2"/>
                </a:solidFill>
                <a:latin typeface="+mj-lt"/>
                <a:ea typeface="+mj-ea"/>
                <a:cs typeface="+mj-cs"/>
              </a:rPr>
              <a:t>« Communes sans viol et le pouvoir au peuple : </a:t>
            </a:r>
          </a:p>
          <a:p>
            <a:pPr marL="0" indent="0" algn="ctr">
              <a:buNone/>
            </a:pPr>
            <a:r>
              <a:rPr lang="fr-BE" b="1" dirty="0">
                <a:solidFill>
                  <a:schemeClr val="accent2"/>
                </a:solidFill>
                <a:latin typeface="+mj-lt"/>
                <a:ea typeface="+mj-ea"/>
                <a:cs typeface="+mj-cs"/>
              </a:rPr>
              <a:t>projet pilote à Bukavu (RDC) »</a:t>
            </a:r>
          </a:p>
        </p:txBody>
      </p:sp>
      <p:pic>
        <p:nvPicPr>
          <p:cNvPr id="4" name="Image 3">
            <a:extLst>
              <a:ext uri="{FF2B5EF4-FFF2-40B4-BE49-F238E27FC236}">
                <a16:creationId xmlns:a16="http://schemas.microsoft.com/office/drawing/2014/main" id="{F0AE561F-8D68-4999-BCBB-053F10894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042" y="5783545"/>
            <a:ext cx="2324100" cy="866737"/>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0" y="5715000"/>
            <a:ext cx="1337819" cy="832420"/>
          </a:xfrm>
          <a:prstGeom prst="rect">
            <a:avLst/>
          </a:prstGeom>
        </p:spPr>
      </p:pic>
      <p:pic>
        <p:nvPicPr>
          <p:cNvPr id="5" name="Image 4"/>
          <p:cNvPicPr>
            <a:picLocks noChangeAspect="1"/>
          </p:cNvPicPr>
          <p:nvPr/>
        </p:nvPicPr>
        <p:blipFill>
          <a:blip r:embed="rId4"/>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281338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04900"/>
            <a:ext cx="8915400" cy="876300"/>
          </a:xfrm>
        </p:spPr>
        <p:txBody>
          <a:bodyPr/>
          <a:lstStyle/>
          <a:p>
            <a:r>
              <a:rPr lang="fr-BE" sz="2800" dirty="0" smtClean="0">
                <a:solidFill>
                  <a:schemeClr val="accent2"/>
                </a:solidFill>
              </a:rPr>
              <a:t>Résultats obtenus</a:t>
            </a:r>
            <a:endParaRPr lang="fr-BE" sz="2000" dirty="0"/>
          </a:p>
        </p:txBody>
      </p:sp>
      <p:sp>
        <p:nvSpPr>
          <p:cNvPr id="3" name="Espace réservé du contenu 2"/>
          <p:cNvSpPr>
            <a:spLocks noGrp="1"/>
          </p:cNvSpPr>
          <p:nvPr>
            <p:ph idx="1"/>
          </p:nvPr>
        </p:nvSpPr>
        <p:spPr>
          <a:xfrm>
            <a:off x="-40558" y="1905000"/>
            <a:ext cx="9184558" cy="4876800"/>
          </a:xfrm>
        </p:spPr>
        <p:txBody>
          <a:bodyPr/>
          <a:lstStyle/>
          <a:p>
            <a:pPr algn="l">
              <a:buFont typeface="Courier New" panose="02070309020205020404" pitchFamily="49" charset="0"/>
              <a:buChar char="o"/>
            </a:pPr>
            <a:r>
              <a:rPr lang="fr-BE" sz="1600" dirty="0" smtClean="0"/>
              <a:t>Depuis le début du projet (Janvier 2019), plusieurs </a:t>
            </a:r>
            <a:r>
              <a:rPr lang="fr-BE" sz="1600" dirty="0"/>
              <a:t>résultats ont déjà été obtenu tel </a:t>
            </a:r>
            <a:r>
              <a:rPr lang="fr-BE" sz="1600" dirty="0" smtClean="0"/>
              <a:t>que:</a:t>
            </a:r>
          </a:p>
          <a:p>
            <a:pPr marL="0" indent="0" algn="l">
              <a:lnSpc>
                <a:spcPct val="150000"/>
              </a:lnSpc>
              <a:buNone/>
            </a:pPr>
            <a:r>
              <a:rPr lang="fr-BE" sz="1600" dirty="0" smtClean="0"/>
              <a:t>1) l’augmentation </a:t>
            </a:r>
            <a:r>
              <a:rPr lang="fr-BE" sz="1600" dirty="0"/>
              <a:t>du </a:t>
            </a:r>
            <a:r>
              <a:rPr lang="fr-BE" sz="1600" b="1" dirty="0"/>
              <a:t>référencement dans les </a:t>
            </a:r>
            <a:r>
              <a:rPr lang="fr-BE" sz="1600" b="1" dirty="0" smtClean="0"/>
              <a:t>72h, </a:t>
            </a:r>
            <a:r>
              <a:rPr lang="fr-BE" sz="1600" dirty="0"/>
              <a:t>par les membres de la </a:t>
            </a:r>
            <a:r>
              <a:rPr lang="fr-BE" sz="1600" dirty="0" smtClean="0"/>
              <a:t>communauté. </a:t>
            </a:r>
          </a:p>
          <a:p>
            <a:pPr lvl="1">
              <a:lnSpc>
                <a:spcPct val="150000"/>
              </a:lnSpc>
              <a:buFont typeface="Courier New" panose="02070309020205020404" pitchFamily="49" charset="0"/>
              <a:buChar char="o"/>
            </a:pPr>
            <a:r>
              <a:rPr lang="fr-FR" sz="1600" dirty="0"/>
              <a:t>entre mars et août 2019, </a:t>
            </a:r>
            <a:r>
              <a:rPr lang="fr-BE" sz="1600" dirty="0"/>
              <a:t>référencement de 20 cas vers le service SVS de Panzi </a:t>
            </a:r>
            <a:r>
              <a:rPr lang="fr-BE" sz="1600" dirty="0" smtClean="0"/>
              <a:t>(</a:t>
            </a:r>
            <a:r>
              <a:rPr lang="fr-BE" sz="1600" dirty="0" smtClean="0"/>
              <a:t>dont </a:t>
            </a:r>
            <a:r>
              <a:rPr lang="fr-BE" sz="1600" dirty="0"/>
              <a:t>8 cas dans les 72 </a:t>
            </a:r>
            <a:r>
              <a:rPr lang="fr-BE" sz="1600" dirty="0" smtClean="0"/>
              <a:t>heures) </a:t>
            </a:r>
            <a:r>
              <a:rPr lang="fr-BE" sz="1600" dirty="0" smtClean="0"/>
              <a:t>pour </a:t>
            </a:r>
            <a:r>
              <a:rPr lang="fr-BE" sz="1600" dirty="0" smtClean="0"/>
              <a:t>une prise </a:t>
            </a:r>
            <a:r>
              <a:rPr lang="fr-BE" sz="1600" dirty="0"/>
              <a:t>en charge psychosociale, médicale et </a:t>
            </a:r>
            <a:r>
              <a:rPr lang="fr-BE" sz="1600" dirty="0" smtClean="0"/>
              <a:t>psychologique</a:t>
            </a:r>
            <a:endParaRPr lang="fr-BE" sz="1600" dirty="0"/>
          </a:p>
          <a:p>
            <a:pPr lvl="2">
              <a:lnSpc>
                <a:spcPct val="150000"/>
              </a:lnSpc>
              <a:buFont typeface="Wingdings" panose="05000000000000000000" pitchFamily="2" charset="2"/>
              <a:buChar char="Ø"/>
            </a:pPr>
            <a:r>
              <a:rPr lang="fr-BE" sz="1600" dirty="0"/>
              <a:t>dont </a:t>
            </a:r>
            <a:r>
              <a:rPr lang="fr-BE" sz="1600" dirty="0" smtClean="0"/>
              <a:t> 8 </a:t>
            </a:r>
            <a:r>
              <a:rPr lang="fr-BE" sz="1600" dirty="0"/>
              <a:t>mineures (entre </a:t>
            </a:r>
            <a:r>
              <a:rPr lang="fr-BE" sz="1600" dirty="0" smtClean="0"/>
              <a:t>12 mois </a:t>
            </a:r>
            <a:r>
              <a:rPr lang="fr-BE" sz="1600" dirty="0"/>
              <a:t>et 17 ans) </a:t>
            </a:r>
            <a:r>
              <a:rPr lang="fr-BE" sz="1600" dirty="0" smtClean="0"/>
              <a:t>: 40%</a:t>
            </a:r>
            <a:endParaRPr lang="fr-BE" sz="1600" dirty="0"/>
          </a:p>
          <a:p>
            <a:pPr marL="0" indent="0" algn="l">
              <a:lnSpc>
                <a:spcPct val="150000"/>
              </a:lnSpc>
              <a:buNone/>
            </a:pPr>
            <a:r>
              <a:rPr lang="fr-BE" sz="1600" dirty="0" smtClean="0"/>
              <a:t>2</a:t>
            </a:r>
            <a:r>
              <a:rPr lang="fr-BE" sz="1600" dirty="0"/>
              <a:t>) le </a:t>
            </a:r>
            <a:r>
              <a:rPr lang="fr-BE" sz="1600" b="1" dirty="0"/>
              <a:t>refus des arrangements à </a:t>
            </a:r>
            <a:r>
              <a:rPr lang="fr-BE" sz="1600" b="1" dirty="0" smtClean="0"/>
              <a:t>l’amiable</a:t>
            </a:r>
            <a:r>
              <a:rPr lang="fr-BE" sz="1600" dirty="0" smtClean="0"/>
              <a:t>,</a:t>
            </a:r>
            <a:r>
              <a:rPr lang="fr-BE" sz="1600" dirty="0"/>
              <a:t> avec déjà </a:t>
            </a:r>
            <a:r>
              <a:rPr lang="fr-BE" sz="1600" b="1" dirty="0" smtClean="0"/>
              <a:t>8 </a:t>
            </a:r>
            <a:r>
              <a:rPr lang="fr-BE" sz="1600" b="1" dirty="0"/>
              <a:t>signalements </a:t>
            </a:r>
            <a:r>
              <a:rPr lang="fr-BE" sz="1600" dirty="0"/>
              <a:t>qui ont accepté une médiation juridique comme alternative</a:t>
            </a:r>
            <a:endParaRPr lang="fr-BE" sz="1600" b="1" dirty="0" smtClean="0"/>
          </a:p>
          <a:p>
            <a:pPr marL="0" indent="0" algn="l">
              <a:lnSpc>
                <a:spcPct val="150000"/>
              </a:lnSpc>
              <a:buNone/>
            </a:pPr>
            <a:r>
              <a:rPr lang="fr-BE" sz="1600" dirty="0" smtClean="0"/>
              <a:t>3</a:t>
            </a:r>
            <a:r>
              <a:rPr lang="fr-BE" sz="1600" dirty="0"/>
              <a:t>) la majorité des mineurs accusés de violence </a:t>
            </a:r>
            <a:r>
              <a:rPr lang="fr-BE" sz="1600" dirty="0" smtClean="0"/>
              <a:t>et </a:t>
            </a:r>
            <a:r>
              <a:rPr lang="fr-BE" sz="1600" dirty="0"/>
              <a:t>référés </a:t>
            </a:r>
            <a:r>
              <a:rPr lang="fr-BE" sz="1600" dirty="0" smtClean="0"/>
              <a:t>au BVES sont </a:t>
            </a:r>
            <a:r>
              <a:rPr lang="fr-BE" sz="1600" dirty="0"/>
              <a:t>devenus des </a:t>
            </a:r>
            <a:r>
              <a:rPr lang="fr-BE" sz="1600" b="1" dirty="0"/>
              <a:t>militants </a:t>
            </a:r>
            <a:r>
              <a:rPr lang="fr-BE" sz="1600" b="1" dirty="0" smtClean="0"/>
              <a:t>antiviolence sexuelle</a:t>
            </a:r>
            <a:endParaRPr lang="fr-BE" sz="1600" dirty="0"/>
          </a:p>
          <a:p>
            <a:pPr marL="0" indent="0">
              <a:buNone/>
            </a:pPr>
            <a:endParaRPr lang="fr-BE" sz="2000" dirty="0"/>
          </a:p>
          <a:p>
            <a:pPr>
              <a:buFont typeface="Courier New" panose="02070309020205020404" pitchFamily="49" charset="0"/>
              <a:buChar char="o"/>
            </a:pPr>
            <a:endParaRPr lang="fr-BE" sz="2000" dirty="0"/>
          </a:p>
          <a:p>
            <a:pPr marL="0" indent="0" algn="l">
              <a:buNone/>
            </a:pPr>
            <a:endParaRPr lang="fr-BE" dirty="0"/>
          </a:p>
          <a:p>
            <a:pPr marL="0" indent="0" algn="l">
              <a:buNone/>
            </a:pPr>
            <a:endParaRPr lang="fr-BE"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083233"/>
            <a:ext cx="2514600" cy="1676400"/>
          </a:xfrm>
          <a:prstGeom prst="rect">
            <a:avLst/>
          </a:prstGeom>
        </p:spPr>
      </p:pic>
      <p:pic>
        <p:nvPicPr>
          <p:cNvPr id="6" name="Image 5"/>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1543765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04900"/>
            <a:ext cx="8915400" cy="876300"/>
          </a:xfrm>
        </p:spPr>
        <p:txBody>
          <a:bodyPr/>
          <a:lstStyle/>
          <a:p>
            <a:r>
              <a:rPr lang="fr-BE" sz="2800" dirty="0" smtClean="0">
                <a:solidFill>
                  <a:schemeClr val="accent2"/>
                </a:solidFill>
              </a:rPr>
              <a:t>Résultats obtenus</a:t>
            </a:r>
            <a:endParaRPr lang="fr-BE" sz="2000" dirty="0"/>
          </a:p>
        </p:txBody>
      </p:sp>
      <p:sp>
        <p:nvSpPr>
          <p:cNvPr id="3" name="Espace réservé du contenu 2"/>
          <p:cNvSpPr>
            <a:spLocks noGrp="1"/>
          </p:cNvSpPr>
          <p:nvPr>
            <p:ph idx="1"/>
          </p:nvPr>
        </p:nvSpPr>
        <p:spPr>
          <a:xfrm>
            <a:off x="-40558" y="1905000"/>
            <a:ext cx="9184558" cy="4876800"/>
          </a:xfrm>
        </p:spPr>
        <p:txBody>
          <a:bodyPr/>
          <a:lstStyle/>
          <a:p>
            <a:pPr marL="0" indent="0" algn="l">
              <a:lnSpc>
                <a:spcPct val="150000"/>
              </a:lnSpc>
              <a:buNone/>
            </a:pPr>
            <a:r>
              <a:rPr lang="fr-BE" sz="1600" dirty="0" smtClean="0"/>
              <a:t>4) Au quartier </a:t>
            </a:r>
            <a:r>
              <a:rPr lang="fr-BE" sz="1600" dirty="0" err="1" smtClean="0"/>
              <a:t>Cikony</a:t>
            </a:r>
            <a:r>
              <a:rPr lang="fr-BE" sz="1600" dirty="0" smtClean="0"/>
              <a:t>, la </a:t>
            </a:r>
            <a:r>
              <a:rPr lang="fr-BE" sz="1600" dirty="0"/>
              <a:t>communauté a </a:t>
            </a:r>
            <a:endParaRPr lang="fr-BE" sz="1600" dirty="0" smtClean="0"/>
          </a:p>
          <a:p>
            <a:pPr algn="l">
              <a:lnSpc>
                <a:spcPct val="150000"/>
              </a:lnSpc>
              <a:buFont typeface="Wingdings" panose="05000000000000000000" pitchFamily="2" charset="2"/>
              <a:buChar char="Ø"/>
            </a:pPr>
            <a:r>
              <a:rPr lang="fr-BE" sz="1600" dirty="0" smtClean="0"/>
              <a:t>mis </a:t>
            </a:r>
            <a:r>
              <a:rPr lang="fr-BE" sz="1600" dirty="0"/>
              <a:t>en place </a:t>
            </a:r>
            <a:r>
              <a:rPr lang="fr-BE" sz="1600" dirty="0" smtClean="0"/>
              <a:t>un </a:t>
            </a:r>
            <a:r>
              <a:rPr lang="fr-BE" sz="1600" b="1" dirty="0"/>
              <a:t>circuit d’identification </a:t>
            </a:r>
            <a:r>
              <a:rPr lang="fr-BE" sz="1600" dirty="0"/>
              <a:t>et </a:t>
            </a:r>
            <a:r>
              <a:rPr lang="fr-BE" sz="1600" b="1" dirty="0"/>
              <a:t>référencement</a:t>
            </a:r>
            <a:r>
              <a:rPr lang="fr-BE" sz="1600" dirty="0"/>
              <a:t> </a:t>
            </a:r>
            <a:endParaRPr lang="fr-BE" sz="1600" dirty="0" smtClean="0"/>
          </a:p>
          <a:p>
            <a:pPr marL="0" indent="0" algn="l">
              <a:lnSpc>
                <a:spcPct val="150000"/>
              </a:lnSpc>
              <a:buNone/>
            </a:pPr>
            <a:r>
              <a:rPr lang="fr-BE" sz="1600" dirty="0" smtClean="0"/>
              <a:t>des </a:t>
            </a:r>
            <a:r>
              <a:rPr lang="fr-BE" sz="1600" dirty="0"/>
              <a:t>cas de viol, </a:t>
            </a:r>
            <a:endParaRPr lang="fr-BE" sz="1600" dirty="0" smtClean="0"/>
          </a:p>
          <a:p>
            <a:pPr algn="l">
              <a:lnSpc>
                <a:spcPct val="150000"/>
              </a:lnSpc>
              <a:buFont typeface="Wingdings" panose="05000000000000000000" pitchFamily="2" charset="2"/>
              <a:buChar char="Ø"/>
            </a:pPr>
            <a:r>
              <a:rPr lang="fr-BE" sz="1600" b="1" dirty="0" smtClean="0"/>
              <a:t>améliorer l’éclairage </a:t>
            </a:r>
            <a:r>
              <a:rPr lang="fr-BE" sz="1600" dirty="0"/>
              <a:t>d</a:t>
            </a:r>
            <a:r>
              <a:rPr lang="fr-BE" sz="1600" dirty="0" smtClean="0"/>
              <a:t>es </a:t>
            </a:r>
            <a:r>
              <a:rPr lang="fr-BE" sz="1600" dirty="0"/>
              <a:t>coins problématiques du quartier</a:t>
            </a:r>
            <a:r>
              <a:rPr lang="fr-BE" sz="1600" dirty="0" smtClean="0"/>
              <a:t>,</a:t>
            </a:r>
          </a:p>
          <a:p>
            <a:pPr algn="l">
              <a:lnSpc>
                <a:spcPct val="150000"/>
              </a:lnSpc>
              <a:buFont typeface="Wingdings" panose="05000000000000000000" pitchFamily="2" charset="2"/>
              <a:buChar char="Ø"/>
            </a:pPr>
            <a:r>
              <a:rPr lang="fr-BE" sz="1600" dirty="0" smtClean="0"/>
              <a:t>monté </a:t>
            </a:r>
            <a:r>
              <a:rPr lang="fr-BE" sz="1600" dirty="0"/>
              <a:t>des </a:t>
            </a:r>
            <a:r>
              <a:rPr lang="fr-BE" sz="1600" b="1" dirty="0"/>
              <a:t>patrouilles </a:t>
            </a:r>
            <a:r>
              <a:rPr lang="fr-BE" sz="1600" b="1" dirty="0" smtClean="0"/>
              <a:t>citoyennes, </a:t>
            </a:r>
          </a:p>
          <a:p>
            <a:pPr algn="l">
              <a:lnSpc>
                <a:spcPct val="150000"/>
              </a:lnSpc>
              <a:buFont typeface="Wingdings" panose="05000000000000000000" pitchFamily="2" charset="2"/>
              <a:buChar char="Ø"/>
            </a:pPr>
            <a:r>
              <a:rPr lang="fr-BE" sz="1600" b="1" dirty="0" smtClean="0"/>
              <a:t>augmenté </a:t>
            </a:r>
            <a:r>
              <a:rPr lang="fr-BE" sz="1600" b="1" dirty="0"/>
              <a:t>la présence </a:t>
            </a:r>
            <a:r>
              <a:rPr lang="fr-BE" sz="1600" b="1" dirty="0" smtClean="0"/>
              <a:t>policière</a:t>
            </a:r>
            <a:r>
              <a:rPr lang="fr-BE" sz="1600" dirty="0" smtClean="0"/>
              <a:t>.</a:t>
            </a:r>
            <a:endParaRPr lang="fr-BE" sz="1600" dirty="0"/>
          </a:p>
          <a:p>
            <a:pPr marL="0" indent="0">
              <a:buNone/>
            </a:pPr>
            <a:endParaRPr lang="fr-BE" sz="2000" dirty="0"/>
          </a:p>
          <a:p>
            <a:pPr>
              <a:buFont typeface="Courier New" panose="02070309020205020404" pitchFamily="49" charset="0"/>
              <a:buChar char="o"/>
            </a:pPr>
            <a:endParaRPr lang="fr-BE" sz="2000" dirty="0"/>
          </a:p>
          <a:p>
            <a:pPr marL="0" indent="0" algn="l">
              <a:buNone/>
            </a:pPr>
            <a:endParaRPr lang="fr-BE" dirty="0"/>
          </a:p>
          <a:p>
            <a:pPr marL="0" indent="0" algn="l">
              <a:buNone/>
            </a:pPr>
            <a:endParaRPr lang="fr-BE"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365" y="1828800"/>
            <a:ext cx="3114335" cy="46482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89054"/>
            <a:ext cx="3352800" cy="1887946"/>
          </a:xfrm>
          <a:prstGeom prst="rect">
            <a:avLst/>
          </a:prstGeom>
        </p:spPr>
      </p:pic>
      <p:pic>
        <p:nvPicPr>
          <p:cNvPr id="7" name="Image 6"/>
          <p:cNvPicPr>
            <a:picLocks noChangeAspect="1"/>
          </p:cNvPicPr>
          <p:nvPr/>
        </p:nvPicPr>
        <p:blipFill>
          <a:blip r:embed="rId4"/>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372506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AEFA7-7258-4F7B-A634-FB073F756C03}"/>
              </a:ext>
            </a:extLst>
          </p:cNvPr>
          <p:cNvSpPr>
            <a:spLocks noGrp="1"/>
          </p:cNvSpPr>
          <p:nvPr>
            <p:ph idx="1"/>
          </p:nvPr>
        </p:nvSpPr>
        <p:spPr>
          <a:xfrm>
            <a:off x="76200" y="1981200"/>
            <a:ext cx="8610600" cy="4419600"/>
          </a:xfrm>
        </p:spPr>
        <p:txBody>
          <a:bodyPr/>
          <a:lstStyle/>
          <a:p>
            <a:r>
              <a:rPr lang="fr-FR" sz="1600" dirty="0"/>
              <a:t>Des communiqués mensuels en lien avec le projet sont partagés via mail et par radio pour </a:t>
            </a:r>
            <a:r>
              <a:rPr lang="fr-BE" sz="1600" dirty="0"/>
              <a:t>donner la voix aux </a:t>
            </a:r>
            <a:r>
              <a:rPr lang="fr-BE" sz="1600" dirty="0" smtClean="0"/>
              <a:t>SVS</a:t>
            </a:r>
          </a:p>
          <a:p>
            <a:pPr marL="0" indent="0">
              <a:buNone/>
            </a:pPr>
            <a:r>
              <a:rPr lang="fr-BE" sz="1600" dirty="0" smtClean="0"/>
              <a:t> </a:t>
            </a:r>
            <a:endParaRPr lang="fr-BE" sz="1600" dirty="0"/>
          </a:p>
          <a:p>
            <a:pPr lvl="0"/>
            <a:r>
              <a:rPr lang="fr-FR" sz="1600" dirty="0" smtClean="0"/>
              <a:t>Participation au Colloque </a:t>
            </a:r>
            <a:r>
              <a:rPr lang="fr-FR" sz="1600" dirty="0"/>
              <a:t>international intitulé « Quelles voix - voies pour la prise en compte des Violences Basées sur le Genre (VBG) ? </a:t>
            </a:r>
            <a:r>
              <a:rPr lang="fr-FR" sz="1600" dirty="0" smtClean="0"/>
              <a:t>»</a:t>
            </a:r>
          </a:p>
          <a:p>
            <a:pPr lvl="1"/>
            <a:r>
              <a:rPr lang="fr-FR" sz="1600" dirty="0" smtClean="0"/>
              <a:t>organisé par Médecins du Monde (avec le soutien de WBI), </a:t>
            </a:r>
            <a:r>
              <a:rPr lang="fr-FR" sz="1600" dirty="0"/>
              <a:t>à Bruxelles le </a:t>
            </a:r>
            <a:r>
              <a:rPr lang="fr-FR" sz="1600" dirty="0" smtClean="0"/>
              <a:t>04 avril 2019</a:t>
            </a:r>
          </a:p>
          <a:p>
            <a:pPr lvl="1"/>
            <a:r>
              <a:rPr lang="fr-FR" sz="1600" i="1" dirty="0" smtClean="0"/>
              <a:t>Actes du colloque disponible sur demande</a:t>
            </a:r>
          </a:p>
          <a:p>
            <a:pPr lvl="1" algn="l"/>
            <a:r>
              <a:rPr lang="fr-FR" sz="1600" i="1" dirty="0" smtClean="0"/>
              <a:t>Voir plateforme internet: </a:t>
            </a:r>
            <a:r>
              <a:rPr lang="fr-FR" sz="1600" i="1" dirty="0" smtClean="0">
                <a:hlinkClick r:id="rId2"/>
              </a:rPr>
              <a:t>https</a:t>
            </a:r>
            <a:r>
              <a:rPr lang="fr-FR" sz="1600" i="1" dirty="0">
                <a:hlinkClick r:id="rId2"/>
              </a:rPr>
              <a:t>://</a:t>
            </a:r>
            <a:r>
              <a:rPr lang="fr-FR" sz="1600" i="1" dirty="0" smtClean="0">
                <a:hlinkClick r:id="rId2"/>
              </a:rPr>
              <a:t>www.thecollectivity.org/fr/communities/reseau-vbg</a:t>
            </a:r>
            <a:endParaRPr lang="fr-FR" sz="1600" dirty="0" smtClean="0"/>
          </a:p>
          <a:p>
            <a:pPr lvl="0"/>
            <a:endParaRPr lang="fr-FR" sz="1600" dirty="0"/>
          </a:p>
          <a:p>
            <a:pPr lvl="0"/>
            <a:r>
              <a:rPr lang="fr-FR" sz="1600" dirty="0" smtClean="0"/>
              <a:t>Participation du MSVS au </a:t>
            </a:r>
            <a:r>
              <a:rPr lang="fr-FR" sz="1600" dirty="0"/>
              <a:t>forum international « Stand </a:t>
            </a:r>
            <a:r>
              <a:rPr lang="fr-FR" sz="1600" dirty="0" err="1"/>
              <a:t>Speak</a:t>
            </a:r>
            <a:r>
              <a:rPr lang="fr-FR" sz="1600" dirty="0"/>
              <a:t> Rise up </a:t>
            </a:r>
            <a:r>
              <a:rPr lang="fr-FR" sz="1600" dirty="0" smtClean="0"/>
              <a:t>», les 26/27 mars 2019, </a:t>
            </a:r>
            <a:r>
              <a:rPr lang="fr-FR" sz="1600" dirty="0"/>
              <a:t>au </a:t>
            </a:r>
            <a:r>
              <a:rPr lang="fr-FR" sz="1600" dirty="0" smtClean="0"/>
              <a:t>Luxembourg</a:t>
            </a:r>
          </a:p>
          <a:p>
            <a:pPr lvl="0"/>
            <a:endParaRPr lang="fr-FR" sz="1600" dirty="0"/>
          </a:p>
          <a:p>
            <a:pPr lvl="0"/>
            <a:r>
              <a:rPr lang="fr-FR" sz="1600" dirty="0" smtClean="0"/>
              <a:t>Participation </a:t>
            </a:r>
            <a:r>
              <a:rPr lang="fr-FR" sz="1600" dirty="0"/>
              <a:t>à la troisième retraite mondiale des </a:t>
            </a:r>
            <a:r>
              <a:rPr lang="fr-FR" sz="1600" dirty="0" smtClean="0"/>
              <a:t>SVS </a:t>
            </a:r>
            <a:r>
              <a:rPr lang="fr-FR" sz="1600" dirty="0"/>
              <a:t>organisée par la fondation Denis </a:t>
            </a:r>
            <a:r>
              <a:rPr lang="fr-FR" sz="1600" dirty="0" err="1"/>
              <a:t>Mukwege</a:t>
            </a:r>
            <a:r>
              <a:rPr lang="fr-FR" sz="1600" dirty="0" smtClean="0"/>
              <a:t>;</a:t>
            </a:r>
          </a:p>
          <a:p>
            <a:pPr lvl="0"/>
            <a:endParaRPr lang="fr-FR" sz="1600" dirty="0"/>
          </a:p>
        </p:txBody>
      </p:sp>
      <p:sp>
        <p:nvSpPr>
          <p:cNvPr id="5" name="Titre 1"/>
          <p:cNvSpPr>
            <a:spLocks noGrp="1"/>
          </p:cNvSpPr>
          <p:nvPr>
            <p:ph type="title"/>
          </p:nvPr>
        </p:nvSpPr>
        <p:spPr>
          <a:xfrm>
            <a:off x="0" y="1104900"/>
            <a:ext cx="8915400" cy="876300"/>
          </a:xfrm>
        </p:spPr>
        <p:txBody>
          <a:bodyPr/>
          <a:lstStyle/>
          <a:p>
            <a:r>
              <a:rPr lang="fr-BE" sz="2800" dirty="0" smtClean="0">
                <a:solidFill>
                  <a:schemeClr val="accent2"/>
                </a:solidFill>
              </a:rPr>
              <a:t>Plaidoyer national et international</a:t>
            </a:r>
            <a:endParaRPr lang="fr-BE" sz="2000" dirty="0"/>
          </a:p>
        </p:txBody>
      </p:sp>
      <p:pic>
        <p:nvPicPr>
          <p:cNvPr id="6" name="Image 5"/>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529988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0597B-180B-4B1C-A018-28252C852DD0}"/>
              </a:ext>
            </a:extLst>
          </p:cNvPr>
          <p:cNvSpPr>
            <a:spLocks noGrp="1"/>
          </p:cNvSpPr>
          <p:nvPr>
            <p:ph type="title"/>
          </p:nvPr>
        </p:nvSpPr>
        <p:spPr>
          <a:xfrm>
            <a:off x="485553" y="1371600"/>
            <a:ext cx="8229600" cy="685800"/>
          </a:xfrm>
        </p:spPr>
        <p:txBody>
          <a:bodyPr/>
          <a:lstStyle/>
          <a:p>
            <a:r>
              <a:rPr lang="fr-FR" dirty="0">
                <a:solidFill>
                  <a:srgbClr val="0070C0"/>
                </a:solidFill>
              </a:rPr>
              <a:t>Défis et solutions mises en place</a:t>
            </a:r>
            <a:endParaRPr lang="fr-BE" dirty="0">
              <a:solidFill>
                <a:srgbClr val="0070C0"/>
              </a:solidFill>
            </a:endParaRPr>
          </a:p>
        </p:txBody>
      </p:sp>
      <p:sp>
        <p:nvSpPr>
          <p:cNvPr id="3" name="Espace réservé du contenu 2">
            <a:extLst>
              <a:ext uri="{FF2B5EF4-FFF2-40B4-BE49-F238E27FC236}">
                <a16:creationId xmlns:a16="http://schemas.microsoft.com/office/drawing/2014/main" id="{FDB48D41-BD72-44FA-9F13-E4D4DD59A622}"/>
              </a:ext>
            </a:extLst>
          </p:cNvPr>
          <p:cNvSpPr>
            <a:spLocks noGrp="1"/>
          </p:cNvSpPr>
          <p:nvPr>
            <p:ph idx="1"/>
          </p:nvPr>
        </p:nvSpPr>
        <p:spPr>
          <a:xfrm>
            <a:off x="152400" y="1981200"/>
            <a:ext cx="8839200" cy="4800600"/>
          </a:xfrm>
        </p:spPr>
        <p:txBody>
          <a:bodyPr/>
          <a:lstStyle/>
          <a:p>
            <a:pPr>
              <a:lnSpc>
                <a:spcPct val="150000"/>
              </a:lnSpc>
              <a:buFont typeface="Wingdings" panose="05000000000000000000" pitchFamily="2" charset="2"/>
              <a:buChar char="Ø"/>
            </a:pPr>
            <a:r>
              <a:rPr lang="fr-BE" sz="1600" dirty="0" smtClean="0"/>
              <a:t>Dans certains quartiers, faible </a:t>
            </a:r>
            <a:r>
              <a:rPr lang="fr-BE" sz="1600" dirty="0"/>
              <a:t>collaboration entre la police et la communauté ;</a:t>
            </a:r>
          </a:p>
          <a:p>
            <a:pPr>
              <a:lnSpc>
                <a:spcPct val="150000"/>
              </a:lnSpc>
              <a:buFont typeface="Wingdings" panose="05000000000000000000" pitchFamily="2" charset="2"/>
              <a:buChar char="Ø"/>
            </a:pPr>
            <a:r>
              <a:rPr lang="fr-FR" sz="1600" dirty="0"/>
              <a:t>Hésitation d’engagements de certains cadres de </a:t>
            </a:r>
            <a:r>
              <a:rPr lang="fr-FR" sz="1600" dirty="0" smtClean="0"/>
              <a:t>base (chef de quartier/ avenue, bourgmestres, …);</a:t>
            </a:r>
            <a:endParaRPr lang="fr-FR" sz="1600" dirty="0"/>
          </a:p>
          <a:p>
            <a:pPr>
              <a:lnSpc>
                <a:spcPct val="150000"/>
              </a:lnSpc>
              <a:buFont typeface="Wingdings" panose="05000000000000000000" pitchFamily="2" charset="2"/>
              <a:buChar char="Ø"/>
            </a:pPr>
            <a:r>
              <a:rPr lang="fr-FR" sz="1600" dirty="0"/>
              <a:t>Accès effectif à la justice : le tribunal pour enfant fonctionne </a:t>
            </a:r>
            <a:r>
              <a:rPr lang="fr-FR" sz="1600" dirty="0" smtClean="0"/>
              <a:t>bien (président du tribunal très engagé) </a:t>
            </a:r>
            <a:r>
              <a:rPr lang="fr-FR" sz="1600" dirty="0"/>
              <a:t>mais pour adultes, on trouve des blocages </a:t>
            </a:r>
            <a:r>
              <a:rPr lang="fr-FR" sz="1600" dirty="0" smtClean="0"/>
              <a:t>parfois liés à des malversations </a:t>
            </a:r>
            <a:r>
              <a:rPr lang="fr-FR" sz="1600" dirty="0" smtClean="0"/>
              <a:t>supposées.</a:t>
            </a:r>
            <a:endParaRPr lang="fr-FR" sz="1600" dirty="0" smtClean="0"/>
          </a:p>
          <a:p>
            <a:pPr>
              <a:lnSpc>
                <a:spcPct val="150000"/>
              </a:lnSpc>
              <a:buFont typeface="Wingdings" panose="05000000000000000000" pitchFamily="2" charset="2"/>
              <a:buChar char="Ø"/>
            </a:pPr>
            <a:r>
              <a:rPr lang="fr-FR" sz="1600" dirty="0" smtClean="0"/>
              <a:t>Peu d’avocats disponible dans les quartiers (quelques uns ont intégrés des communautés protectrices de manière bénévole)</a:t>
            </a:r>
            <a:endParaRPr lang="fr-FR" sz="1600" dirty="0"/>
          </a:p>
          <a:p>
            <a:pPr>
              <a:lnSpc>
                <a:spcPct val="150000"/>
              </a:lnSpc>
              <a:buFont typeface="Wingdings" panose="05000000000000000000" pitchFamily="2" charset="2"/>
              <a:buChar char="Ø"/>
            </a:pPr>
            <a:r>
              <a:rPr lang="fr-FR" sz="1600" dirty="0"/>
              <a:t>Suivi communautaire des cas de santé </a:t>
            </a:r>
            <a:r>
              <a:rPr lang="fr-FR" sz="1600" dirty="0" smtClean="0"/>
              <a:t>mentale </a:t>
            </a:r>
            <a:r>
              <a:rPr lang="fr-FR" sz="1600" dirty="0" smtClean="0"/>
              <a:t>est parfois </a:t>
            </a:r>
            <a:r>
              <a:rPr lang="fr-FR" sz="1600" dirty="0" smtClean="0"/>
              <a:t>déficient </a:t>
            </a:r>
            <a:r>
              <a:rPr lang="fr-FR" sz="1600" dirty="0"/>
              <a:t>(</a:t>
            </a:r>
            <a:r>
              <a:rPr lang="fr-FR" sz="1600" dirty="0" err="1" smtClean="0"/>
              <a:t>connection</a:t>
            </a:r>
            <a:r>
              <a:rPr lang="fr-FR" sz="1600" dirty="0" smtClean="0"/>
              <a:t> </a:t>
            </a:r>
            <a:r>
              <a:rPr lang="fr-FR" sz="1600" dirty="0"/>
              <a:t>: </a:t>
            </a:r>
            <a:r>
              <a:rPr lang="fr-FR" sz="1600" dirty="0" smtClean="0"/>
              <a:t>communauté </a:t>
            </a:r>
            <a:r>
              <a:rPr lang="fr-FR" sz="1600" dirty="0"/>
              <a:t>– </a:t>
            </a:r>
            <a:r>
              <a:rPr lang="fr-FR" sz="1600" dirty="0" smtClean="0"/>
              <a:t>Formation Sanitaire </a:t>
            </a:r>
            <a:r>
              <a:rPr lang="fr-FR" sz="1600" dirty="0"/>
              <a:t>du quartier – </a:t>
            </a:r>
            <a:r>
              <a:rPr lang="fr-FR" sz="1600" dirty="0" smtClean="0"/>
              <a:t>prise en charge psychologique/centre </a:t>
            </a:r>
            <a:r>
              <a:rPr lang="fr-FR" sz="1600" dirty="0"/>
              <a:t>Psychiatrique</a:t>
            </a:r>
            <a:r>
              <a:rPr lang="fr-FR" sz="1600" dirty="0" smtClean="0"/>
              <a:t>). </a:t>
            </a:r>
            <a:endParaRPr lang="fr-FR" sz="1600" dirty="0" smtClean="0"/>
          </a:p>
          <a:p>
            <a:pPr marL="0" indent="0">
              <a:lnSpc>
                <a:spcPct val="150000"/>
              </a:lnSpc>
              <a:buNone/>
            </a:pPr>
            <a:r>
              <a:rPr lang="fr-FR" sz="1600" dirty="0" smtClean="0"/>
              <a:t>Les </a:t>
            </a:r>
            <a:r>
              <a:rPr lang="fr-FR" sz="1600" dirty="0" smtClean="0"/>
              <a:t>membres du Mouvement des SVS jouent un rôle majeur comme </a:t>
            </a:r>
            <a:r>
              <a:rPr lang="fr-FR" sz="1600" b="1" dirty="0" smtClean="0"/>
              <a:t>tuteur de résilience</a:t>
            </a:r>
            <a:endParaRPr lang="fr-FR" sz="1600" b="1" dirty="0"/>
          </a:p>
          <a:p>
            <a:pPr>
              <a:buFont typeface="Wingdings" panose="05000000000000000000" pitchFamily="2" charset="2"/>
              <a:buChar char="Ø"/>
            </a:pPr>
            <a:endParaRPr lang="fr-BE" sz="2000" dirty="0"/>
          </a:p>
          <a:p>
            <a:pPr>
              <a:buFont typeface="Wingdings" panose="05000000000000000000" pitchFamily="2" charset="2"/>
              <a:buChar char="v"/>
            </a:pPr>
            <a:endParaRPr lang="fr-BE" sz="2000" dirty="0"/>
          </a:p>
          <a:p>
            <a:pPr marL="0" indent="0">
              <a:buNone/>
            </a:pPr>
            <a:endParaRPr lang="fr-BE" sz="2000" dirty="0"/>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426789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36722-7128-44A4-9205-C09A92A98151}"/>
              </a:ext>
            </a:extLst>
          </p:cNvPr>
          <p:cNvSpPr>
            <a:spLocks noGrp="1"/>
          </p:cNvSpPr>
          <p:nvPr>
            <p:ph type="title"/>
          </p:nvPr>
        </p:nvSpPr>
        <p:spPr>
          <a:xfrm>
            <a:off x="457200" y="1371600"/>
            <a:ext cx="8229600" cy="457200"/>
          </a:xfrm>
        </p:spPr>
        <p:txBody>
          <a:bodyPr/>
          <a:lstStyle/>
          <a:p>
            <a:r>
              <a:rPr lang="fr-BE" dirty="0" smtClean="0">
                <a:solidFill>
                  <a:srgbClr val="0070C0"/>
                </a:solidFill>
              </a:rPr>
              <a:t>Perspectives</a:t>
            </a:r>
            <a:endParaRPr lang="fr-BE" dirty="0">
              <a:solidFill>
                <a:srgbClr val="0070C0"/>
              </a:solidFill>
            </a:endParaRPr>
          </a:p>
        </p:txBody>
      </p:sp>
      <p:sp>
        <p:nvSpPr>
          <p:cNvPr id="3" name="Espace réservé du contenu 2">
            <a:extLst>
              <a:ext uri="{FF2B5EF4-FFF2-40B4-BE49-F238E27FC236}">
                <a16:creationId xmlns:a16="http://schemas.microsoft.com/office/drawing/2014/main" id="{7C614AF7-E00E-4A3F-BF38-8ED84C99E95B}"/>
              </a:ext>
            </a:extLst>
          </p:cNvPr>
          <p:cNvSpPr>
            <a:spLocks noGrp="1"/>
          </p:cNvSpPr>
          <p:nvPr>
            <p:ph idx="1"/>
          </p:nvPr>
        </p:nvSpPr>
        <p:spPr>
          <a:xfrm>
            <a:off x="76200" y="1905000"/>
            <a:ext cx="8628321" cy="4495800"/>
          </a:xfrm>
        </p:spPr>
        <p:txBody>
          <a:bodyPr/>
          <a:lstStyle/>
          <a:p>
            <a:r>
              <a:rPr lang="fr-FR" sz="1600" b="1" dirty="0" smtClean="0"/>
              <a:t>30 octobre 2019</a:t>
            </a:r>
            <a:r>
              <a:rPr lang="fr-FR" sz="1600" dirty="0" smtClean="0"/>
              <a:t>: « Colloque de la Coalition des Maires et Bourgmestres de Bukavu </a:t>
            </a:r>
            <a:r>
              <a:rPr lang="fr-FR" dirty="0"/>
              <a:t> </a:t>
            </a:r>
            <a:r>
              <a:rPr lang="fr-FR" sz="1600" dirty="0"/>
              <a:t>contre l’impunité des actes de </a:t>
            </a:r>
            <a:r>
              <a:rPr lang="fr-FR" sz="1600" dirty="0" smtClean="0"/>
              <a:t>violences sexuelles </a:t>
            </a:r>
            <a:r>
              <a:rPr lang="fr-FR" sz="1600" dirty="0" smtClean="0"/>
              <a:t>» </a:t>
            </a:r>
            <a:r>
              <a:rPr lang="fr-FR" sz="1600" dirty="0" smtClean="0">
                <a:sym typeface="Wingdings" panose="05000000000000000000" pitchFamily="2" charset="2"/>
              </a:rPr>
              <a:t> engagement public sur les plan de prévention et protection soumises par les communautés protectrices</a:t>
            </a:r>
            <a:r>
              <a:rPr lang="fr-FR" sz="1600" dirty="0" smtClean="0"/>
              <a:t> </a:t>
            </a:r>
          </a:p>
          <a:p>
            <a:pPr marL="0" indent="0">
              <a:buNone/>
            </a:pPr>
            <a:endParaRPr lang="fr-FR" sz="1600" dirty="0" smtClean="0"/>
          </a:p>
          <a:p>
            <a:r>
              <a:rPr lang="fr-FR" sz="1600" dirty="0" smtClean="0"/>
              <a:t> Mobilisation </a:t>
            </a:r>
            <a:r>
              <a:rPr lang="fr-FR" sz="1600" dirty="0"/>
              <a:t>continue pour </a:t>
            </a:r>
            <a:r>
              <a:rPr lang="fr-FR" sz="1600" dirty="0" smtClean="0"/>
              <a:t>étendre </a:t>
            </a:r>
            <a:r>
              <a:rPr lang="fr-FR" sz="1600" dirty="0"/>
              <a:t>le projet à d’autres </a:t>
            </a:r>
            <a:r>
              <a:rPr lang="fr-FR" sz="1600" dirty="0" smtClean="0"/>
              <a:t>quartiers </a:t>
            </a:r>
            <a:r>
              <a:rPr lang="fr-FR" sz="1600" dirty="0"/>
              <a:t>de </a:t>
            </a:r>
            <a:r>
              <a:rPr lang="fr-FR" sz="1600" dirty="0" smtClean="0"/>
              <a:t>Bukavu </a:t>
            </a:r>
            <a:r>
              <a:rPr lang="fr-FR" sz="1600" dirty="0" smtClean="0">
                <a:sym typeface="Wingdings" panose="05000000000000000000" pitchFamily="2" charset="2"/>
              </a:rPr>
              <a:t> recherche de </a:t>
            </a:r>
            <a:r>
              <a:rPr lang="fr-FR" sz="1600" dirty="0" smtClean="0">
                <a:sym typeface="Wingdings" panose="05000000000000000000" pitchFamily="2" charset="2"/>
              </a:rPr>
              <a:t>financement</a:t>
            </a:r>
          </a:p>
          <a:p>
            <a:pPr marL="0" indent="0">
              <a:buNone/>
            </a:pPr>
            <a:endParaRPr lang="fr-FR" sz="1600" dirty="0"/>
          </a:p>
          <a:p>
            <a:r>
              <a:rPr lang="fr-FR" sz="1600" dirty="0"/>
              <a:t>L’idée </a:t>
            </a:r>
            <a:r>
              <a:rPr lang="fr-FR" sz="1600" dirty="0" smtClean="0"/>
              <a:t>est de </a:t>
            </a:r>
            <a:r>
              <a:rPr lang="fr-FR" sz="1600" dirty="0"/>
              <a:t>disséminer le modèle de </a:t>
            </a:r>
            <a:r>
              <a:rPr lang="fr-FR" sz="1600" dirty="0" smtClean="0"/>
              <a:t>« Communautés protectrices » </a:t>
            </a:r>
            <a:r>
              <a:rPr lang="fr-FR" sz="1600" b="1" dirty="0" smtClean="0"/>
              <a:t>grâce </a:t>
            </a:r>
            <a:r>
              <a:rPr lang="fr-FR" sz="1600" b="1" dirty="0"/>
              <a:t>à une coalition des Maires </a:t>
            </a:r>
            <a:r>
              <a:rPr lang="fr-FR" sz="1600" b="1" dirty="0" smtClean="0"/>
              <a:t>au Sud Kivu, </a:t>
            </a:r>
            <a:r>
              <a:rPr lang="fr-FR" sz="1600" dirty="0" smtClean="0"/>
              <a:t>piloté </a:t>
            </a:r>
            <a:r>
              <a:rPr lang="fr-FR" sz="1600" dirty="0"/>
              <a:t>par le Maire de Bukavu sur base des bonnes pratiques testées et validées à </a:t>
            </a:r>
            <a:r>
              <a:rPr lang="fr-FR" sz="1600" dirty="0" smtClean="0"/>
              <a:t>Bukavu.</a:t>
            </a:r>
            <a:endParaRPr lang="fr-FR" sz="1600" dirty="0"/>
          </a:p>
          <a:p>
            <a:endParaRPr lang="fr-FR" sz="1600" dirty="0"/>
          </a:p>
          <a:p>
            <a:r>
              <a:rPr lang="fr-FR" sz="1600" dirty="0" smtClean="0"/>
              <a:t>Renforcer les Synergies </a:t>
            </a:r>
            <a:r>
              <a:rPr lang="fr-FR" sz="1600" dirty="0"/>
              <a:t>avec les membres de </a:t>
            </a:r>
            <a:r>
              <a:rPr lang="fr-FR" sz="1600" i="1" dirty="0"/>
              <a:t>l’Alliance</a:t>
            </a:r>
            <a:r>
              <a:rPr lang="fr-FR" sz="1600" dirty="0"/>
              <a:t> (ONG locales </a:t>
            </a:r>
            <a:r>
              <a:rPr lang="fr-FR" sz="1600" dirty="0" smtClean="0"/>
              <a:t>financées </a:t>
            </a:r>
            <a:r>
              <a:rPr lang="fr-FR" sz="1600" dirty="0"/>
              <a:t>par la </a:t>
            </a:r>
            <a:r>
              <a:rPr lang="fr-FR" sz="1600" dirty="0" smtClean="0"/>
              <a:t>Coopération Suisse </a:t>
            </a:r>
            <a:r>
              <a:rPr lang="fr-FR" sz="1600" dirty="0"/>
              <a:t>au </a:t>
            </a:r>
            <a:r>
              <a:rPr lang="fr-FR" sz="1600" dirty="0" smtClean="0"/>
              <a:t>Sud Kivu) </a:t>
            </a:r>
            <a:r>
              <a:rPr lang="fr-FR" sz="1600" dirty="0"/>
              <a:t>pour renforcer le  </a:t>
            </a:r>
            <a:r>
              <a:rPr lang="fr-FR" sz="1600" dirty="0" smtClean="0"/>
              <a:t>plaidoyer </a:t>
            </a:r>
            <a:r>
              <a:rPr lang="fr-FR" sz="1600" dirty="0"/>
              <a:t>sur l’accès effectif à la justice pour les </a:t>
            </a:r>
            <a:r>
              <a:rPr lang="fr-FR" sz="1600" dirty="0" smtClean="0"/>
              <a:t>SVS</a:t>
            </a:r>
            <a:endParaRPr lang="fr-FR" sz="1600" dirty="0" smtClean="0"/>
          </a:p>
          <a:p>
            <a:r>
              <a:rPr lang="fr-FR" sz="1600" dirty="0"/>
              <a:t>C</a:t>
            </a:r>
            <a:r>
              <a:rPr lang="fr-FR" sz="1600" dirty="0" smtClean="0"/>
              <a:t>apitaliser </a:t>
            </a:r>
            <a:r>
              <a:rPr lang="fr-FR" sz="1600" dirty="0" smtClean="0"/>
              <a:t>les </a:t>
            </a:r>
            <a:r>
              <a:rPr lang="fr-FR" sz="1600" dirty="0" smtClean="0"/>
              <a:t>résultats </a:t>
            </a:r>
            <a:endParaRPr lang="fr-BE" sz="1600" dirty="0"/>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273516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85162"/>
            <a:ext cx="8915400" cy="723900"/>
          </a:xfrm>
        </p:spPr>
        <p:txBody>
          <a:bodyPr/>
          <a:lstStyle/>
          <a:p>
            <a:r>
              <a:rPr lang="fr-BE" sz="2800" dirty="0" smtClean="0">
                <a:solidFill>
                  <a:schemeClr val="accent2"/>
                </a:solidFill>
              </a:rPr>
              <a:t>Pour en savoir plus: </a:t>
            </a:r>
            <a:endParaRPr lang="fr-BE" sz="2000" dirty="0"/>
          </a:p>
        </p:txBody>
      </p:sp>
      <p:sp>
        <p:nvSpPr>
          <p:cNvPr id="3" name="Espace réservé du contenu 2"/>
          <p:cNvSpPr>
            <a:spLocks noGrp="1"/>
          </p:cNvSpPr>
          <p:nvPr>
            <p:ph idx="1"/>
          </p:nvPr>
        </p:nvSpPr>
        <p:spPr>
          <a:xfrm>
            <a:off x="54033" y="2028458"/>
            <a:ext cx="8839200" cy="2743200"/>
          </a:xfrm>
        </p:spPr>
        <p:txBody>
          <a:bodyPr/>
          <a:lstStyle/>
          <a:p>
            <a:pPr marL="0" indent="0" algn="l">
              <a:buNone/>
            </a:pPr>
            <a:r>
              <a:rPr lang="fr-FR" sz="2000" dirty="0" smtClean="0"/>
              <a:t>Email:</a:t>
            </a:r>
          </a:p>
          <a:p>
            <a:pPr marL="0" indent="0" algn="l">
              <a:buNone/>
            </a:pPr>
            <a:r>
              <a:rPr lang="fr-FR" sz="2000" dirty="0" smtClean="0"/>
              <a:t>Pilar Martinez, Coordinatrice Générale </a:t>
            </a:r>
            <a:r>
              <a:rPr lang="fr-FR" sz="2000" dirty="0" err="1" smtClean="0"/>
              <a:t>MdM</a:t>
            </a:r>
            <a:r>
              <a:rPr lang="fr-FR" sz="2000" dirty="0" smtClean="0"/>
              <a:t> à Bukavu</a:t>
            </a:r>
            <a:endParaRPr lang="fr-FR" sz="2000" dirty="0">
              <a:hlinkClick r:id="rId2"/>
            </a:endParaRPr>
          </a:p>
          <a:p>
            <a:pPr marL="0" indent="0" algn="l">
              <a:buNone/>
            </a:pPr>
            <a:r>
              <a:rPr lang="fr-FR" sz="2000" dirty="0" smtClean="0">
                <a:hlinkClick r:id="rId2"/>
              </a:rPr>
              <a:t>CG.Congo@medecinsdumonde.be</a:t>
            </a:r>
            <a:endParaRPr lang="fr-FR" sz="2000" dirty="0" smtClean="0"/>
          </a:p>
          <a:p>
            <a:pPr marL="0" indent="0" algn="l">
              <a:buNone/>
            </a:pPr>
            <a:endParaRPr lang="fr-FR" sz="2000" dirty="0"/>
          </a:p>
          <a:p>
            <a:pPr marL="0" indent="0" algn="l">
              <a:buNone/>
            </a:pPr>
            <a:r>
              <a:rPr lang="fr-BE" sz="2000" dirty="0" smtClean="0"/>
              <a:t>Paul, Chargé </a:t>
            </a:r>
            <a:r>
              <a:rPr lang="fr-BE" sz="2000" dirty="0"/>
              <a:t>Projet </a:t>
            </a:r>
            <a:r>
              <a:rPr lang="fr-BE" sz="2000" dirty="0" smtClean="0"/>
              <a:t>« Communes </a:t>
            </a:r>
            <a:r>
              <a:rPr lang="fr-BE" sz="2000" dirty="0"/>
              <a:t>sans </a:t>
            </a:r>
            <a:r>
              <a:rPr lang="fr-BE" sz="2000" dirty="0" smtClean="0"/>
              <a:t>viols » à  </a:t>
            </a:r>
            <a:r>
              <a:rPr lang="fr-BE" sz="2000" dirty="0"/>
              <a:t>Bukavu </a:t>
            </a:r>
            <a:r>
              <a:rPr lang="fr-BE" sz="2000" dirty="0" smtClean="0">
                <a:hlinkClick r:id="rId3"/>
              </a:rPr>
              <a:t>cpcommunessansviols.bukavu@medecinsdumonde.be</a:t>
            </a:r>
            <a:endParaRPr lang="fr-BE" sz="2000" dirty="0" smtClean="0"/>
          </a:p>
          <a:p>
            <a:pPr marL="0" indent="0" algn="l">
              <a:buNone/>
            </a:pPr>
            <a:endParaRPr lang="fr-BE" sz="2000" dirty="0"/>
          </a:p>
          <a:p>
            <a:pPr marL="0" indent="0" algn="l">
              <a:buNone/>
            </a:pPr>
            <a:endParaRPr lang="fr-FR" sz="2000" dirty="0"/>
          </a:p>
          <a:p>
            <a:pPr marL="0" indent="0" algn="l">
              <a:buNone/>
            </a:pPr>
            <a:endParaRPr lang="fr-FR" sz="2000" dirty="0" smtClean="0"/>
          </a:p>
          <a:p>
            <a:pPr marL="0" indent="0" algn="l">
              <a:buNone/>
            </a:pPr>
            <a:endParaRPr lang="fr-FR" sz="2000" dirty="0" smtClean="0"/>
          </a:p>
          <a:p>
            <a:pPr>
              <a:buFont typeface="Courier New" panose="02070309020205020404" pitchFamily="49" charset="0"/>
              <a:buChar char="o"/>
            </a:pPr>
            <a:endParaRPr lang="fr-BE" sz="2000" dirty="0"/>
          </a:p>
          <a:p>
            <a:pPr>
              <a:buFont typeface="Courier New" panose="02070309020205020404" pitchFamily="49" charset="0"/>
              <a:buChar char="o"/>
            </a:pPr>
            <a:endParaRPr lang="fr-BE" sz="2000" dirty="0" smtClean="0"/>
          </a:p>
          <a:p>
            <a:pPr>
              <a:buFont typeface="Courier New" panose="02070309020205020404" pitchFamily="49" charset="0"/>
              <a:buChar char="o"/>
            </a:pPr>
            <a:endParaRPr lang="fr-BE" sz="2000" dirty="0"/>
          </a:p>
          <a:p>
            <a:pPr>
              <a:buFont typeface="Courier New" panose="02070309020205020404" pitchFamily="49" charset="0"/>
              <a:buChar char="o"/>
            </a:pPr>
            <a:endParaRPr lang="fr-BE" sz="2000" dirty="0"/>
          </a:p>
          <a:p>
            <a:pPr marL="0" indent="0" algn="l">
              <a:buNone/>
            </a:pPr>
            <a:endParaRPr lang="fr-BE" dirty="0"/>
          </a:p>
          <a:p>
            <a:pPr marL="0" indent="0" algn="l">
              <a:buNone/>
            </a:pPr>
            <a:endParaRPr lang="fr-BE"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981200"/>
            <a:ext cx="2263833" cy="1509222"/>
          </a:xfrm>
          <a:prstGeom prst="rect">
            <a:avLst/>
          </a:prstGeom>
        </p:spPr>
      </p:pic>
      <p:pic>
        <p:nvPicPr>
          <p:cNvPr id="1027" name="aa8e0a47-cba4-4a8f-b43b-073ffda71cc8"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343400"/>
            <a:ext cx="4327467" cy="213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6"/>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57533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 y="1143000"/>
            <a:ext cx="8915400" cy="723900"/>
          </a:xfrm>
        </p:spPr>
        <p:txBody>
          <a:bodyPr/>
          <a:lstStyle/>
          <a:p>
            <a:r>
              <a:rPr lang="fr-BE" sz="2800" dirty="0" smtClean="0">
                <a:solidFill>
                  <a:schemeClr val="accent2"/>
                </a:solidFill>
              </a:rPr>
              <a:t>Contexte</a:t>
            </a:r>
            <a:endParaRPr lang="fr-BE" sz="2000" dirty="0"/>
          </a:p>
        </p:txBody>
      </p:sp>
      <p:sp>
        <p:nvSpPr>
          <p:cNvPr id="3" name="Espace réservé du contenu 2"/>
          <p:cNvSpPr>
            <a:spLocks noGrp="1"/>
          </p:cNvSpPr>
          <p:nvPr>
            <p:ph idx="1"/>
          </p:nvPr>
        </p:nvSpPr>
        <p:spPr>
          <a:xfrm>
            <a:off x="304800" y="1752600"/>
            <a:ext cx="8839200" cy="4419600"/>
          </a:xfrm>
        </p:spPr>
        <p:txBody>
          <a:bodyPr/>
          <a:lstStyle/>
          <a:p>
            <a:pPr algn="l">
              <a:buFont typeface="Courier New" panose="02070309020205020404" pitchFamily="49" charset="0"/>
              <a:buChar char="o"/>
            </a:pPr>
            <a:r>
              <a:rPr lang="fr-FR" sz="1600" dirty="0"/>
              <a:t>En RDC, la réalité des violences sexuelles est aggravée par </a:t>
            </a:r>
            <a:r>
              <a:rPr lang="fr-FR" sz="1600" b="1" dirty="0"/>
              <a:t>l’impunité</a:t>
            </a:r>
            <a:r>
              <a:rPr lang="fr-FR" sz="1600" dirty="0"/>
              <a:t>. </a:t>
            </a:r>
            <a:endParaRPr lang="fr-FR" sz="1600" dirty="0" smtClean="0"/>
          </a:p>
          <a:p>
            <a:pPr marL="0" indent="0" algn="l">
              <a:buNone/>
            </a:pPr>
            <a:r>
              <a:rPr lang="fr-FR" sz="1600" dirty="0" smtClean="0"/>
              <a:t>Les </a:t>
            </a:r>
            <a:r>
              <a:rPr lang="fr-FR" sz="1600" dirty="0" smtClean="0"/>
              <a:t>auteurs, convaincus </a:t>
            </a:r>
            <a:r>
              <a:rPr lang="fr-FR" sz="1600" dirty="0"/>
              <a:t>qu’ils ne pourront </a:t>
            </a:r>
            <a:r>
              <a:rPr lang="fr-FR" sz="1600" dirty="0" smtClean="0"/>
              <a:t>pas être </a:t>
            </a:r>
            <a:r>
              <a:rPr lang="fr-FR" sz="1600" dirty="0"/>
              <a:t>inquiétés par la justice, perpétuent ce cycle de violence. </a:t>
            </a:r>
            <a:endParaRPr lang="fr-FR" sz="1600" dirty="0" smtClean="0"/>
          </a:p>
          <a:p>
            <a:pPr algn="l">
              <a:buFont typeface="Courier New" panose="02070309020205020404" pitchFamily="49" charset="0"/>
              <a:buChar char="o"/>
            </a:pPr>
            <a:r>
              <a:rPr lang="fr-FR" sz="1600" dirty="0" smtClean="0"/>
              <a:t>Double peine: la </a:t>
            </a:r>
            <a:r>
              <a:rPr lang="fr-FR" sz="1600" dirty="0"/>
              <a:t>communauté, à son tour, punit la victime et sa famille au travers de la </a:t>
            </a:r>
            <a:r>
              <a:rPr lang="fr-FR" sz="1600" b="1" dirty="0"/>
              <a:t>stigmatisation</a:t>
            </a:r>
            <a:r>
              <a:rPr lang="fr-FR" sz="1600" dirty="0"/>
              <a:t> et du </a:t>
            </a:r>
            <a:r>
              <a:rPr lang="fr-FR" sz="1600" b="1" dirty="0"/>
              <a:t>rejet social</a:t>
            </a:r>
            <a:r>
              <a:rPr lang="fr-FR" sz="1600" b="1" dirty="0" smtClean="0"/>
              <a:t>.</a:t>
            </a:r>
            <a:r>
              <a:rPr lang="fr-FR" sz="1600" b="1" dirty="0"/>
              <a:t> </a:t>
            </a:r>
            <a:endParaRPr lang="fr-FR" sz="1600" b="1" dirty="0" smtClean="0"/>
          </a:p>
          <a:p>
            <a:pPr algn="l">
              <a:buFont typeface="Courier New" panose="02070309020205020404" pitchFamily="49" charset="0"/>
              <a:buChar char="o"/>
            </a:pPr>
            <a:r>
              <a:rPr lang="fr-FR" sz="1600" dirty="0"/>
              <a:t>La faible connaissance de la justice et la peur des représailles, amènent bon nombre des survivantes de violences sexuelles (SVS) et leurs familles </a:t>
            </a:r>
            <a:r>
              <a:rPr lang="fr-FR" sz="1600" dirty="0" smtClean="0"/>
              <a:t>à: </a:t>
            </a:r>
            <a:endParaRPr lang="fr-FR" sz="1600" dirty="0"/>
          </a:p>
          <a:p>
            <a:pPr lvl="1" algn="l">
              <a:buFont typeface="Courier New" panose="02070309020205020404" pitchFamily="49" charset="0"/>
              <a:buChar char="o"/>
            </a:pPr>
            <a:r>
              <a:rPr lang="fr-FR" sz="1600" b="1" dirty="0"/>
              <a:t>garder le silence </a:t>
            </a:r>
          </a:p>
          <a:p>
            <a:pPr lvl="1" algn="l">
              <a:buFont typeface="Courier New" panose="02070309020205020404" pitchFamily="49" charset="0"/>
              <a:buChar char="o"/>
            </a:pPr>
            <a:r>
              <a:rPr lang="fr-FR" sz="1600" dirty="0" smtClean="0"/>
              <a:t>à accepter des </a:t>
            </a:r>
            <a:r>
              <a:rPr lang="fr-FR" sz="1600" b="1" dirty="0"/>
              <a:t>arrangements à </a:t>
            </a:r>
            <a:r>
              <a:rPr lang="fr-FR" sz="1600" b="1" dirty="0" smtClean="0"/>
              <a:t>l’amiable</a:t>
            </a:r>
            <a:endParaRPr lang="fr-FR" sz="1600" dirty="0"/>
          </a:p>
          <a:p>
            <a:pPr lvl="1" algn="l">
              <a:buFont typeface="Courier New" panose="02070309020205020404" pitchFamily="49" charset="0"/>
              <a:buChar char="o"/>
            </a:pPr>
            <a:endParaRPr lang="fr-FR" sz="1600" dirty="0"/>
          </a:p>
          <a:p>
            <a:pPr algn="l">
              <a:buFont typeface="Courier New" panose="02070309020205020404" pitchFamily="49" charset="0"/>
              <a:buChar char="o"/>
            </a:pPr>
            <a:r>
              <a:rPr lang="fr-FR" sz="1600" dirty="0" smtClean="0"/>
              <a:t>A Bukavu, le service SVS de l’Hôpital Panzi reçoit environ 136 nouveaux cas de SVS/ mois </a:t>
            </a:r>
            <a:r>
              <a:rPr lang="fr-FR" sz="1600" dirty="0" smtClean="0">
                <a:sym typeface="Wingdings" panose="05000000000000000000" pitchFamily="2" charset="2"/>
              </a:rPr>
              <a:t> </a:t>
            </a:r>
            <a:r>
              <a:rPr lang="fr-FR" sz="1600" b="1" dirty="0" smtClean="0">
                <a:sym typeface="Wingdings" panose="05000000000000000000" pitchFamily="2" charset="2"/>
              </a:rPr>
              <a:t>plus de 4 / jour </a:t>
            </a:r>
            <a:r>
              <a:rPr lang="fr-FR" sz="1600" dirty="0" smtClean="0">
                <a:sym typeface="Wingdings" panose="05000000000000000000" pitchFamily="2" charset="2"/>
              </a:rPr>
              <a:t>! </a:t>
            </a:r>
          </a:p>
          <a:p>
            <a:pPr lvl="1" algn="l">
              <a:buFont typeface="Courier New" panose="02070309020205020404" pitchFamily="49" charset="0"/>
              <a:buChar char="o"/>
            </a:pPr>
            <a:r>
              <a:rPr lang="fr-FR" sz="1600" dirty="0">
                <a:sym typeface="Wingdings" panose="05000000000000000000" pitchFamily="2" charset="2"/>
              </a:rPr>
              <a:t>environ 25% sont originaire de la ville de Bukavu</a:t>
            </a:r>
          </a:p>
          <a:p>
            <a:pPr lvl="1" algn="l">
              <a:buFont typeface="Courier New" panose="02070309020205020404" pitchFamily="49" charset="0"/>
              <a:buChar char="o"/>
            </a:pPr>
            <a:r>
              <a:rPr lang="fr-FR" sz="1600" dirty="0" smtClean="0">
                <a:sym typeface="Wingdings" panose="05000000000000000000" pitchFamily="2" charset="2"/>
              </a:rPr>
              <a:t>environ </a:t>
            </a:r>
            <a:r>
              <a:rPr lang="fr-FR" sz="1600" dirty="0" smtClean="0">
                <a:sym typeface="Wingdings" panose="05000000000000000000" pitchFamily="2" charset="2"/>
              </a:rPr>
              <a:t>32% de mineurs (&lt; 18 ans</a:t>
            </a:r>
            <a:r>
              <a:rPr lang="fr-FR" sz="1600" dirty="0" smtClean="0">
                <a:sym typeface="Wingdings" panose="05000000000000000000" pitchFamily="2" charset="2"/>
              </a:rPr>
              <a:t>)</a:t>
            </a:r>
          </a:p>
          <a:p>
            <a:pPr lvl="1" algn="l">
              <a:buFont typeface="Courier New" panose="02070309020205020404" pitchFamily="49" charset="0"/>
              <a:buChar char="o"/>
            </a:pPr>
            <a:endParaRPr lang="fr-BE" sz="1600" dirty="0" smtClean="0"/>
          </a:p>
          <a:p>
            <a:pPr algn="l">
              <a:buFont typeface="Courier New" panose="02070309020205020404" pitchFamily="49" charset="0"/>
              <a:buChar char="o"/>
            </a:pPr>
            <a:r>
              <a:rPr lang="fr-FR" sz="1600" dirty="0" smtClean="0"/>
              <a:t>Suite à ce constat, le </a:t>
            </a:r>
            <a:r>
              <a:rPr lang="fr-FR" sz="1600" dirty="0"/>
              <a:t>Dr </a:t>
            </a:r>
            <a:r>
              <a:rPr lang="fr-FR" sz="1600" dirty="0" err="1"/>
              <a:t>Mukwege</a:t>
            </a:r>
            <a:r>
              <a:rPr lang="fr-FR" sz="1600" dirty="0"/>
              <a:t> initie le </a:t>
            </a:r>
            <a:r>
              <a:rPr lang="fr-FR" sz="1600" b="1" dirty="0"/>
              <a:t>Mouvement des </a:t>
            </a:r>
            <a:r>
              <a:rPr lang="fr-FR" sz="1600" b="1" dirty="0" smtClean="0"/>
              <a:t>Survivantes </a:t>
            </a:r>
            <a:r>
              <a:rPr lang="fr-FR" sz="1600" b="1" dirty="0"/>
              <a:t>de Violences </a:t>
            </a:r>
            <a:r>
              <a:rPr lang="fr-FR" sz="1600" b="1" dirty="0" smtClean="0"/>
              <a:t>Sexuelles</a:t>
            </a:r>
            <a:r>
              <a:rPr lang="fr-FR" sz="1600" dirty="0" smtClean="0"/>
              <a:t> (MSVS), qui est lui-même est à la base de ce projet « Communes Sans Viols »</a:t>
            </a:r>
            <a:endParaRPr lang="fr-FR" sz="1600" dirty="0"/>
          </a:p>
          <a:p>
            <a:pPr>
              <a:buFont typeface="Courier New" panose="02070309020205020404" pitchFamily="49" charset="0"/>
              <a:buChar char="o"/>
            </a:pPr>
            <a:endParaRPr lang="fr-BE" sz="2000" dirty="0"/>
          </a:p>
          <a:p>
            <a:pPr>
              <a:buFont typeface="Courier New" panose="02070309020205020404" pitchFamily="49" charset="0"/>
              <a:buChar char="o"/>
            </a:pPr>
            <a:endParaRPr lang="fr-BE" sz="2000" dirty="0" smtClean="0"/>
          </a:p>
          <a:p>
            <a:pPr>
              <a:buFont typeface="Courier New" panose="02070309020205020404" pitchFamily="49" charset="0"/>
              <a:buChar char="o"/>
            </a:pPr>
            <a:endParaRPr lang="fr-BE" sz="2000" dirty="0"/>
          </a:p>
          <a:p>
            <a:pPr>
              <a:buFont typeface="Courier New" panose="02070309020205020404" pitchFamily="49" charset="0"/>
              <a:buChar char="o"/>
            </a:pPr>
            <a:endParaRPr lang="fr-BE" sz="2000" dirty="0"/>
          </a:p>
          <a:p>
            <a:pPr marL="0" indent="0" algn="l">
              <a:buNone/>
            </a:pPr>
            <a:endParaRPr lang="fr-BE" dirty="0"/>
          </a:p>
          <a:p>
            <a:pPr marL="0" indent="0" algn="l">
              <a:buNone/>
            </a:pPr>
            <a:endParaRPr lang="fr-BE" dirty="0"/>
          </a:p>
        </p:txBody>
      </p:sp>
      <p:pic>
        <p:nvPicPr>
          <p:cNvPr id="5" name="Image 4"/>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2066431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58" y="1296246"/>
            <a:ext cx="8915400" cy="727704"/>
          </a:xfrm>
        </p:spPr>
        <p:txBody>
          <a:bodyPr/>
          <a:lstStyle/>
          <a:p>
            <a:r>
              <a:rPr lang="fr-BE" sz="2800" dirty="0" smtClean="0">
                <a:solidFill>
                  <a:schemeClr val="accent2"/>
                </a:solidFill>
              </a:rPr>
              <a:t>Le Projet</a:t>
            </a:r>
            <a:endParaRPr lang="fr-BE" sz="2000" dirty="0"/>
          </a:p>
        </p:txBody>
      </p:sp>
      <p:sp>
        <p:nvSpPr>
          <p:cNvPr id="3" name="Espace réservé du contenu 2"/>
          <p:cNvSpPr>
            <a:spLocks noGrp="1"/>
          </p:cNvSpPr>
          <p:nvPr>
            <p:ph idx="1"/>
          </p:nvPr>
        </p:nvSpPr>
        <p:spPr>
          <a:xfrm>
            <a:off x="0" y="1828800"/>
            <a:ext cx="8991600" cy="4876800"/>
          </a:xfrm>
        </p:spPr>
        <p:txBody>
          <a:bodyPr/>
          <a:lstStyle/>
          <a:p>
            <a:pPr algn="l">
              <a:buFont typeface="Courier New" panose="02070309020205020404" pitchFamily="49" charset="0"/>
              <a:buChar char="o"/>
            </a:pPr>
            <a:r>
              <a:rPr lang="fr-BE" sz="1600" dirty="0"/>
              <a:t>Le projet « Communes Sans Viols </a:t>
            </a:r>
            <a:r>
              <a:rPr lang="fr-BE" sz="1600" dirty="0" smtClean="0"/>
              <a:t>», </a:t>
            </a:r>
            <a:r>
              <a:rPr lang="fr-BE" sz="1600" dirty="0"/>
              <a:t>a 2 </a:t>
            </a:r>
            <a:r>
              <a:rPr lang="fr-BE" sz="1600" dirty="0" smtClean="0"/>
              <a:t>objectifs:</a:t>
            </a:r>
            <a:endParaRPr lang="fr-BE" sz="1600" dirty="0"/>
          </a:p>
          <a:p>
            <a:pPr lvl="1" algn="l">
              <a:buFont typeface="Courier New" panose="02070309020205020404" pitchFamily="49" charset="0"/>
              <a:buChar char="o"/>
            </a:pPr>
            <a:r>
              <a:rPr lang="fr-BE" sz="1600" b="1" dirty="0"/>
              <a:t>Agir de manière concrète sur la prévention des </a:t>
            </a:r>
            <a:r>
              <a:rPr lang="fr-BE" sz="1600" b="1" dirty="0" smtClean="0"/>
              <a:t>actes de violences sexuelles basées sur le genre (VSBG)</a:t>
            </a:r>
            <a:endParaRPr lang="fr-BE" sz="1600" b="1" dirty="0"/>
          </a:p>
          <a:p>
            <a:pPr lvl="1" algn="l">
              <a:buFont typeface="Courier New" panose="02070309020205020404" pitchFamily="49" charset="0"/>
              <a:buChar char="o"/>
            </a:pPr>
            <a:r>
              <a:rPr lang="fr-BE" sz="1600" b="1" dirty="0"/>
              <a:t>Renforcer la protection et la réintégration des Survivantes de Violences </a:t>
            </a:r>
            <a:r>
              <a:rPr lang="fr-BE" sz="1600" b="1" dirty="0" smtClean="0"/>
              <a:t>Sexuelles </a:t>
            </a:r>
            <a:r>
              <a:rPr lang="fr-BE" sz="1600" b="1" dirty="0"/>
              <a:t>(SVS)</a:t>
            </a:r>
          </a:p>
          <a:p>
            <a:pPr algn="l">
              <a:buFont typeface="Courier New" panose="02070309020205020404" pitchFamily="49" charset="0"/>
              <a:buChar char="o"/>
            </a:pPr>
            <a:r>
              <a:rPr lang="fr-BE" sz="1600" dirty="0" smtClean="0"/>
              <a:t>Ce projet est mis en œuvre depuis Janvier 2019 sur </a:t>
            </a:r>
            <a:r>
              <a:rPr lang="fr-BE" sz="1600" dirty="0"/>
              <a:t>3 quartiers (</a:t>
            </a:r>
            <a:r>
              <a:rPr lang="fr-BE" sz="1600" dirty="0" err="1"/>
              <a:t>Nkafu</a:t>
            </a:r>
            <a:r>
              <a:rPr lang="fr-BE" sz="1600" dirty="0"/>
              <a:t>, </a:t>
            </a:r>
            <a:r>
              <a:rPr lang="fr-BE" sz="1600" dirty="0" err="1"/>
              <a:t>Cikonyi</a:t>
            </a:r>
            <a:r>
              <a:rPr lang="fr-BE" sz="1600" dirty="0"/>
              <a:t> et Panzi) des 3 Communes de Bukavu</a:t>
            </a:r>
            <a:r>
              <a:rPr lang="fr-BE" sz="1600" dirty="0" smtClean="0"/>
              <a:t>.</a:t>
            </a:r>
          </a:p>
          <a:p>
            <a:pPr algn="l">
              <a:buFont typeface="Courier New" panose="02070309020205020404" pitchFamily="49" charset="0"/>
              <a:buChar char="o"/>
            </a:pPr>
            <a:r>
              <a:rPr lang="fr-BE" sz="1600" dirty="0"/>
              <a:t>La cartographie s’établit sur 2 critères : </a:t>
            </a:r>
          </a:p>
          <a:p>
            <a:pPr lvl="1">
              <a:buFont typeface="Courier New" panose="02070309020205020404" pitchFamily="49" charset="0"/>
              <a:buChar char="o"/>
            </a:pPr>
            <a:r>
              <a:rPr lang="fr-BE" sz="1400" dirty="0"/>
              <a:t>la prévalence du problème des VSBG </a:t>
            </a:r>
          </a:p>
          <a:p>
            <a:pPr lvl="1">
              <a:buFont typeface="Courier New" panose="02070309020205020404" pitchFamily="49" charset="0"/>
              <a:buChar char="o"/>
            </a:pPr>
            <a:r>
              <a:rPr lang="fr-BE" sz="1400" dirty="0"/>
              <a:t>la présence de MUSO actives et fonctionnelles (Mutuelle de solidarité créée par des survivantes dans chaque quartier)</a:t>
            </a:r>
            <a:r>
              <a:rPr lang="fr-BE" sz="1600" dirty="0"/>
              <a:t>. </a:t>
            </a:r>
          </a:p>
          <a:p>
            <a:pPr algn="l">
              <a:buFont typeface="Courier New" panose="02070309020205020404" pitchFamily="49" charset="0"/>
              <a:buChar char="o"/>
            </a:pPr>
            <a:r>
              <a:rPr lang="fr-BE" sz="1600" dirty="0" smtClean="0"/>
              <a:t>Avec </a:t>
            </a:r>
            <a:r>
              <a:rPr lang="fr-BE" sz="1600" dirty="0"/>
              <a:t>différents partenaires </a:t>
            </a:r>
            <a:r>
              <a:rPr lang="fr-BE" sz="1600" dirty="0" err="1"/>
              <a:t>e.a</a:t>
            </a:r>
            <a:r>
              <a:rPr lang="fr-BE" sz="1600" dirty="0"/>
              <a:t>. </a:t>
            </a:r>
          </a:p>
          <a:p>
            <a:pPr lvl="1" algn="l">
              <a:buFont typeface="Courier New" panose="02070309020205020404" pitchFamily="49" charset="0"/>
              <a:buChar char="o"/>
            </a:pPr>
            <a:r>
              <a:rPr lang="fr-BE" sz="1400" dirty="0"/>
              <a:t>Mutuelles de Solidarité (</a:t>
            </a:r>
            <a:r>
              <a:rPr lang="fr-BE" sz="1400" dirty="0" smtClean="0"/>
              <a:t>MUSO) et Mouvement </a:t>
            </a:r>
            <a:r>
              <a:rPr lang="fr-BE" sz="1400" dirty="0"/>
              <a:t>des Survivantes des Violences Sexuelles (MSVS)</a:t>
            </a:r>
          </a:p>
          <a:p>
            <a:pPr lvl="1" algn="l">
              <a:buFont typeface="Courier New" panose="02070309020205020404" pitchFamily="49" charset="0"/>
              <a:buChar char="o"/>
            </a:pPr>
            <a:r>
              <a:rPr lang="fr-BE" sz="1400" dirty="0"/>
              <a:t>Clinique Juridique de la Fondation Panzi</a:t>
            </a:r>
          </a:p>
          <a:p>
            <a:pPr lvl="1" algn="l">
              <a:buFont typeface="Courier New" panose="02070309020205020404" pitchFamily="49" charset="0"/>
              <a:buChar char="o"/>
            </a:pPr>
            <a:r>
              <a:rPr lang="fr-BE" sz="1400" dirty="0"/>
              <a:t>Service SVS de l’Hôpital Panzi (appuyé par </a:t>
            </a:r>
            <a:r>
              <a:rPr lang="fr-BE" sz="1400" dirty="0" smtClean="0"/>
              <a:t>Médecins du Monde BE)</a:t>
            </a:r>
            <a:endParaRPr lang="fr-BE" sz="1400" dirty="0"/>
          </a:p>
          <a:p>
            <a:pPr lvl="1" algn="l">
              <a:buFont typeface="Courier New" panose="02070309020205020404" pitchFamily="49" charset="0"/>
              <a:buChar char="o"/>
            </a:pPr>
            <a:r>
              <a:rPr lang="fr-BE" sz="1400" dirty="0" err="1"/>
              <a:t>Henallux</a:t>
            </a:r>
            <a:r>
              <a:rPr lang="fr-BE" sz="1400" dirty="0"/>
              <a:t> (via </a:t>
            </a:r>
            <a:r>
              <a:rPr lang="fr-BE" sz="1400" dirty="0" smtClean="0"/>
              <a:t>un appui du département psychosocial: Benoit </a:t>
            </a:r>
            <a:r>
              <a:rPr lang="fr-BE" sz="1400" dirty="0"/>
              <a:t>Albert et Delphine Noel</a:t>
            </a:r>
            <a:r>
              <a:rPr lang="fr-BE" sz="1400" dirty="0" smtClean="0"/>
              <a:t>)</a:t>
            </a:r>
          </a:p>
          <a:p>
            <a:pPr lvl="1" algn="l">
              <a:buFont typeface="Courier New" panose="02070309020205020404" pitchFamily="49" charset="0"/>
              <a:buChar char="o"/>
            </a:pPr>
            <a:r>
              <a:rPr lang="fr-BE" sz="1400" dirty="0" smtClean="0"/>
              <a:t>Bureau pour le Volontariat au Service de l’Enfance et de la Santé (BVES</a:t>
            </a:r>
            <a:r>
              <a:rPr lang="fr-BE" sz="1400" dirty="0" smtClean="0"/>
              <a:t>)</a:t>
            </a:r>
          </a:p>
          <a:p>
            <a:pPr lvl="1" algn="l">
              <a:buFont typeface="Courier New" panose="02070309020205020404" pitchFamily="49" charset="0"/>
              <a:buChar char="o"/>
            </a:pPr>
            <a:r>
              <a:rPr lang="fr-BE" sz="1400" dirty="0" smtClean="0"/>
              <a:t>Division des Affaires Sociales (DIVAS)</a:t>
            </a:r>
            <a:endParaRPr lang="fr-BE" sz="1600" dirty="0" smtClean="0"/>
          </a:p>
          <a:p>
            <a:pPr algn="l">
              <a:buFont typeface="Courier New" panose="02070309020205020404" pitchFamily="49" charset="0"/>
              <a:buChar char="o"/>
            </a:pPr>
            <a:endParaRPr lang="fr-BE" sz="1600" dirty="0"/>
          </a:p>
          <a:p>
            <a:pPr marL="457200" lvl="1" indent="0" algn="l">
              <a:buNone/>
            </a:pPr>
            <a:endParaRPr lang="fr-BE" sz="1600" dirty="0" smtClean="0"/>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26741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61681"/>
            <a:ext cx="8915400" cy="1295400"/>
          </a:xfrm>
        </p:spPr>
        <p:txBody>
          <a:bodyPr/>
          <a:lstStyle/>
          <a:p>
            <a:r>
              <a:rPr lang="fr-BE" sz="2800" dirty="0" smtClean="0">
                <a:solidFill>
                  <a:schemeClr val="accent2"/>
                </a:solidFill>
              </a:rPr>
              <a:t>Approche</a:t>
            </a:r>
            <a:r>
              <a:rPr lang="fr-BE" sz="2000" dirty="0">
                <a:solidFill>
                  <a:schemeClr val="accent2"/>
                </a:solidFill>
              </a:rPr>
              <a:t/>
            </a:r>
            <a:br>
              <a:rPr lang="fr-BE" sz="2000" dirty="0">
                <a:solidFill>
                  <a:schemeClr val="accent2"/>
                </a:solidFill>
              </a:rPr>
            </a:br>
            <a:r>
              <a:rPr lang="fr-BE" sz="2000" dirty="0">
                <a:solidFill>
                  <a:schemeClr val="accent2"/>
                </a:solidFill>
              </a:rPr>
              <a:t>Agir ensemble sur les causes profondes </a:t>
            </a:r>
            <a:r>
              <a:rPr lang="fr-BE" sz="2000" dirty="0" smtClean="0">
                <a:solidFill>
                  <a:schemeClr val="accent2"/>
                </a:solidFill>
              </a:rPr>
              <a:t>des </a:t>
            </a:r>
            <a:r>
              <a:rPr lang="fr-BE" sz="2000" dirty="0">
                <a:solidFill>
                  <a:schemeClr val="accent2"/>
                </a:solidFill>
              </a:rPr>
              <a:t>violences </a:t>
            </a:r>
            <a:r>
              <a:rPr lang="fr-BE" sz="2000" dirty="0" smtClean="0">
                <a:solidFill>
                  <a:schemeClr val="accent2"/>
                </a:solidFill>
              </a:rPr>
              <a:t>sexuelles</a:t>
            </a:r>
            <a:endParaRPr lang="fr-BE" sz="2000" dirty="0"/>
          </a:p>
        </p:txBody>
      </p:sp>
      <p:sp>
        <p:nvSpPr>
          <p:cNvPr id="3" name="Espace réservé du contenu 2"/>
          <p:cNvSpPr>
            <a:spLocks noGrp="1"/>
          </p:cNvSpPr>
          <p:nvPr>
            <p:ph idx="1"/>
          </p:nvPr>
        </p:nvSpPr>
        <p:spPr>
          <a:xfrm>
            <a:off x="0" y="2209800"/>
            <a:ext cx="8991600" cy="4419600"/>
          </a:xfrm>
        </p:spPr>
        <p:txBody>
          <a:bodyPr/>
          <a:lstStyle/>
          <a:p>
            <a:pPr algn="l">
              <a:buFont typeface="Courier New" panose="02070309020205020404" pitchFamily="49" charset="0"/>
              <a:buChar char="o"/>
            </a:pPr>
            <a:r>
              <a:rPr lang="fr-BE" sz="1600" dirty="0" smtClean="0"/>
              <a:t>Considérer non </a:t>
            </a:r>
            <a:r>
              <a:rPr lang="fr-BE" sz="1600" dirty="0"/>
              <a:t>seulement </a:t>
            </a:r>
            <a:r>
              <a:rPr lang="fr-BE" sz="1600" b="1" dirty="0"/>
              <a:t>l’acte du viol en soi </a:t>
            </a:r>
            <a:r>
              <a:rPr lang="fr-BE" sz="1600" dirty="0"/>
              <a:t>mais aussi les </a:t>
            </a:r>
            <a:r>
              <a:rPr lang="fr-BE" sz="1600" b="1" dirty="0"/>
              <a:t>causes de ces </a:t>
            </a:r>
            <a:r>
              <a:rPr lang="fr-BE" sz="1600" b="1" dirty="0" smtClean="0"/>
              <a:t>actes</a:t>
            </a:r>
            <a:r>
              <a:rPr lang="fr-BE" sz="1600" dirty="0" smtClean="0"/>
              <a:t>.</a:t>
            </a:r>
            <a:endParaRPr lang="fr-BE" sz="1600" dirty="0"/>
          </a:p>
          <a:p>
            <a:pPr>
              <a:buFont typeface="Courier New" panose="02070309020205020404" pitchFamily="49" charset="0"/>
              <a:buChar char="o"/>
            </a:pPr>
            <a:r>
              <a:rPr lang="fr-BE" sz="1600" dirty="0" smtClean="0"/>
              <a:t>Lutter activement </a:t>
            </a:r>
            <a:r>
              <a:rPr lang="fr-BE" sz="1600" b="1" dirty="0"/>
              <a:t>contre l’impunité </a:t>
            </a:r>
            <a:r>
              <a:rPr lang="fr-BE" sz="1600" dirty="0"/>
              <a:t>et assurer une </a:t>
            </a:r>
            <a:r>
              <a:rPr lang="fr-BE" sz="1600" b="1" dirty="0"/>
              <a:t>plus grande protection </a:t>
            </a:r>
            <a:r>
              <a:rPr lang="fr-BE" sz="1600" dirty="0"/>
              <a:t>des </a:t>
            </a:r>
            <a:r>
              <a:rPr lang="fr-BE" sz="1600" dirty="0" smtClean="0"/>
              <a:t>victimes </a:t>
            </a:r>
            <a:r>
              <a:rPr lang="fr-BE" sz="1600" dirty="0" smtClean="0">
                <a:sym typeface="Wingdings" panose="05000000000000000000" pitchFamily="2" charset="2"/>
              </a:rPr>
              <a:t> </a:t>
            </a:r>
            <a:r>
              <a:rPr lang="fr-BE" sz="1600" dirty="0">
                <a:sym typeface="Wingdings" panose="05000000000000000000" pitchFamily="2" charset="2"/>
              </a:rPr>
              <a:t>b</a:t>
            </a:r>
            <a:r>
              <a:rPr lang="fr-BE" sz="1600" dirty="0" smtClean="0"/>
              <a:t>riser le </a:t>
            </a:r>
            <a:r>
              <a:rPr lang="fr-BE" sz="1600" dirty="0"/>
              <a:t>cercle de la violence en s’appuyant </a:t>
            </a:r>
            <a:r>
              <a:rPr lang="fr-BE" sz="1600" dirty="0" smtClean="0"/>
              <a:t>sur </a:t>
            </a:r>
            <a:r>
              <a:rPr lang="fr-BE" sz="1600" b="1" dirty="0" smtClean="0"/>
              <a:t>différents leaders communautaires</a:t>
            </a:r>
            <a:endParaRPr lang="fr-BE" sz="1600" dirty="0"/>
          </a:p>
          <a:p>
            <a:pPr marL="0" indent="0">
              <a:buNone/>
            </a:pPr>
            <a:endParaRPr lang="fr-BE" sz="1600" dirty="0" smtClean="0"/>
          </a:p>
          <a:p>
            <a:pPr>
              <a:buFont typeface="Courier New" panose="02070309020205020404" pitchFamily="49" charset="0"/>
              <a:buChar char="o"/>
            </a:pPr>
            <a:r>
              <a:rPr lang="fr-BE" sz="1600" dirty="0" smtClean="0"/>
              <a:t>Implication des </a:t>
            </a:r>
            <a:r>
              <a:rPr lang="fr-BE" sz="1600" dirty="0"/>
              <a:t>leaders et </a:t>
            </a:r>
            <a:r>
              <a:rPr lang="fr-BE" sz="1600" dirty="0" smtClean="0"/>
              <a:t>des </a:t>
            </a:r>
            <a:r>
              <a:rPr lang="fr-BE" sz="1600" dirty="0"/>
              <a:t>autorités pour restaurer </a:t>
            </a:r>
            <a:r>
              <a:rPr lang="fr-BE" sz="1600" b="1" dirty="0"/>
              <a:t>la solidarité, </a:t>
            </a:r>
            <a:r>
              <a:rPr lang="fr-BE" sz="1600" b="1" dirty="0" smtClean="0"/>
              <a:t>la </a:t>
            </a:r>
            <a:r>
              <a:rPr lang="fr-BE" sz="1600" b="1" dirty="0"/>
              <a:t>culture du droit et améliorer la légitimité des structures étatiques</a:t>
            </a:r>
            <a:r>
              <a:rPr lang="fr-BE" sz="1600" dirty="0"/>
              <a:t>. </a:t>
            </a:r>
            <a:endParaRPr lang="fr-BE" sz="1600" dirty="0" smtClean="0"/>
          </a:p>
          <a:p>
            <a:pPr>
              <a:buFont typeface="Courier New" panose="02070309020205020404" pitchFamily="49" charset="0"/>
              <a:buChar char="o"/>
            </a:pPr>
            <a:endParaRPr lang="fr-BE" sz="1600" dirty="0" smtClean="0"/>
          </a:p>
          <a:p>
            <a:pPr>
              <a:buFont typeface="Courier New" panose="02070309020205020404" pitchFamily="49" charset="0"/>
              <a:buChar char="o"/>
            </a:pPr>
            <a:r>
              <a:rPr lang="fr-BE" sz="1600" dirty="0" smtClean="0"/>
              <a:t>Ainsi</a:t>
            </a:r>
            <a:r>
              <a:rPr lang="fr-BE" sz="1600" dirty="0"/>
              <a:t>, l’</a:t>
            </a:r>
            <a:r>
              <a:rPr lang="fr-BE" sz="1600" i="1" dirty="0" err="1"/>
              <a:t>empowerment</a:t>
            </a:r>
            <a:r>
              <a:rPr lang="fr-BE" sz="1600" dirty="0"/>
              <a:t> des survivantes est favorisé par la cohésion sociale et la redevabilité croisée (communauté-autorités-services </a:t>
            </a:r>
            <a:r>
              <a:rPr lang="fr-BE" sz="1600" dirty="0" smtClean="0"/>
              <a:t>public)</a:t>
            </a:r>
          </a:p>
          <a:p>
            <a:pPr marL="0" indent="0">
              <a:buNone/>
            </a:pPr>
            <a:endParaRPr lang="fr-BE" sz="1600" dirty="0" smtClean="0"/>
          </a:p>
          <a:p>
            <a:pPr>
              <a:buFont typeface="Courier New" panose="02070309020205020404" pitchFamily="49" charset="0"/>
              <a:buChar char="o"/>
            </a:pPr>
            <a:r>
              <a:rPr lang="fr-FR" sz="1600" dirty="0" smtClean="0"/>
              <a:t>Un élément clé est la </a:t>
            </a:r>
            <a:r>
              <a:rPr lang="fr-FR" sz="1600" dirty="0"/>
              <a:t>mise en œuvre </a:t>
            </a:r>
            <a:r>
              <a:rPr lang="fr-FR" sz="1600" i="1" dirty="0"/>
              <a:t>dès le </a:t>
            </a:r>
            <a:r>
              <a:rPr lang="fr-FR" sz="1600" i="1" dirty="0" smtClean="0"/>
              <a:t>départ </a:t>
            </a:r>
            <a:r>
              <a:rPr lang="fr-FR" sz="1600" dirty="0" smtClean="0"/>
              <a:t>d’une </a:t>
            </a:r>
            <a:r>
              <a:rPr lang="fr-FR" sz="1600" dirty="0"/>
              <a:t>approche </a:t>
            </a:r>
            <a:r>
              <a:rPr lang="fr-FR" sz="1600" dirty="0" smtClean="0"/>
              <a:t>liant les </a:t>
            </a:r>
            <a:r>
              <a:rPr lang="fr-FR" sz="1600" b="1" dirty="0"/>
              <a:t>autorités locales, la communauté et des </a:t>
            </a:r>
            <a:r>
              <a:rPr lang="fr-FR" sz="1600" b="1" dirty="0" smtClean="0"/>
              <a:t>survivantes de VS</a:t>
            </a:r>
            <a:r>
              <a:rPr lang="fr-FR" sz="1600" dirty="0" smtClean="0"/>
              <a:t>. </a:t>
            </a:r>
          </a:p>
          <a:p>
            <a:pPr>
              <a:buFont typeface="Courier New" panose="02070309020205020404" pitchFamily="49" charset="0"/>
              <a:buChar char="o"/>
            </a:pPr>
            <a:endParaRPr lang="fr-FR" sz="1600" dirty="0" smtClean="0"/>
          </a:p>
          <a:p>
            <a:pPr>
              <a:buFont typeface="Courier New" panose="02070309020205020404" pitchFamily="49" charset="0"/>
              <a:buChar char="o"/>
            </a:pPr>
            <a:r>
              <a:rPr lang="fr-FR" sz="1600" dirty="0" smtClean="0"/>
              <a:t>Un </a:t>
            </a:r>
            <a:r>
              <a:rPr lang="fr-FR" sz="1600" dirty="0"/>
              <a:t>aspect porteur est de responsabiliser les autorités, au niveau des Mairies, avec la mise en réseau des politiques locaux, qui </a:t>
            </a:r>
            <a:r>
              <a:rPr lang="fr-FR" sz="1600" b="1" dirty="0"/>
              <a:t>se mettent à l’écoute des </a:t>
            </a:r>
            <a:r>
              <a:rPr lang="fr-FR" sz="1600" b="1" dirty="0" smtClean="0"/>
              <a:t>victimes</a:t>
            </a:r>
            <a:r>
              <a:rPr lang="fr-FR" sz="1600" dirty="0" smtClean="0"/>
              <a:t>. </a:t>
            </a:r>
            <a:endParaRPr lang="fr-BE" sz="1600" dirty="0" smtClean="0"/>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smtClean="0"/>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a:p>
          <a:p>
            <a:pPr marL="0" indent="0" algn="l">
              <a:buNone/>
            </a:pPr>
            <a:endParaRPr lang="fr-BE" sz="2400" dirty="0"/>
          </a:p>
          <a:p>
            <a:pPr marL="0" indent="0" algn="l">
              <a:buNone/>
            </a:pPr>
            <a:endParaRPr lang="fr-BE" sz="2400" dirty="0"/>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323167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 y="1066800"/>
            <a:ext cx="8915400" cy="1295400"/>
          </a:xfrm>
        </p:spPr>
        <p:txBody>
          <a:bodyPr/>
          <a:lstStyle/>
          <a:p>
            <a:r>
              <a:rPr lang="fr-BE" sz="2800" dirty="0" smtClean="0">
                <a:solidFill>
                  <a:schemeClr val="accent2"/>
                </a:solidFill>
              </a:rPr>
              <a:t>« Les Communautés protectrices »</a:t>
            </a:r>
            <a:r>
              <a:rPr lang="fr-BE" sz="2000" dirty="0">
                <a:solidFill>
                  <a:schemeClr val="accent2"/>
                </a:solidFill>
              </a:rPr>
              <a:t/>
            </a:r>
            <a:br>
              <a:rPr lang="fr-BE" sz="2000" dirty="0">
                <a:solidFill>
                  <a:schemeClr val="accent2"/>
                </a:solidFill>
              </a:rPr>
            </a:br>
            <a:endParaRPr lang="fr-BE" sz="2000" dirty="0"/>
          </a:p>
        </p:txBody>
      </p:sp>
      <p:sp>
        <p:nvSpPr>
          <p:cNvPr id="3" name="Espace réservé du contenu 2"/>
          <p:cNvSpPr>
            <a:spLocks noGrp="1"/>
          </p:cNvSpPr>
          <p:nvPr>
            <p:ph idx="1"/>
          </p:nvPr>
        </p:nvSpPr>
        <p:spPr>
          <a:xfrm>
            <a:off x="27709" y="1905000"/>
            <a:ext cx="9051175" cy="4800600"/>
          </a:xfrm>
        </p:spPr>
        <p:txBody>
          <a:bodyPr/>
          <a:lstStyle/>
          <a:p>
            <a:pPr algn="l">
              <a:buFont typeface="Courier New" panose="02070309020205020404" pitchFamily="49" charset="0"/>
              <a:buChar char="o"/>
            </a:pPr>
            <a:r>
              <a:rPr lang="fr-FR" sz="1600" dirty="0" smtClean="0"/>
              <a:t>Constitué d’acteurs communautaires mais aussi  des services </a:t>
            </a:r>
            <a:r>
              <a:rPr lang="fr-FR" sz="1600" dirty="0"/>
              <a:t>et autorités </a:t>
            </a:r>
            <a:endParaRPr lang="fr-FR" sz="1600" dirty="0" smtClean="0"/>
          </a:p>
          <a:p>
            <a:pPr marL="0" indent="0" algn="l">
              <a:buNone/>
            </a:pPr>
            <a:r>
              <a:rPr lang="fr-FR" sz="1600" dirty="0" smtClean="0"/>
              <a:t>politico administratives </a:t>
            </a:r>
            <a:r>
              <a:rPr lang="fr-FR" sz="1600" dirty="0"/>
              <a:t>locales : </a:t>
            </a:r>
            <a:endParaRPr lang="fr-FR" sz="1600" dirty="0" smtClean="0"/>
          </a:p>
          <a:p>
            <a:pPr lvl="1" algn="l">
              <a:buFont typeface="Courier New" panose="02070309020205020404" pitchFamily="49" charset="0"/>
              <a:buChar char="o"/>
            </a:pPr>
            <a:r>
              <a:rPr lang="fr-FR" sz="1600" dirty="0" smtClean="0"/>
              <a:t>chefs d’avenue et chefs </a:t>
            </a:r>
            <a:r>
              <a:rPr lang="fr-FR" sz="1600" dirty="0"/>
              <a:t>des </a:t>
            </a:r>
            <a:r>
              <a:rPr lang="fr-FR" sz="1600" dirty="0" smtClean="0"/>
              <a:t>quartier</a:t>
            </a:r>
          </a:p>
          <a:p>
            <a:pPr lvl="1" algn="l">
              <a:buFont typeface="Courier New" panose="02070309020205020404" pitchFamily="49" charset="0"/>
              <a:buChar char="o"/>
            </a:pPr>
            <a:r>
              <a:rPr lang="fr-FR" sz="1600" dirty="0"/>
              <a:t>p</a:t>
            </a:r>
            <a:r>
              <a:rPr lang="fr-FR" sz="1600" dirty="0" smtClean="0"/>
              <a:t>olice et instances </a:t>
            </a:r>
            <a:r>
              <a:rPr lang="fr-FR" sz="1600" dirty="0"/>
              <a:t>de </a:t>
            </a:r>
            <a:r>
              <a:rPr lang="fr-FR" sz="1600" dirty="0" smtClean="0"/>
              <a:t>justice (tribunal pour adultes ou enfants)</a:t>
            </a:r>
            <a:endParaRPr lang="fr-FR" sz="1600" dirty="0"/>
          </a:p>
          <a:p>
            <a:pPr lvl="1" algn="l">
              <a:buFont typeface="Courier New" panose="02070309020205020404" pitchFamily="49" charset="0"/>
              <a:buChar char="o"/>
            </a:pPr>
            <a:r>
              <a:rPr lang="fr-FR" sz="1600" dirty="0"/>
              <a:t>bourgmestres et maire de la </a:t>
            </a:r>
            <a:r>
              <a:rPr lang="fr-FR" sz="1600" dirty="0" smtClean="0"/>
              <a:t>ville</a:t>
            </a:r>
          </a:p>
          <a:p>
            <a:pPr lvl="1" algn="l">
              <a:buFont typeface="Courier New" panose="02070309020205020404" pitchFamily="49" charset="0"/>
              <a:buChar char="o"/>
            </a:pPr>
            <a:r>
              <a:rPr lang="fr-FR" sz="1600" dirty="0"/>
              <a:t>l</a:t>
            </a:r>
            <a:r>
              <a:rPr lang="fr-FR" sz="1600" dirty="0" smtClean="0"/>
              <a:t>eaders religieux</a:t>
            </a:r>
          </a:p>
          <a:p>
            <a:pPr lvl="1" algn="l">
              <a:buFont typeface="Courier New" panose="02070309020205020404" pitchFamily="49" charset="0"/>
              <a:buChar char="o"/>
            </a:pPr>
            <a:r>
              <a:rPr lang="fr-FR" sz="1600" dirty="0"/>
              <a:t>r</a:t>
            </a:r>
            <a:r>
              <a:rPr lang="fr-FR" sz="1600" dirty="0" smtClean="0"/>
              <a:t>eprésentants des écoles</a:t>
            </a:r>
          </a:p>
          <a:p>
            <a:pPr lvl="1" algn="l">
              <a:buFont typeface="Courier New" panose="02070309020205020404" pitchFamily="49" charset="0"/>
              <a:buChar char="o"/>
            </a:pPr>
            <a:r>
              <a:rPr lang="fr-FR" sz="1600" dirty="0"/>
              <a:t>r</a:t>
            </a:r>
            <a:r>
              <a:rPr lang="fr-FR" sz="1600" dirty="0" smtClean="0"/>
              <a:t>eprésentant des centres </a:t>
            </a:r>
            <a:r>
              <a:rPr lang="fr-FR" sz="1600" dirty="0"/>
              <a:t>de </a:t>
            </a:r>
            <a:r>
              <a:rPr lang="fr-FR" sz="1600" dirty="0" smtClean="0"/>
              <a:t>santé</a:t>
            </a:r>
          </a:p>
          <a:p>
            <a:pPr lvl="1" algn="l">
              <a:buFont typeface="Courier New" panose="02070309020205020404" pitchFamily="49" charset="0"/>
              <a:buChar char="o"/>
            </a:pPr>
            <a:r>
              <a:rPr lang="fr-FR" sz="1600" dirty="0"/>
              <a:t>services sociaux</a:t>
            </a:r>
          </a:p>
          <a:p>
            <a:pPr lvl="1" algn="l">
              <a:buFont typeface="Courier New" panose="02070309020205020404" pitchFamily="49" charset="0"/>
              <a:buChar char="o"/>
            </a:pPr>
            <a:r>
              <a:rPr lang="fr-FR" sz="1600" dirty="0" smtClean="0"/>
              <a:t>mutuelles </a:t>
            </a:r>
            <a:r>
              <a:rPr lang="fr-FR" sz="1600" dirty="0"/>
              <a:t>de </a:t>
            </a:r>
            <a:r>
              <a:rPr lang="fr-FR" sz="1600" dirty="0" smtClean="0"/>
              <a:t>solidarité (MUSO) avec le MSVS</a:t>
            </a:r>
          </a:p>
          <a:p>
            <a:pPr lvl="1" algn="l">
              <a:buFont typeface="Courier New" panose="02070309020205020404" pitchFamily="49" charset="0"/>
              <a:buChar char="o"/>
            </a:pPr>
            <a:r>
              <a:rPr lang="fr-FR" sz="1600" dirty="0" smtClean="0"/>
              <a:t>associations locales</a:t>
            </a:r>
          </a:p>
          <a:p>
            <a:pPr lvl="1" algn="l">
              <a:buFont typeface="Courier New" panose="02070309020205020404" pitchFamily="49" charset="0"/>
              <a:buChar char="o"/>
            </a:pPr>
            <a:r>
              <a:rPr lang="fr-FR" sz="1600" dirty="0" smtClean="0"/>
              <a:t>familles</a:t>
            </a:r>
            <a:r>
              <a:rPr lang="fr-FR" sz="1600" dirty="0"/>
              <a:t>, </a:t>
            </a:r>
            <a:r>
              <a:rPr lang="fr-FR" sz="1600" dirty="0" smtClean="0"/>
              <a:t>voisins, …</a:t>
            </a:r>
            <a:endParaRPr lang="fr-BE" sz="1600" dirty="0" smtClean="0"/>
          </a:p>
          <a:p>
            <a:pPr>
              <a:lnSpc>
                <a:spcPct val="150000"/>
              </a:lnSpc>
            </a:pPr>
            <a:r>
              <a:rPr lang="fr-FR" sz="1600" dirty="0"/>
              <a:t>Les communautés protectrices sont au centre de l’action </a:t>
            </a:r>
            <a:r>
              <a:rPr lang="fr-FR" sz="1600" dirty="0" smtClean="0"/>
              <a:t> </a:t>
            </a:r>
          </a:p>
          <a:p>
            <a:pPr>
              <a:lnSpc>
                <a:spcPct val="150000"/>
              </a:lnSpc>
            </a:pPr>
            <a:r>
              <a:rPr lang="fr-FR" sz="1600" dirty="0" smtClean="0"/>
              <a:t>Et les </a:t>
            </a:r>
            <a:r>
              <a:rPr lang="fr-FR" sz="1600" dirty="0" err="1"/>
              <a:t>survivant.e.s</a:t>
            </a:r>
            <a:r>
              <a:rPr lang="fr-FR" sz="1600" dirty="0"/>
              <a:t> </a:t>
            </a:r>
            <a:r>
              <a:rPr lang="fr-FR" sz="1600" dirty="0" smtClean="0"/>
              <a:t>de VSBG sont au </a:t>
            </a:r>
            <a:r>
              <a:rPr lang="fr-FR" sz="1600" dirty="0"/>
              <a:t>centre des communautés protectrices</a:t>
            </a:r>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smtClean="0"/>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a:p>
          <a:p>
            <a:pPr marL="0" indent="0" algn="l">
              <a:buNone/>
            </a:pPr>
            <a:endParaRPr lang="fr-BE" sz="2400" dirty="0"/>
          </a:p>
          <a:p>
            <a:pPr marL="0" indent="0" algn="l">
              <a:buNone/>
            </a:pPr>
            <a:endParaRPr lang="fr-BE" sz="24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657600"/>
            <a:ext cx="3143250" cy="2095500"/>
          </a:xfrm>
          <a:prstGeom prst="rect">
            <a:avLst/>
          </a:prstGeom>
        </p:spPr>
      </p:pic>
      <p:pic>
        <p:nvPicPr>
          <p:cNvPr id="6" name="Image 5"/>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94731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 y="1066800"/>
            <a:ext cx="8915400" cy="1295400"/>
          </a:xfrm>
        </p:spPr>
        <p:txBody>
          <a:bodyPr/>
          <a:lstStyle/>
          <a:p>
            <a:r>
              <a:rPr lang="fr-BE" sz="2800" dirty="0" smtClean="0">
                <a:solidFill>
                  <a:schemeClr val="accent2"/>
                </a:solidFill>
              </a:rPr>
              <a:t>« Les Communautés protectrices »</a:t>
            </a:r>
            <a:r>
              <a:rPr lang="fr-BE" sz="2000" dirty="0">
                <a:solidFill>
                  <a:schemeClr val="accent2"/>
                </a:solidFill>
              </a:rPr>
              <a:t/>
            </a:r>
            <a:br>
              <a:rPr lang="fr-BE" sz="2000" dirty="0">
                <a:solidFill>
                  <a:schemeClr val="accent2"/>
                </a:solidFill>
              </a:rPr>
            </a:br>
            <a:endParaRPr lang="fr-BE" sz="2000" dirty="0"/>
          </a:p>
        </p:txBody>
      </p:sp>
      <p:sp>
        <p:nvSpPr>
          <p:cNvPr id="3" name="Espace réservé du contenu 2"/>
          <p:cNvSpPr>
            <a:spLocks noGrp="1"/>
          </p:cNvSpPr>
          <p:nvPr>
            <p:ph idx="1"/>
          </p:nvPr>
        </p:nvSpPr>
        <p:spPr>
          <a:xfrm>
            <a:off x="-51263" y="1905000"/>
            <a:ext cx="9051175" cy="4800600"/>
          </a:xfrm>
        </p:spPr>
        <p:txBody>
          <a:bodyPr/>
          <a:lstStyle/>
          <a:p>
            <a:pPr algn="l">
              <a:buFont typeface="Courier New" panose="02070309020205020404" pitchFamily="49" charset="0"/>
              <a:buChar char="o"/>
            </a:pPr>
            <a:r>
              <a:rPr lang="fr-BE" sz="1600" dirty="0" smtClean="0"/>
              <a:t>Ces différents acteurs:</a:t>
            </a:r>
          </a:p>
          <a:p>
            <a:pPr lvl="1" algn="l">
              <a:buFont typeface="Courier New" panose="02070309020205020404" pitchFamily="49" charset="0"/>
              <a:buChar char="o"/>
            </a:pPr>
            <a:r>
              <a:rPr lang="fr-BE" sz="1600" dirty="0" smtClean="0"/>
              <a:t>prennent  </a:t>
            </a:r>
            <a:r>
              <a:rPr lang="fr-BE" sz="1600" dirty="0"/>
              <a:t>des engagements </a:t>
            </a:r>
            <a:r>
              <a:rPr lang="fr-BE" sz="1600" dirty="0" smtClean="0"/>
              <a:t>public (voir les 3 lignes « rouges »)</a:t>
            </a:r>
            <a:endParaRPr lang="fr-BE" sz="1600" dirty="0" smtClean="0"/>
          </a:p>
          <a:p>
            <a:pPr lvl="1" algn="l">
              <a:buFont typeface="Courier New" panose="02070309020205020404" pitchFamily="49" charset="0"/>
              <a:buChar char="o"/>
            </a:pPr>
            <a:r>
              <a:rPr lang="fr-BE" sz="1600" dirty="0"/>
              <a:t>i</a:t>
            </a:r>
            <a:r>
              <a:rPr lang="fr-BE" sz="1600" dirty="0" smtClean="0"/>
              <a:t>mpulsent des </a:t>
            </a:r>
            <a:r>
              <a:rPr lang="fr-BE" sz="1600" dirty="0"/>
              <a:t>actions </a:t>
            </a:r>
            <a:r>
              <a:rPr lang="fr-BE" sz="1600" dirty="0" smtClean="0"/>
              <a:t>très concrètes </a:t>
            </a:r>
            <a:r>
              <a:rPr lang="fr-BE" sz="1600" dirty="0" smtClean="0"/>
              <a:t>de protection au </a:t>
            </a:r>
            <a:r>
              <a:rPr lang="fr-BE" sz="1600" dirty="0"/>
              <a:t>niveau des </a:t>
            </a:r>
            <a:r>
              <a:rPr lang="fr-BE" sz="1600" dirty="0" smtClean="0"/>
              <a:t>quartiers </a:t>
            </a:r>
            <a:endParaRPr lang="fr-BE" sz="1600" dirty="0" smtClean="0"/>
          </a:p>
          <a:p>
            <a:pPr lvl="1" algn="l">
              <a:buFont typeface="Courier New" panose="02070309020205020404" pitchFamily="49" charset="0"/>
              <a:buChar char="o"/>
            </a:pPr>
            <a:r>
              <a:rPr lang="fr-BE" sz="1600" dirty="0"/>
              <a:t>s</a:t>
            </a:r>
            <a:r>
              <a:rPr lang="fr-BE" sz="1600" dirty="0" smtClean="0"/>
              <a:t>ont </a:t>
            </a:r>
            <a:r>
              <a:rPr lang="fr-BE" sz="1600" dirty="0"/>
              <a:t>en appui aux formations pour le renforcement des capacités des communautés </a:t>
            </a:r>
            <a:r>
              <a:rPr lang="fr-BE" sz="1600" dirty="0" smtClean="0"/>
              <a:t>protectrices</a:t>
            </a:r>
          </a:p>
          <a:p>
            <a:pPr lvl="1" algn="l">
              <a:buFont typeface="Courier New" panose="02070309020205020404" pitchFamily="49" charset="0"/>
              <a:buChar char="o"/>
            </a:pPr>
            <a:r>
              <a:rPr lang="fr-BE" sz="1600" dirty="0" smtClean="0"/>
              <a:t>assurent </a:t>
            </a:r>
            <a:r>
              <a:rPr lang="fr-BE" sz="1600" dirty="0"/>
              <a:t>une </a:t>
            </a:r>
            <a:r>
              <a:rPr lang="fr-BE" sz="1600" dirty="0" smtClean="0"/>
              <a:t>prise </a:t>
            </a:r>
            <a:r>
              <a:rPr lang="fr-BE" sz="1600" dirty="0"/>
              <a:t>en charge </a:t>
            </a:r>
            <a:r>
              <a:rPr lang="fr-BE" sz="1600" dirty="0" smtClean="0"/>
              <a:t>intégrée </a:t>
            </a:r>
            <a:r>
              <a:rPr lang="fr-BE" sz="1600" dirty="0"/>
              <a:t>au niveau des services </a:t>
            </a:r>
            <a:r>
              <a:rPr lang="fr-BE" sz="1600" dirty="0" smtClean="0"/>
              <a:t>publics </a:t>
            </a:r>
            <a:r>
              <a:rPr lang="fr-BE" sz="1600" dirty="0"/>
              <a:t>locaux: </a:t>
            </a:r>
            <a:endParaRPr lang="fr-BE" sz="1600" dirty="0" smtClean="0"/>
          </a:p>
          <a:p>
            <a:pPr lvl="2" algn="l">
              <a:buFont typeface="Wingdings" panose="05000000000000000000" pitchFamily="2" charset="2"/>
              <a:buChar char="§"/>
            </a:pPr>
            <a:r>
              <a:rPr lang="fr-BE" sz="1400" dirty="0" smtClean="0"/>
              <a:t>PEC médicale (via DPS</a:t>
            </a:r>
            <a:r>
              <a:rPr lang="fr-BE" sz="1400" dirty="0"/>
              <a:t>), </a:t>
            </a:r>
            <a:endParaRPr lang="fr-BE" sz="1400" dirty="0" smtClean="0"/>
          </a:p>
          <a:p>
            <a:pPr lvl="2" algn="l">
              <a:buFont typeface="Wingdings" panose="05000000000000000000" pitchFamily="2" charset="2"/>
              <a:buChar char="§"/>
            </a:pPr>
            <a:r>
              <a:rPr lang="fr-BE" sz="1400" dirty="0" smtClean="0"/>
              <a:t>accompagnement </a:t>
            </a:r>
            <a:r>
              <a:rPr lang="fr-BE" sz="1400" dirty="0" smtClean="0"/>
              <a:t>judiciaire/juridique (via les tribunaux</a:t>
            </a:r>
            <a:r>
              <a:rPr lang="fr-BE" sz="1400" dirty="0"/>
              <a:t>), </a:t>
            </a:r>
            <a:endParaRPr lang="fr-BE" sz="1400" dirty="0" smtClean="0"/>
          </a:p>
          <a:p>
            <a:pPr lvl="2" algn="l">
              <a:buFont typeface="Wingdings" panose="05000000000000000000" pitchFamily="2" charset="2"/>
              <a:buChar char="§"/>
            </a:pPr>
            <a:r>
              <a:rPr lang="fr-BE" sz="1400" dirty="0" smtClean="0"/>
              <a:t>protection </a:t>
            </a:r>
            <a:r>
              <a:rPr lang="fr-BE" sz="1400" dirty="0" smtClean="0"/>
              <a:t>(via les Affaires sociales)</a:t>
            </a:r>
          </a:p>
          <a:p>
            <a:pPr lvl="2" algn="l">
              <a:buFont typeface="Wingdings" panose="05000000000000000000" pitchFamily="2" charset="2"/>
              <a:buChar char="§"/>
            </a:pPr>
            <a:r>
              <a:rPr lang="fr-BE" sz="1400" dirty="0" smtClean="0"/>
              <a:t>logement </a:t>
            </a:r>
            <a:r>
              <a:rPr lang="fr-BE" sz="1400" dirty="0" smtClean="0"/>
              <a:t>en centres </a:t>
            </a:r>
            <a:r>
              <a:rPr lang="fr-BE" sz="1400" dirty="0"/>
              <a:t>de </a:t>
            </a:r>
            <a:r>
              <a:rPr lang="fr-BE" sz="1400" dirty="0" smtClean="0"/>
              <a:t>transit </a:t>
            </a:r>
            <a:r>
              <a:rPr lang="fr-BE" sz="1400" dirty="0"/>
              <a:t>pour les SVS qui n'ont pas où y aller </a:t>
            </a:r>
            <a:r>
              <a:rPr lang="fr-BE" sz="1400" dirty="0" smtClean="0"/>
              <a:t>et/ou </a:t>
            </a:r>
            <a:r>
              <a:rPr lang="fr-BE" sz="1400" dirty="0"/>
              <a:t>pour les mineurs auteurs de viol sans </a:t>
            </a:r>
            <a:r>
              <a:rPr lang="fr-BE" sz="1400" dirty="0" smtClean="0"/>
              <a:t>résidence </a:t>
            </a:r>
            <a:r>
              <a:rPr lang="fr-BE" sz="1400" dirty="0" smtClean="0"/>
              <a:t>fixe </a:t>
            </a:r>
            <a:r>
              <a:rPr lang="fr-BE" sz="1400" dirty="0" smtClean="0">
                <a:sym typeface="Wingdings" panose="05000000000000000000" pitchFamily="2" charset="2"/>
              </a:rPr>
              <a:t> BVES</a:t>
            </a:r>
            <a:endParaRPr lang="fr-BE" sz="1400" dirty="0"/>
          </a:p>
          <a:p>
            <a:pPr lvl="2" algn="l">
              <a:buFont typeface="Wingdings" panose="05000000000000000000" pitchFamily="2" charset="2"/>
              <a:buChar char="§"/>
            </a:pPr>
            <a:endParaRPr lang="fr-BE" sz="1400" dirty="0"/>
          </a:p>
          <a:p>
            <a:pPr>
              <a:buFont typeface="Courier New" panose="02070309020205020404" pitchFamily="49" charset="0"/>
              <a:buChar char="o"/>
            </a:pPr>
            <a:endParaRPr lang="fr-BE" sz="1800" dirty="0" smtClean="0"/>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a:p>
          <a:p>
            <a:pPr marL="0" indent="0" algn="l">
              <a:buNone/>
            </a:pPr>
            <a:endParaRPr lang="fr-BE" sz="2400" dirty="0"/>
          </a:p>
          <a:p>
            <a:pPr marL="0" indent="0" algn="l">
              <a:buNone/>
            </a:pPr>
            <a:endParaRPr lang="fr-BE" sz="24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137" y="5106851"/>
            <a:ext cx="2362200" cy="1574800"/>
          </a:xfrm>
          <a:prstGeom prst="rect">
            <a:avLst/>
          </a:prstGeom>
        </p:spPr>
      </p:pic>
      <p:pic>
        <p:nvPicPr>
          <p:cNvPr id="6" name="Image 5"/>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375455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53" y="1143000"/>
            <a:ext cx="8915400" cy="1295400"/>
          </a:xfrm>
        </p:spPr>
        <p:txBody>
          <a:bodyPr/>
          <a:lstStyle/>
          <a:p>
            <a:r>
              <a:rPr lang="fr-BE" sz="2800" dirty="0">
                <a:solidFill>
                  <a:schemeClr val="accent2"/>
                </a:solidFill>
              </a:rPr>
              <a:t>R</a:t>
            </a:r>
            <a:r>
              <a:rPr lang="fr-BE" sz="2800" dirty="0" smtClean="0">
                <a:solidFill>
                  <a:schemeClr val="accent2"/>
                </a:solidFill>
              </a:rPr>
              <a:t>éponses aux besoins</a:t>
            </a:r>
            <a:r>
              <a:rPr lang="fr-BE" sz="2000" dirty="0">
                <a:solidFill>
                  <a:schemeClr val="accent2"/>
                </a:solidFill>
              </a:rPr>
              <a:t/>
            </a:r>
            <a:br>
              <a:rPr lang="fr-BE" sz="2000" dirty="0">
                <a:solidFill>
                  <a:schemeClr val="accent2"/>
                </a:solidFill>
              </a:rPr>
            </a:br>
            <a:endParaRPr lang="fr-BE" sz="2000" dirty="0"/>
          </a:p>
        </p:txBody>
      </p:sp>
      <p:sp>
        <p:nvSpPr>
          <p:cNvPr id="3" name="Espace réservé du contenu 2"/>
          <p:cNvSpPr>
            <a:spLocks noGrp="1"/>
          </p:cNvSpPr>
          <p:nvPr>
            <p:ph idx="1"/>
          </p:nvPr>
        </p:nvSpPr>
        <p:spPr>
          <a:xfrm>
            <a:off x="-16625" y="2133600"/>
            <a:ext cx="9051175" cy="2514600"/>
          </a:xfrm>
        </p:spPr>
        <p:txBody>
          <a:bodyPr/>
          <a:lstStyle/>
          <a:p>
            <a:r>
              <a:rPr lang="fr-BE" sz="1600" dirty="0" smtClean="0">
                <a:latin typeface="Arial" panose="020B0604020202020204" pitchFamily="34" charset="0"/>
                <a:cs typeface="Arial" panose="020B0604020202020204" pitchFamily="34" charset="0"/>
              </a:rPr>
              <a:t>Dans </a:t>
            </a:r>
            <a:r>
              <a:rPr lang="fr-BE" sz="1600" dirty="0">
                <a:latin typeface="Arial" panose="020B0604020202020204" pitchFamily="34" charset="0"/>
                <a:cs typeface="Arial" panose="020B0604020202020204" pitchFamily="34" charset="0"/>
              </a:rPr>
              <a:t>son volet politique, le projet est une réponse au </a:t>
            </a:r>
            <a:r>
              <a:rPr lang="fr-BE" sz="1600" b="1" dirty="0">
                <a:latin typeface="Arial" panose="020B0604020202020204" pitchFamily="34" charset="0"/>
                <a:cs typeface="Arial" panose="020B0604020202020204" pitchFamily="34" charset="0"/>
              </a:rPr>
              <a:t>besoin de mémoire et de reconnaissance institutionnelle </a:t>
            </a:r>
            <a:r>
              <a:rPr lang="fr-BE" sz="1600" dirty="0">
                <a:latin typeface="Arial" panose="020B0604020202020204" pitchFamily="34" charset="0"/>
                <a:cs typeface="Arial" panose="020B0604020202020204" pitchFamily="34" charset="0"/>
              </a:rPr>
              <a:t>des victimes des violences sexuelles au </a:t>
            </a:r>
            <a:r>
              <a:rPr lang="fr-BE" sz="1600" dirty="0" smtClean="0">
                <a:latin typeface="Arial" panose="020B0604020202020204" pitchFamily="34" charset="0"/>
                <a:cs typeface="Arial" panose="020B0604020202020204" pitchFamily="34" charset="0"/>
              </a:rPr>
              <a:t>Sud-Kivu</a:t>
            </a:r>
            <a:endParaRPr lang="fr-BE" sz="1600" dirty="0">
              <a:latin typeface="Arial" panose="020B0604020202020204" pitchFamily="34" charset="0"/>
              <a:cs typeface="Arial" panose="020B0604020202020204" pitchFamily="34" charset="0"/>
            </a:endParaRPr>
          </a:p>
          <a:p>
            <a:pPr marL="0" indent="0">
              <a:buNone/>
            </a:pPr>
            <a:endParaRPr lang="fr-BE" sz="1600" dirty="0">
              <a:latin typeface="Arial" panose="020B0604020202020204" pitchFamily="34" charset="0"/>
              <a:cs typeface="Arial" panose="020B0604020202020204" pitchFamily="34" charset="0"/>
            </a:endParaRPr>
          </a:p>
          <a:p>
            <a:r>
              <a:rPr lang="fr-BE" sz="1600" dirty="0">
                <a:latin typeface="Arial" panose="020B0604020202020204" pitchFamily="34" charset="0"/>
                <a:cs typeface="Arial" panose="020B0604020202020204" pitchFamily="34" charset="0"/>
              </a:rPr>
              <a:t>Dans sont volet opérationnel, le projet répond aux </a:t>
            </a:r>
            <a:r>
              <a:rPr lang="fr-BE" sz="1600" b="1" dirty="0">
                <a:latin typeface="Arial" panose="020B0604020202020204" pitchFamily="34" charset="0"/>
                <a:cs typeface="Arial" panose="020B0604020202020204" pitchFamily="34" charset="0"/>
              </a:rPr>
              <a:t>besoins d’actions concrètes de prévention et de protection des SVS</a:t>
            </a:r>
            <a:r>
              <a:rPr lang="fr-BE" sz="1600" dirty="0">
                <a:latin typeface="Arial" panose="020B0604020202020204" pitchFamily="34" charset="0"/>
                <a:cs typeface="Arial" panose="020B0604020202020204" pitchFamily="34" charset="0"/>
              </a:rPr>
              <a:t>, portées par les </a:t>
            </a:r>
            <a:r>
              <a:rPr lang="fr-BE" sz="1600" dirty="0" err="1">
                <a:latin typeface="Arial" panose="020B0604020202020204" pitchFamily="34" charset="0"/>
                <a:cs typeface="Arial" panose="020B0604020202020204" pitchFamily="34" charset="0"/>
              </a:rPr>
              <a:t>survivant.e.s</a:t>
            </a:r>
            <a:r>
              <a:rPr lang="fr-BE" sz="1600" dirty="0">
                <a:latin typeface="Arial" panose="020B0604020202020204" pitchFamily="34" charset="0"/>
                <a:cs typeface="Arial" panose="020B0604020202020204" pitchFamily="34" charset="0"/>
              </a:rPr>
              <a:t> </a:t>
            </a:r>
            <a:r>
              <a:rPr lang="fr-BE" sz="1600" dirty="0" smtClean="0">
                <a:latin typeface="Arial" panose="020B0604020202020204" pitchFamily="34" charset="0"/>
                <a:cs typeface="Arial" panose="020B0604020202020204" pitchFamily="34" charset="0"/>
              </a:rPr>
              <a:t>elles-mêmes</a:t>
            </a:r>
            <a:endParaRPr lang="fr-BE" sz="1600" dirty="0">
              <a:latin typeface="Arial" panose="020B0604020202020204" pitchFamily="34" charset="0"/>
              <a:cs typeface="Arial" panose="020B0604020202020204" pitchFamily="34" charset="0"/>
            </a:endParaRPr>
          </a:p>
          <a:p>
            <a:endParaRPr lang="fr-BE" sz="1600" dirty="0">
              <a:latin typeface="Arial" panose="020B0604020202020204" pitchFamily="34" charset="0"/>
              <a:cs typeface="Arial" panose="020B0604020202020204" pitchFamily="34" charset="0"/>
            </a:endParaRPr>
          </a:p>
          <a:p>
            <a:r>
              <a:rPr lang="fr-BE" sz="1600" dirty="0">
                <a:latin typeface="Arial" panose="020B0604020202020204" pitchFamily="34" charset="0"/>
                <a:cs typeface="Arial" panose="020B0604020202020204" pitchFamily="34" charset="0"/>
              </a:rPr>
              <a:t>Cela tout d’abord à l’échelon local dans les 3 communes de Bukavu, puis </a:t>
            </a:r>
            <a:r>
              <a:rPr lang="fr-BE" sz="1600" dirty="0" smtClean="0">
                <a:latin typeface="Arial" panose="020B0604020202020204" pitchFamily="34" charset="0"/>
                <a:cs typeface="Arial" panose="020B0604020202020204" pitchFamily="34" charset="0"/>
              </a:rPr>
              <a:t>progressivement (en fonction de financement) à l’échelle provinciale, nationale (RDC) </a:t>
            </a:r>
            <a:r>
              <a:rPr lang="fr-BE" sz="1600" dirty="0">
                <a:latin typeface="Arial" panose="020B0604020202020204" pitchFamily="34" charset="0"/>
                <a:cs typeface="Arial" panose="020B0604020202020204" pitchFamily="34" charset="0"/>
              </a:rPr>
              <a:t>puis internationale.</a:t>
            </a:r>
          </a:p>
          <a:p>
            <a:pPr lvl="2" algn="l">
              <a:buFont typeface="Wingdings" panose="05000000000000000000" pitchFamily="2" charset="2"/>
              <a:buChar char="§"/>
            </a:pPr>
            <a:endParaRPr lang="fr-BE" sz="1400" dirty="0"/>
          </a:p>
          <a:p>
            <a:pPr>
              <a:buFont typeface="Courier New" panose="02070309020205020404" pitchFamily="49" charset="0"/>
              <a:buChar char="o"/>
            </a:pPr>
            <a:endParaRPr lang="fr-BE" sz="1800" dirty="0" smtClean="0"/>
          </a:p>
          <a:p>
            <a:pPr>
              <a:buFont typeface="Courier New" panose="02070309020205020404" pitchFamily="49" charset="0"/>
              <a:buChar char="o"/>
            </a:pPr>
            <a:endParaRPr lang="fr-BE" sz="1800" dirty="0"/>
          </a:p>
          <a:p>
            <a:pPr>
              <a:buFont typeface="Courier New" panose="02070309020205020404" pitchFamily="49" charset="0"/>
              <a:buChar char="o"/>
            </a:pPr>
            <a:endParaRPr lang="fr-BE" sz="1800" dirty="0"/>
          </a:p>
          <a:p>
            <a:pPr marL="0" indent="0" algn="l">
              <a:buNone/>
            </a:pPr>
            <a:endParaRPr lang="fr-BE" sz="2400" dirty="0"/>
          </a:p>
          <a:p>
            <a:pPr marL="0" indent="0" algn="l">
              <a:buNone/>
            </a:pPr>
            <a:endParaRPr lang="fr-BE" sz="24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4452664"/>
            <a:ext cx="3986784" cy="2087948"/>
          </a:xfrm>
          <a:prstGeom prst="rect">
            <a:avLst/>
          </a:prstGeom>
        </p:spPr>
      </p:pic>
      <p:pic>
        <p:nvPicPr>
          <p:cNvPr id="7" name="Image 6"/>
          <p:cNvPicPr>
            <a:picLocks noChangeAspect="1"/>
          </p:cNvPicPr>
          <p:nvPr/>
        </p:nvPicPr>
        <p:blipFill>
          <a:blip r:embed="rId3"/>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173282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D2679-FB26-4420-B775-876792A7C27D}"/>
              </a:ext>
            </a:extLst>
          </p:cNvPr>
          <p:cNvSpPr>
            <a:spLocks noGrp="1"/>
          </p:cNvSpPr>
          <p:nvPr>
            <p:ph idx="1"/>
          </p:nvPr>
        </p:nvSpPr>
        <p:spPr>
          <a:xfrm>
            <a:off x="152400" y="1295400"/>
            <a:ext cx="8915400" cy="5410200"/>
          </a:xfrm>
        </p:spPr>
        <p:txBody>
          <a:bodyPr/>
          <a:lstStyle/>
          <a:p>
            <a:pPr marL="0" indent="0" algn="ctr" eaLnBrk="1" hangingPunct="1">
              <a:buNone/>
            </a:pPr>
            <a:r>
              <a:rPr lang="fr-FR" sz="2400" b="1" kern="1200" dirty="0" smtClean="0">
                <a:solidFill>
                  <a:schemeClr val="accent2"/>
                </a:solidFill>
              </a:rPr>
              <a:t>Réalisations: </a:t>
            </a:r>
            <a:r>
              <a:rPr lang="fr-FR" sz="2400" b="1" dirty="0" smtClean="0">
                <a:solidFill>
                  <a:schemeClr val="accent2"/>
                </a:solidFill>
                <a:latin typeface="+mj-lt"/>
                <a:ea typeface="+mj-ea"/>
                <a:cs typeface="+mj-cs"/>
              </a:rPr>
              <a:t>Actions </a:t>
            </a:r>
            <a:r>
              <a:rPr lang="fr-FR" sz="2400" b="1" dirty="0">
                <a:solidFill>
                  <a:schemeClr val="accent2"/>
                </a:solidFill>
                <a:latin typeface="+mj-lt"/>
                <a:ea typeface="+mj-ea"/>
                <a:cs typeface="+mj-cs"/>
              </a:rPr>
              <a:t>communautaires </a:t>
            </a:r>
          </a:p>
          <a:p>
            <a:pPr marL="0" indent="0" algn="ctr">
              <a:buNone/>
            </a:pPr>
            <a:endParaRPr lang="fr-FR" sz="1050" dirty="0"/>
          </a:p>
          <a:p>
            <a:pPr>
              <a:buFont typeface="Wingdings" panose="05000000000000000000" pitchFamily="2" charset="2"/>
              <a:buChar char="ü"/>
            </a:pPr>
            <a:r>
              <a:rPr lang="fr-BE" sz="1600" dirty="0"/>
              <a:t>3 communautés protectrices ont été mises en </a:t>
            </a:r>
            <a:r>
              <a:rPr lang="fr-BE" sz="1600" dirty="0" smtClean="0"/>
              <a:t>place, en </a:t>
            </a:r>
            <a:r>
              <a:rPr lang="fr-BE" sz="1600" dirty="0"/>
              <a:t>réunissant les leaders communautaires des </a:t>
            </a:r>
            <a:r>
              <a:rPr lang="fr-BE" sz="1600" dirty="0" smtClean="0"/>
              <a:t>3 </a:t>
            </a:r>
            <a:r>
              <a:rPr lang="fr-BE" sz="1600" dirty="0"/>
              <a:t>quartiers pilotes: Nkafu, Cikonyi et Panzi</a:t>
            </a:r>
            <a:r>
              <a:rPr lang="fr-BE" sz="1600" dirty="0" smtClean="0"/>
              <a:t>.</a:t>
            </a:r>
          </a:p>
          <a:p>
            <a:pPr marL="0" indent="0">
              <a:buNone/>
            </a:pPr>
            <a:endParaRPr lang="fr-FR" sz="1600" dirty="0"/>
          </a:p>
          <a:p>
            <a:pPr lvl="0">
              <a:buFont typeface="Wingdings" panose="05000000000000000000" pitchFamily="2" charset="2"/>
              <a:buChar char="ü"/>
            </a:pPr>
            <a:r>
              <a:rPr lang="fr-FR" sz="1600" dirty="0"/>
              <a:t>3 circuits de prise en charge opérationnels dans les trois quartiers cibles: </a:t>
            </a:r>
            <a:endParaRPr lang="fr-FR" sz="1600" dirty="0" smtClean="0"/>
          </a:p>
          <a:p>
            <a:pPr lvl="1">
              <a:buFont typeface="Courier New" panose="02070309020205020404" pitchFamily="49" charset="0"/>
              <a:buChar char="o"/>
            </a:pPr>
            <a:r>
              <a:rPr lang="fr-BE" sz="1600" dirty="0" smtClean="0"/>
              <a:t>Circuit: identification </a:t>
            </a:r>
            <a:r>
              <a:rPr lang="fr-BE" sz="1600" dirty="0"/>
              <a:t>communauté ou </a:t>
            </a:r>
            <a:r>
              <a:rPr lang="fr-BE" sz="1600" dirty="0" smtClean="0"/>
              <a:t>CS </a:t>
            </a:r>
            <a:r>
              <a:rPr lang="fr-BE" sz="1600" dirty="0" smtClean="0">
                <a:sym typeface="Wingdings" panose="05000000000000000000" pitchFamily="2" charset="2"/>
              </a:rPr>
              <a:t></a:t>
            </a:r>
            <a:r>
              <a:rPr lang="fr-BE" sz="1600" dirty="0" smtClean="0"/>
              <a:t> CS-hôpital </a:t>
            </a:r>
            <a:r>
              <a:rPr lang="fr-BE" sz="1600" dirty="0" smtClean="0">
                <a:sym typeface="Wingdings" panose="05000000000000000000" pitchFamily="2" charset="2"/>
              </a:rPr>
              <a:t> </a:t>
            </a:r>
            <a:r>
              <a:rPr lang="fr-BE" sz="1600" dirty="0" smtClean="0"/>
              <a:t>signalement</a:t>
            </a:r>
            <a:r>
              <a:rPr lang="fr-BE" sz="1600" dirty="0"/>
              <a:t>: autorités-police-clinique juridique et </a:t>
            </a:r>
            <a:r>
              <a:rPr lang="fr-BE" sz="1600" dirty="0" smtClean="0"/>
              <a:t>tribunal.</a:t>
            </a:r>
          </a:p>
          <a:p>
            <a:pPr marL="457200" lvl="1" indent="0">
              <a:buNone/>
            </a:pPr>
            <a:endParaRPr lang="fr-FR" sz="1600" dirty="0"/>
          </a:p>
          <a:p>
            <a:pPr>
              <a:buFont typeface="Wingdings" panose="05000000000000000000" pitchFamily="2" charset="2"/>
              <a:buChar char="ü"/>
            </a:pPr>
            <a:r>
              <a:rPr lang="fr-BE" sz="1600" dirty="0" smtClean="0"/>
              <a:t>Accompagnement </a:t>
            </a:r>
            <a:r>
              <a:rPr lang="fr-BE" sz="1600" dirty="0"/>
              <a:t>de 14 </a:t>
            </a:r>
            <a:r>
              <a:rPr lang="fr-BE" sz="1600" dirty="0" smtClean="0"/>
              <a:t>Mutuelles de Solidarité (MUSO) </a:t>
            </a:r>
            <a:r>
              <a:rPr lang="fr-BE" sz="1600" dirty="0" smtClean="0"/>
              <a:t>et </a:t>
            </a:r>
            <a:r>
              <a:rPr lang="fr-BE" sz="1600" dirty="0" smtClean="0"/>
              <a:t>appui </a:t>
            </a:r>
            <a:r>
              <a:rPr lang="fr-BE" sz="1600" dirty="0" smtClean="0"/>
              <a:t>« solidair</a:t>
            </a:r>
            <a:r>
              <a:rPr lang="fr-BE" sz="1600" dirty="0" smtClean="0"/>
              <a:t>e » </a:t>
            </a:r>
            <a:r>
              <a:rPr lang="fr-BE" sz="1600" dirty="0" smtClean="0"/>
              <a:t>à </a:t>
            </a:r>
            <a:r>
              <a:rPr lang="fr-BE" sz="1600" dirty="0"/>
              <a:t>travers la </a:t>
            </a:r>
            <a:r>
              <a:rPr lang="fr-BE" sz="1600" dirty="0" smtClean="0"/>
              <a:t>« caisse bleue » (aide </a:t>
            </a:r>
            <a:r>
              <a:rPr lang="fr-BE" sz="1600" dirty="0"/>
              <a:t>des membres pour des problèmes </a:t>
            </a:r>
            <a:r>
              <a:rPr lang="fr-BE" sz="1600" dirty="0" smtClean="0"/>
              <a:t>personnel </a:t>
            </a:r>
            <a:r>
              <a:rPr lang="fr-BE" sz="1600" dirty="0" smtClean="0"/>
              <a:t>(décès d’un membre de la famille, reconstruction d’une </a:t>
            </a:r>
            <a:r>
              <a:rPr lang="fr-BE" sz="1600" dirty="0"/>
              <a:t>maison </a:t>
            </a:r>
            <a:r>
              <a:rPr lang="fr-BE" sz="1600" dirty="0" smtClean="0"/>
              <a:t>brulée, </a:t>
            </a:r>
            <a:r>
              <a:rPr lang="fr-BE" sz="1600" dirty="0" smtClean="0"/>
              <a:t>soutien d’un </a:t>
            </a:r>
            <a:r>
              <a:rPr lang="fr-BE" sz="1600" dirty="0"/>
              <a:t>enfant </a:t>
            </a:r>
            <a:r>
              <a:rPr lang="fr-BE" sz="1600" dirty="0" smtClean="0"/>
              <a:t>abandonné)</a:t>
            </a:r>
          </a:p>
          <a:p>
            <a:pPr marL="0" indent="0">
              <a:buNone/>
            </a:pPr>
            <a:endParaRPr lang="fr-BE" sz="1600" dirty="0" smtClean="0">
              <a:solidFill>
                <a:srgbClr val="0070C0"/>
              </a:solidFill>
            </a:endParaRPr>
          </a:p>
          <a:p>
            <a:pPr lvl="0">
              <a:buFont typeface="Wingdings" panose="05000000000000000000" pitchFamily="2" charset="2"/>
              <a:buChar char="ü"/>
            </a:pPr>
            <a:r>
              <a:rPr lang="fr-FR" sz="1600" dirty="0">
                <a:solidFill>
                  <a:schemeClr val="tx2"/>
                </a:solidFill>
              </a:rPr>
              <a:t>Lignes rouges </a:t>
            </a:r>
            <a:r>
              <a:rPr lang="fr-FR" sz="1600" dirty="0"/>
              <a:t>établies par les 3 communautés:</a:t>
            </a:r>
          </a:p>
          <a:p>
            <a:pPr lvl="1" algn="l">
              <a:buFont typeface="Wingdings" panose="05000000000000000000" pitchFamily="2" charset="2"/>
              <a:buChar char="§"/>
            </a:pPr>
            <a:r>
              <a:rPr lang="fr-FR" sz="1600" dirty="0"/>
              <a:t>1-Le </a:t>
            </a:r>
            <a:r>
              <a:rPr lang="fr-FR" sz="1600" b="1" dirty="0"/>
              <a:t>refus des arrangements à l’amiable </a:t>
            </a:r>
            <a:r>
              <a:rPr lang="fr-FR" sz="1600" dirty="0"/>
              <a:t>entre la famille de la victime et de l’auteur</a:t>
            </a:r>
          </a:p>
          <a:p>
            <a:pPr lvl="1" algn="l">
              <a:buFont typeface="Wingdings" panose="05000000000000000000" pitchFamily="2" charset="2"/>
              <a:buChar char="§"/>
            </a:pPr>
            <a:r>
              <a:rPr lang="fr-FR" sz="1600" dirty="0"/>
              <a:t>2-Le </a:t>
            </a:r>
            <a:r>
              <a:rPr lang="fr-FR" sz="1600" b="1" dirty="0"/>
              <a:t>refus du rejet familial et/ou communautaire </a:t>
            </a:r>
            <a:r>
              <a:rPr lang="fr-FR" sz="1600" dirty="0"/>
              <a:t>des </a:t>
            </a:r>
            <a:r>
              <a:rPr lang="fr-FR" sz="1600" dirty="0" err="1"/>
              <a:t>survivant.e.s</a:t>
            </a:r>
            <a:r>
              <a:rPr lang="fr-FR" sz="1600" dirty="0"/>
              <a:t> de violences sexuelles</a:t>
            </a:r>
          </a:p>
          <a:p>
            <a:pPr lvl="1" algn="l">
              <a:buFont typeface="Wingdings" panose="05000000000000000000" pitchFamily="2" charset="2"/>
              <a:buChar char="§"/>
            </a:pPr>
            <a:r>
              <a:rPr lang="fr-FR" sz="1600" dirty="0"/>
              <a:t>3-La </a:t>
            </a:r>
            <a:r>
              <a:rPr lang="fr-FR" sz="1600" b="1" dirty="0"/>
              <a:t>dénonciation systématique </a:t>
            </a:r>
            <a:r>
              <a:rPr lang="fr-FR" sz="1600" dirty="0"/>
              <a:t>(via procédures juridiques) des violences sexuelles fait à l’égard des mineurs</a:t>
            </a:r>
          </a:p>
          <a:p>
            <a:pPr lvl="0">
              <a:buFont typeface="Wingdings" panose="05000000000000000000" pitchFamily="2" charset="2"/>
              <a:buChar char="ü"/>
            </a:pPr>
            <a:endParaRPr lang="fr-BE" sz="1600" dirty="0">
              <a:solidFill>
                <a:srgbClr val="0070C0"/>
              </a:solidFill>
            </a:endParaRPr>
          </a:p>
          <a:p>
            <a:pPr lvl="0">
              <a:buFont typeface="Wingdings" panose="05000000000000000000" pitchFamily="2" charset="2"/>
              <a:buChar char="ü"/>
            </a:pPr>
            <a:endParaRPr lang="fr-FR" sz="2000" dirty="0">
              <a:solidFill>
                <a:schemeClr val="tx1">
                  <a:lumMod val="50000"/>
                  <a:lumOff val="50000"/>
                </a:schemeClr>
              </a:solidFill>
            </a:endParaRPr>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spTree>
    <p:extLst>
      <p:ext uri="{BB962C8B-B14F-4D97-AF65-F5344CB8AC3E}">
        <p14:creationId xmlns:p14="http://schemas.microsoft.com/office/powerpoint/2010/main" val="2802578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D2679-FB26-4420-B775-876792A7C27D}"/>
              </a:ext>
            </a:extLst>
          </p:cNvPr>
          <p:cNvSpPr>
            <a:spLocks noGrp="1"/>
          </p:cNvSpPr>
          <p:nvPr>
            <p:ph idx="1"/>
          </p:nvPr>
        </p:nvSpPr>
        <p:spPr>
          <a:xfrm>
            <a:off x="76200" y="1447800"/>
            <a:ext cx="8915400" cy="4572000"/>
          </a:xfrm>
        </p:spPr>
        <p:txBody>
          <a:bodyPr/>
          <a:lstStyle/>
          <a:p>
            <a:pPr marL="0" indent="0" algn="ctr" eaLnBrk="1" hangingPunct="1">
              <a:buNone/>
            </a:pPr>
            <a:r>
              <a:rPr lang="fr-FR" sz="2400" b="1" kern="1200" dirty="0" smtClean="0">
                <a:solidFill>
                  <a:schemeClr val="accent2"/>
                </a:solidFill>
              </a:rPr>
              <a:t>Réalisations: </a:t>
            </a:r>
            <a:r>
              <a:rPr lang="fr-FR" sz="2400" b="1" dirty="0" smtClean="0">
                <a:solidFill>
                  <a:schemeClr val="accent2"/>
                </a:solidFill>
                <a:latin typeface="+mj-lt"/>
                <a:ea typeface="+mj-ea"/>
                <a:cs typeface="+mj-cs"/>
              </a:rPr>
              <a:t>Actions </a:t>
            </a:r>
            <a:r>
              <a:rPr lang="fr-FR" sz="2400" b="1" dirty="0">
                <a:solidFill>
                  <a:schemeClr val="accent2"/>
                </a:solidFill>
                <a:latin typeface="+mj-lt"/>
                <a:ea typeface="+mj-ea"/>
                <a:cs typeface="+mj-cs"/>
              </a:rPr>
              <a:t>communautaires </a:t>
            </a:r>
          </a:p>
          <a:p>
            <a:pPr marL="0" indent="0">
              <a:buNone/>
            </a:pPr>
            <a:endParaRPr lang="fr-BE" sz="1600" dirty="0" smtClean="0">
              <a:solidFill>
                <a:srgbClr val="0070C0"/>
              </a:solidFill>
            </a:endParaRPr>
          </a:p>
          <a:p>
            <a:pPr lvl="0">
              <a:buFont typeface="Wingdings" panose="05000000000000000000" pitchFamily="2" charset="2"/>
              <a:buChar char="ü"/>
            </a:pPr>
            <a:r>
              <a:rPr lang="fr-FR" sz="1600" dirty="0">
                <a:solidFill>
                  <a:schemeClr val="tx2"/>
                </a:solidFill>
              </a:rPr>
              <a:t>Lignes rouges </a:t>
            </a:r>
            <a:r>
              <a:rPr lang="fr-FR" sz="1600" dirty="0"/>
              <a:t>établies par les 3 communautés:</a:t>
            </a:r>
          </a:p>
          <a:p>
            <a:pPr lvl="1" algn="l">
              <a:buFont typeface="Wingdings" panose="05000000000000000000" pitchFamily="2" charset="2"/>
              <a:buChar char="§"/>
            </a:pPr>
            <a:r>
              <a:rPr lang="fr-FR" sz="1600" dirty="0"/>
              <a:t>1-Le </a:t>
            </a:r>
            <a:r>
              <a:rPr lang="fr-FR" sz="1600" b="1" dirty="0"/>
              <a:t>refus des arrangements à l’amiable </a:t>
            </a:r>
            <a:r>
              <a:rPr lang="fr-FR" sz="1600" dirty="0"/>
              <a:t>entre la famille de la victime et de l’auteur</a:t>
            </a:r>
          </a:p>
          <a:p>
            <a:pPr lvl="1" algn="l">
              <a:buFont typeface="Wingdings" panose="05000000000000000000" pitchFamily="2" charset="2"/>
              <a:buChar char="§"/>
            </a:pPr>
            <a:r>
              <a:rPr lang="fr-FR" sz="1600" dirty="0"/>
              <a:t>2-Le </a:t>
            </a:r>
            <a:r>
              <a:rPr lang="fr-FR" sz="1600" b="1" dirty="0"/>
              <a:t>refus du rejet familial et/ou communautaire </a:t>
            </a:r>
            <a:r>
              <a:rPr lang="fr-FR" sz="1600" dirty="0"/>
              <a:t>des </a:t>
            </a:r>
            <a:r>
              <a:rPr lang="fr-FR" sz="1600" dirty="0" err="1"/>
              <a:t>survivant.e.s</a:t>
            </a:r>
            <a:r>
              <a:rPr lang="fr-FR" sz="1600" dirty="0"/>
              <a:t> de violences sexuelles</a:t>
            </a:r>
          </a:p>
          <a:p>
            <a:pPr lvl="1" algn="l">
              <a:buFont typeface="Wingdings" panose="05000000000000000000" pitchFamily="2" charset="2"/>
              <a:buChar char="§"/>
            </a:pPr>
            <a:r>
              <a:rPr lang="fr-FR" sz="1600" dirty="0"/>
              <a:t>3-La </a:t>
            </a:r>
            <a:r>
              <a:rPr lang="fr-FR" sz="1600" b="1" dirty="0"/>
              <a:t>dénonciation systématique </a:t>
            </a:r>
            <a:r>
              <a:rPr lang="fr-FR" sz="1600" dirty="0"/>
              <a:t>(via procédures juridiques) des violences sexuelles fait à l’égard des mineurs</a:t>
            </a:r>
          </a:p>
          <a:p>
            <a:pPr lvl="0">
              <a:buFont typeface="Wingdings" panose="05000000000000000000" pitchFamily="2" charset="2"/>
              <a:buChar char="ü"/>
            </a:pPr>
            <a:endParaRPr lang="fr-BE" sz="1600" dirty="0">
              <a:solidFill>
                <a:srgbClr val="0070C0"/>
              </a:solidFill>
            </a:endParaRPr>
          </a:p>
          <a:p>
            <a:pPr lvl="0">
              <a:buFont typeface="Wingdings" panose="05000000000000000000" pitchFamily="2" charset="2"/>
              <a:buChar char="ü"/>
            </a:pPr>
            <a:endParaRPr lang="fr-FR" sz="2000" dirty="0">
              <a:solidFill>
                <a:schemeClr val="tx1">
                  <a:lumMod val="50000"/>
                  <a:lumOff val="50000"/>
                </a:schemeClr>
              </a:solidFill>
            </a:endParaRPr>
          </a:p>
        </p:txBody>
      </p:sp>
      <p:pic>
        <p:nvPicPr>
          <p:cNvPr id="5" name="Image 4"/>
          <p:cNvPicPr>
            <a:picLocks noChangeAspect="1"/>
          </p:cNvPicPr>
          <p:nvPr/>
        </p:nvPicPr>
        <p:blipFill>
          <a:blip r:embed="rId2"/>
          <a:stretch>
            <a:fillRect/>
          </a:stretch>
        </p:blipFill>
        <p:spPr>
          <a:xfrm>
            <a:off x="7277876" y="315217"/>
            <a:ext cx="1408923" cy="1132583"/>
          </a:xfrm>
          <a:prstGeom prst="rect">
            <a:avLst/>
          </a:prstGeom>
        </p:spPr>
      </p:pic>
      <p:pic>
        <p:nvPicPr>
          <p:cNvPr id="4" name="aa8e0a47-cba4-4a8f-b43b-073ffda71cc8"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49" t="7750" r="8292" b="32834"/>
          <a:stretch/>
        </p:blipFill>
        <p:spPr bwMode="auto">
          <a:xfrm>
            <a:off x="2819400" y="3995736"/>
            <a:ext cx="3810000" cy="273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130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 Texte">
  <a:themeElements>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fontScheme name="Diapo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po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po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po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po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po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po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po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po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po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po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po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po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themeOverride>
</file>

<file path=docProps/app.xml><?xml version="1.0" encoding="utf-8"?>
<Properties xmlns="http://schemas.openxmlformats.org/officeDocument/2006/extended-properties" xmlns:vt="http://schemas.openxmlformats.org/officeDocument/2006/docPropsVTypes">
  <Template/>
  <TotalTime>4889</TotalTime>
  <Words>902</Words>
  <Application>Microsoft Office PowerPoint</Application>
  <PresentationFormat>Affichage à l'écran (4:3)</PresentationFormat>
  <Paragraphs>172</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ＭＳ Ｐゴシック</vt:lpstr>
      <vt:lpstr>Arial</vt:lpstr>
      <vt:lpstr>Calibri</vt:lpstr>
      <vt:lpstr>Courier New</vt:lpstr>
      <vt:lpstr>GillSans</vt:lpstr>
      <vt:lpstr>Helvetica</vt:lpstr>
      <vt:lpstr>Wingdings</vt:lpstr>
      <vt:lpstr>Diapo Texte</vt:lpstr>
      <vt:lpstr>Projet de plaidoyer opérationnel  pour la reconstruction sociale  et  la lutte contre les violences sexuelles  Bruxelles, 16 octobre 2019  Pilar Martinez (Coordinatrice Générale MdM BE en RDC) Olivier van Eyll (Desk Officer RDC pour MdM BE au HQ)   avec le soutien de la</vt:lpstr>
      <vt:lpstr>Contexte</vt:lpstr>
      <vt:lpstr>Le Projet</vt:lpstr>
      <vt:lpstr>Approche Agir ensemble sur les causes profondes des violences sexuelles</vt:lpstr>
      <vt:lpstr>« Les Communautés protectrices » </vt:lpstr>
      <vt:lpstr>« Les Communautés protectrices » </vt:lpstr>
      <vt:lpstr>Réponses aux besoins </vt:lpstr>
      <vt:lpstr>Présentation PowerPoint</vt:lpstr>
      <vt:lpstr>Présentation PowerPoint</vt:lpstr>
      <vt:lpstr>Résultats obtenus</vt:lpstr>
      <vt:lpstr>Résultats obtenus</vt:lpstr>
      <vt:lpstr>Plaidoyer national et international</vt:lpstr>
      <vt:lpstr>Défis et solutions mises en place</vt:lpstr>
      <vt:lpstr>Perspectives</vt:lpstr>
      <vt:lpstr>Pour en savoir plus: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dc:creator>
  <cp:lastModifiedBy>Olivier VAN EYLL</cp:lastModifiedBy>
  <cp:revision>276</cp:revision>
  <dcterms:created xsi:type="dcterms:W3CDTF">2006-08-16T00:00:00Z</dcterms:created>
  <dcterms:modified xsi:type="dcterms:W3CDTF">2019-10-15T15:39:08Z</dcterms:modified>
</cp:coreProperties>
</file>