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1"/>
  </p:notesMasterIdLst>
  <p:sldIdLst>
    <p:sldId id="271" r:id="rId2"/>
    <p:sldId id="331" r:id="rId3"/>
    <p:sldId id="332" r:id="rId4"/>
    <p:sldId id="330" r:id="rId5"/>
    <p:sldId id="328" r:id="rId6"/>
    <p:sldId id="352" r:id="rId7"/>
    <p:sldId id="327" r:id="rId8"/>
    <p:sldId id="338" r:id="rId9"/>
    <p:sldId id="345" r:id="rId10"/>
    <p:sldId id="348" r:id="rId11"/>
    <p:sldId id="349" r:id="rId12"/>
    <p:sldId id="334" r:id="rId13"/>
    <p:sldId id="339" r:id="rId14"/>
    <p:sldId id="340" r:id="rId15"/>
    <p:sldId id="341" r:id="rId16"/>
    <p:sldId id="346" r:id="rId17"/>
    <p:sldId id="347" r:id="rId18"/>
    <p:sldId id="344" r:id="rId19"/>
    <p:sldId id="353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27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1FA83-96B9-46EA-A468-51A44E1D2145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0E5A1-C530-4C98-8700-6CCF916584F4}" type="pres">
      <dgm:prSet presAssocID="{6D41FA83-96B9-46EA-A468-51A44E1D21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B498E-2E76-41B9-BCDB-31B9B395A5E1}" type="presOf" srcId="{6D41FA83-96B9-46EA-A468-51A44E1D2145}" destId="{AC70E5A1-C530-4C98-8700-6CCF916584F4}" srcOrd="0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FC7D5-ABFF-47CB-A0DF-385A756EDB63}" type="datetimeFigureOut">
              <a:rPr lang="nl-BE" smtClean="0"/>
              <a:t>16/10/2019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D4CE1-E7CD-4EFE-9471-1F56C393A75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79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D4CE1-E7CD-4EFE-9471-1F56C393A75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311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Pressure on   - fresh water supplies, sewage, the living environment and public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D4CE1-E7CD-4EFE-9471-1F56C393A75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246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D4CE1-E7CD-4EFE-9471-1F56C393A75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204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191125"/>
            <a:ext cx="9155113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91746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6769306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 smtClean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6024562"/>
            <a:ext cx="9162000" cy="8334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 smtClean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D04C4-CD70-4F26-8610-985F45C3055F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white"/>
                </a:solidFill>
              </a:rPr>
              <a:t>presentation sample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4048-E30F-41C5-B410-793B99380DC1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8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6024562"/>
            <a:ext cx="9162000" cy="8334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 smtClean="0"/>
          </a:p>
        </p:txBody>
      </p:sp>
      <p:sp>
        <p:nvSpPr>
          <p:cNvPr id="8" name="Ondertitel 2"/>
          <p:cNvSpPr>
            <a:spLocks noGrp="1"/>
          </p:cNvSpPr>
          <p:nvPr>
            <p:ph type="subTitle" idx="14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rIns="72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216E-60EE-4466-B402-5CA42346EB12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presentation sample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9339-F195-4697-B975-4FA42E692B28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998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4644008" y="0"/>
            <a:ext cx="4499992" cy="6769306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 smtClean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6024562"/>
            <a:ext cx="9162000" cy="8334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3960000" cy="9361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540000" y="1440000"/>
            <a:ext cx="3960242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93A7-7113-4D96-9C7D-6AA91E045CE5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white"/>
                </a:solidFill>
              </a:rPr>
              <a:t>presentation sample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99B9-31A5-45F3-AE3A-A65A30912CC4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6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4499992" cy="6769306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 smtClean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6024562"/>
            <a:ext cx="9162000" cy="8334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1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4860000" y="1440000"/>
            <a:ext cx="3960242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2445-F57C-4470-B99E-2A04F2E7171D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white"/>
                </a:solidFill>
              </a:rPr>
              <a:t>presentation sample</a:t>
            </a:r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5A98D-D502-449A-935C-44D80C39B9BC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03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-9246" y="-6037"/>
            <a:ext cx="9153245" cy="6852793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-9245" y="5197559"/>
            <a:ext cx="9162000" cy="1662617"/>
          </a:xfr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rIns="72000" anchor="b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rIns="72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100928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24563"/>
            <a:ext cx="9161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>
            <a:no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7664-C6DC-4E0E-A2E7-22A92DC15CA2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presentation sample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0701-D550-4FF0-A21E-6D8370146681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755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24563"/>
            <a:ext cx="9161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5FD8-DF1C-47E9-88A8-8540DDBC0CEA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presentation sample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46C9-5ECC-4092-96B0-749640600049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790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24563"/>
            <a:ext cx="9161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E2F15-B546-4CEE-9586-A71714DE899D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presentation sample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1495-128B-4030-B5F5-0C0FE2683EE0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583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24563"/>
            <a:ext cx="9161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 smtClean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F3B9-17F0-436E-B036-B2ECC1C856EB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presentation sample</a:t>
            </a:r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15B3-6BBA-4537-8310-EC1EE57CF655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501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24563"/>
            <a:ext cx="9161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1E1F-F7BF-4F35-BEE2-589A620B4C94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presentation sample</a:t>
            </a: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F945-4FD0-4E87-B7E7-7761A00E08EB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586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24563"/>
            <a:ext cx="9161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A23C-FEB3-4C44-B029-ACB4C146C69F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presentation sample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2EDF-3818-4926-975A-60D1C69C7DB5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01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24563"/>
            <a:ext cx="9161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7599-9670-42E2-9CCA-A8D95ACE833E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presentation sample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6AFF8-29B3-4377-B2B6-1FE4235007FC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052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750" y="115888"/>
            <a:ext cx="8064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750" y="1196975"/>
            <a:ext cx="80645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  <a:r>
              <a:rPr lang="en-GB" smtClean="0"/>
              <a:t>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5825" y="6327775"/>
            <a:ext cx="1008063" cy="227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B8D7A4-A5D2-4482-A364-BCC031C77B75}" type="datetime1">
              <a:rPr lang="nl-NL" smtClean="0">
                <a:solidFill>
                  <a:prstClr val="white"/>
                </a:solidFill>
              </a:rPr>
              <a:t>16-10-2019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19700" y="6562725"/>
            <a:ext cx="302418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 dirty="0" err="1">
                <a:solidFill>
                  <a:prstClr val="white"/>
                </a:solidFill>
              </a:rPr>
              <a:t>presentation</a:t>
            </a:r>
            <a:r>
              <a:rPr lang="nl-NL" dirty="0">
                <a:solidFill>
                  <a:prstClr val="white"/>
                </a:solidFill>
              </a:rPr>
              <a:t> sample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763" y="6602413"/>
            <a:ext cx="461963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B7478A-2EC7-4A0D-B072-442325A25C1D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4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285750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84263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433513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9705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Mothers At Risk 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Innovating to improve urban maternal health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Rachel Hammonds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Be-cause Health Conference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Brussels, October 16, 2019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461963" cy="257175"/>
          </a:xfrm>
        </p:spPr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664"/>
            <a:ext cx="1068634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41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Delays Model – </a:t>
            </a:r>
            <a:r>
              <a:rPr lang="en-US" sz="2400" dirty="0" smtClean="0"/>
              <a:t>Thaddeus and Maine 1994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064896" cy="489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134180"/>
              </p:ext>
            </p:extLst>
          </p:nvPr>
        </p:nvGraphicFramePr>
        <p:xfrm>
          <a:off x="251520" y="1340767"/>
          <a:ext cx="8064896" cy="469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328592"/>
              </a:tblGrid>
              <a:tr h="64807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2990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First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Delay in deciding to seek care on the part of the individual, family or both.</a:t>
                      </a:r>
                      <a:endParaRPr lang="en-US" sz="2800" dirty="0"/>
                    </a:p>
                  </a:txBody>
                  <a:tcPr/>
                </a:tc>
              </a:tr>
              <a:tr h="12990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Second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Delay in identifying</a:t>
                      </a:r>
                      <a:r>
                        <a:rPr lang="en-US" sz="2800" baseline="0" dirty="0" smtClean="0"/>
                        <a:t> and </a:t>
                      </a:r>
                      <a:r>
                        <a:rPr lang="en-US" sz="2800" dirty="0" smtClean="0"/>
                        <a:t>reaching</a:t>
                      </a:r>
                      <a:r>
                        <a:rPr lang="en-US" sz="2800" baseline="0" dirty="0" smtClean="0"/>
                        <a:t> a health facility with quality, appropriate services.</a:t>
                      </a:r>
                      <a:endParaRPr lang="en-US" sz="2800" dirty="0"/>
                    </a:p>
                  </a:txBody>
                  <a:tcPr/>
                </a:tc>
              </a:tr>
              <a:tr h="12990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Third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Delay in receiving quality</a:t>
                      </a:r>
                      <a:r>
                        <a:rPr lang="en-US" sz="2800" baseline="0" dirty="0" smtClean="0"/>
                        <a:t>, appropriate </a:t>
                      </a:r>
                      <a:r>
                        <a:rPr lang="en-US" sz="2800" dirty="0" smtClean="0"/>
                        <a:t>care.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205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r>
              <a:rPr lang="en-US" sz="3600" dirty="0" smtClean="0"/>
              <a:t>The </a:t>
            </a:r>
            <a:r>
              <a:rPr lang="en-US" sz="3600" dirty="0"/>
              <a:t>potential for information and communication technologies (ICT) to improve maternal health by enhancing decision-making among </a:t>
            </a:r>
            <a:r>
              <a:rPr lang="en-US" sz="3600" dirty="0" smtClean="0"/>
              <a:t>and by women</a:t>
            </a:r>
            <a:r>
              <a:rPr lang="en-US" sz="3600" dirty="0"/>
              <a:t>, healthcare providers and </a:t>
            </a:r>
            <a:r>
              <a:rPr lang="en-US" sz="3600" dirty="0" smtClean="0"/>
              <a:t>policymakers.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Information and communication technologies to improve </a:t>
            </a:r>
            <a:r>
              <a:rPr lang="en-US" b="1" dirty="0"/>
              <a:t>maternal </a:t>
            </a:r>
            <a:r>
              <a:rPr lang="en-US" b="1" dirty="0" smtClean="0"/>
              <a:t>health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 – Maternal Uber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sz="3200" dirty="0"/>
              <a:t>Vodafone Foundation </a:t>
            </a:r>
            <a:r>
              <a:rPr lang="en-US" sz="3200" dirty="0" smtClean="0"/>
              <a:t>launches </a:t>
            </a:r>
            <a:r>
              <a:rPr lang="en-US" sz="3200" dirty="0"/>
              <a:t>the Emergency Transportation System </a:t>
            </a:r>
            <a:r>
              <a:rPr lang="en-US" sz="3200" dirty="0" smtClean="0"/>
              <a:t> in July 2015 in rural Tanzania</a:t>
            </a:r>
          </a:p>
          <a:p>
            <a:endParaRPr lang="en-US" sz="3200" dirty="0"/>
          </a:p>
          <a:p>
            <a:r>
              <a:rPr lang="en-US" sz="3200" dirty="0" smtClean="0"/>
              <a:t>-Population Services International launches a </a:t>
            </a:r>
            <a:r>
              <a:rPr lang="en-US" sz="3200" dirty="0" err="1" smtClean="0"/>
              <a:t>boda</a:t>
            </a:r>
            <a:r>
              <a:rPr lang="en-US" sz="3200" dirty="0" smtClean="0"/>
              <a:t> </a:t>
            </a:r>
            <a:r>
              <a:rPr lang="en-US" sz="3200" dirty="0" err="1" smtClean="0"/>
              <a:t>boda</a:t>
            </a:r>
            <a:r>
              <a:rPr lang="en-US" sz="3200" dirty="0" smtClean="0"/>
              <a:t> service to get pregnant mothers to antenatal appointments in Kampala, Uganda 2016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342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Senegal - </a:t>
            </a:r>
            <a:r>
              <a:rPr lang="en-US" dirty="0" err="1" smtClean="0"/>
              <a:t>Yeebal</a:t>
            </a:r>
            <a:r>
              <a:rPr lang="en-US" dirty="0" smtClean="0"/>
              <a:t> Project (transfer Wolof)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Justification</a:t>
            </a:r>
            <a:r>
              <a:rPr lang="en-US" sz="3200" dirty="0" smtClean="0"/>
              <a:t>: Access </a:t>
            </a:r>
            <a:r>
              <a:rPr lang="en-US" sz="3200" dirty="0"/>
              <a:t>to timely care remains inadequate, even in urban centers, as financial barriers and lack of suitable transport options for women in need remain high.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b="1" dirty="0" smtClean="0"/>
              <a:t>Pilot </a:t>
            </a:r>
            <a:r>
              <a:rPr lang="en-US" sz="3200" b="1" dirty="0"/>
              <a:t>in the </a:t>
            </a:r>
            <a:r>
              <a:rPr lang="en-US" sz="3200" b="1" dirty="0" err="1" smtClean="0"/>
              <a:t>Thiès</a:t>
            </a:r>
            <a:r>
              <a:rPr lang="en-US" sz="3200" b="1" dirty="0" smtClean="0"/>
              <a:t> region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over </a:t>
            </a:r>
            <a:r>
              <a:rPr lang="en-US" sz="3200" dirty="0"/>
              <a:t>66,000 births </a:t>
            </a:r>
            <a:r>
              <a:rPr lang="en-US" sz="3200" dirty="0" smtClean="0"/>
              <a:t>year</a:t>
            </a:r>
          </a:p>
          <a:p>
            <a:pPr marL="457200" indent="-457200">
              <a:buFontTx/>
              <a:buChar char="-"/>
            </a:pPr>
            <a:endParaRPr lang="en-US" sz="16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67.6</a:t>
            </a:r>
            <a:r>
              <a:rPr lang="en-US" sz="3200" dirty="0"/>
              <a:t>% of deliveries </a:t>
            </a:r>
            <a:r>
              <a:rPr lang="en-US" sz="3200" dirty="0" smtClean="0"/>
              <a:t>in </a:t>
            </a:r>
          </a:p>
          <a:p>
            <a:r>
              <a:rPr lang="en-US" sz="3200" dirty="0" smtClean="0"/>
              <a:t>facilities </a:t>
            </a:r>
            <a:r>
              <a:rPr lang="en-US" sz="3200" dirty="0"/>
              <a:t>with </a:t>
            </a:r>
            <a:r>
              <a:rPr lang="en-US" sz="3200" dirty="0" smtClean="0"/>
              <a:t>no basic </a:t>
            </a:r>
            <a:r>
              <a:rPr lang="en-US" sz="3200" dirty="0"/>
              <a:t>Emergency Obstetric Care</a:t>
            </a:r>
          </a:p>
          <a:p>
            <a:endParaRPr lang="en-US" sz="3200" b="1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Picture 4" descr="Image result for thies district seneg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02" y="3158269"/>
            <a:ext cx="3528000" cy="26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127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</a:t>
            </a:r>
            <a:r>
              <a:rPr lang="en-US" dirty="0"/>
              <a:t>access to health facilities for pregnant women using a new </a:t>
            </a:r>
            <a:r>
              <a:rPr lang="en-US" dirty="0" err="1"/>
              <a:t>mHealth</a:t>
            </a:r>
            <a:r>
              <a:rPr lang="en-US" dirty="0"/>
              <a:t> mobile application to streamline transportation to health care facilities.</a:t>
            </a:r>
          </a:p>
          <a:p>
            <a:endParaRPr lang="en-US" sz="1000" dirty="0" smtClean="0"/>
          </a:p>
          <a:p>
            <a:r>
              <a:rPr lang="en-US" b="1" dirty="0" smtClean="0"/>
              <a:t>Sub-objectives/approach: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strengthen </a:t>
            </a:r>
            <a:r>
              <a:rPr lang="en-US" dirty="0"/>
              <a:t>urban transfer systems </a:t>
            </a:r>
            <a:r>
              <a:rPr lang="en-US" dirty="0" smtClean="0"/>
              <a:t>/through </a:t>
            </a:r>
            <a:r>
              <a:rPr lang="en-US" dirty="0"/>
              <a:t>improved coordination and cashless payment methods for women in need of obstetric care.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women with relevant pregnancy related tips and </a:t>
            </a:r>
            <a:r>
              <a:rPr lang="en-US" dirty="0" smtClean="0"/>
              <a:t>information/throughout </a:t>
            </a:r>
            <a:r>
              <a:rPr lang="en-US" dirty="0"/>
              <a:t>their pregnancies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Increase engagement with maternal health by training taxi drivers to play a role in </a:t>
            </a:r>
            <a:r>
              <a:rPr lang="en-US" dirty="0"/>
              <a:t>transporting </a:t>
            </a:r>
            <a:r>
              <a:rPr lang="en-US" dirty="0" smtClean="0"/>
              <a:t>pregnant women to a </a:t>
            </a:r>
            <a:r>
              <a:rPr lang="en-US" dirty="0"/>
              <a:t>facility in a timely manner.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096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beneficiaries/stakeholders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beneficiaries</a:t>
            </a:r>
            <a:r>
              <a:rPr lang="en-US" dirty="0"/>
              <a:t>: </a:t>
            </a:r>
            <a:r>
              <a:rPr lang="en-US" dirty="0" smtClean="0"/>
              <a:t>Poor </a:t>
            </a:r>
            <a:r>
              <a:rPr lang="en-US" dirty="0" err="1"/>
              <a:t>peri</a:t>
            </a:r>
            <a:r>
              <a:rPr lang="en-US" dirty="0"/>
              <a:t>-urban women who are, or are planning to be, pregnant. </a:t>
            </a:r>
          </a:p>
          <a:p>
            <a:endParaRPr lang="en-US" dirty="0"/>
          </a:p>
          <a:p>
            <a:r>
              <a:rPr lang="en-US" b="1" dirty="0"/>
              <a:t>Secondary beneficiaries</a:t>
            </a:r>
            <a:r>
              <a:rPr lang="en-US" dirty="0"/>
              <a:t>: Taxi drivers in the region of </a:t>
            </a:r>
            <a:r>
              <a:rPr lang="en-US" dirty="0" err="1" smtClean="0"/>
              <a:t>Thiès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Primary stakeholders</a:t>
            </a:r>
            <a:r>
              <a:rPr lang="en-US" dirty="0"/>
              <a:t>: Ministry of Health and Health facilities in the region of </a:t>
            </a:r>
            <a:r>
              <a:rPr lang="en-US" dirty="0" err="1" smtClean="0"/>
              <a:t>Thiès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Secondary stakeholders: </a:t>
            </a:r>
            <a:r>
              <a:rPr lang="en-US" dirty="0" err="1" smtClean="0"/>
              <a:t>Mhealth</a:t>
            </a:r>
            <a:r>
              <a:rPr lang="en-US" dirty="0" smtClean="0"/>
              <a:t> provider and local implementer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2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Lisungi</a:t>
            </a:r>
            <a:r>
              <a:rPr lang="en-US" dirty="0" smtClean="0"/>
              <a:t> – Mobile Clinic in Kinshasa, DRC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56109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142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5452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3986151769"/>
              </p:ext>
            </p:extLst>
          </p:nvPr>
        </p:nvGraphicFramePr>
        <p:xfrm>
          <a:off x="-1588" y="0"/>
          <a:ext cx="9145086" cy="6817360"/>
        </p:xfrm>
        <a:graphic>
          <a:graphicData uri="http://schemas.openxmlformats.org/drawingml/2006/table">
            <a:tbl>
              <a:tblPr firstRow="1" firstCol="1" bandRow="1"/>
              <a:tblGrid>
                <a:gridCol w="2485356"/>
                <a:gridCol w="3024336"/>
                <a:gridCol w="363539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Expected Outputs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Calibri"/>
                        </a:rPr>
                        <a:t>Indicators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Calibri"/>
                        </a:rPr>
                        <a:t>Verification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Pregnant women will have access to </a:t>
                      </a: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Yeebal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platform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300 women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enrolled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150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women actively use </a:t>
                      </a: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Yeebal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Number of women enrolled on monthly basis as verified by bi-monthly data exports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 pool of transporters will be available to women enrolled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 drivers contracted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Number of drivers enrolled, trained and connected to network verified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byregular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bi-weekly meetings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Requests made in app will result in transport of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women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100% requests will result in vehicles dispatched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Number of requests made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resulting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 dispatched transportation as verified by bi-monthly data exports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Demand generated for service in future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+90% client satisfaction from women 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90% of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transporters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satisfied with </a:t>
                      </a: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Yeebal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partnership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Interviews with transporters and text follow up messages with women enrolled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Knowledge of healthy behavior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Weekly health/pregnancy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texts to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women enrolled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80% messages read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80% of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women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understand importance and timing of ANC visits and facility-based care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Bi-monthly data exports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077" marR="77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8083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District of </a:t>
            </a:r>
            <a:r>
              <a:rPr lang="en-US" dirty="0" err="1" smtClean="0"/>
              <a:t>Thiès</a:t>
            </a:r>
            <a:r>
              <a:rPr lang="en-US" dirty="0" smtClean="0"/>
              <a:t>, </a:t>
            </a:r>
            <a:r>
              <a:rPr lang="en-US" dirty="0"/>
              <a:t>Senegal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Thiès</a:t>
            </a:r>
            <a:r>
              <a:rPr lang="en-US" dirty="0" smtClean="0"/>
              <a:t> has </a:t>
            </a:r>
            <a:r>
              <a:rPr lang="en-US" dirty="0"/>
              <a:t>over 66,000 births annually with 67.6% of deliveries occurring outside </a:t>
            </a:r>
            <a:r>
              <a:rPr lang="en-US" dirty="0" smtClean="0"/>
              <a:t>facilities with basic Emergency Obstetric Care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poverty rate of </a:t>
            </a:r>
            <a:r>
              <a:rPr lang="en-US" dirty="0"/>
              <a:t>70.3% </a:t>
            </a:r>
            <a:r>
              <a:rPr lang="en-US" dirty="0" smtClean="0"/>
              <a:t>(Dakar 46.5%) and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HDI </a:t>
            </a:r>
            <a:r>
              <a:rPr lang="en-US" dirty="0"/>
              <a:t>of 0.3 compared to the national average 0.47.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Thiès</a:t>
            </a:r>
            <a:r>
              <a:rPr lang="en-US" dirty="0" smtClean="0"/>
              <a:t> </a:t>
            </a:r>
            <a:r>
              <a:rPr lang="en-US" dirty="0"/>
              <a:t>district, </a:t>
            </a:r>
            <a:r>
              <a:rPr lang="en-US" dirty="0" smtClean="0"/>
              <a:t>6601 km </a:t>
            </a:r>
            <a:r>
              <a:rPr lang="en-US" dirty="0"/>
              <a:t>has 3 hospitals, one is 25km from the capital city of the region, </a:t>
            </a:r>
            <a:r>
              <a:rPr lang="en-US" dirty="0" err="1"/>
              <a:t>Thiès</a:t>
            </a:r>
            <a:r>
              <a:rPr lang="en-US" dirty="0"/>
              <a:t>’ main hospital, and </a:t>
            </a:r>
            <a:r>
              <a:rPr lang="en-US" dirty="0" smtClean="0"/>
              <a:t>one  </a:t>
            </a:r>
            <a:r>
              <a:rPr lang="en-US" dirty="0"/>
              <a:t>is  66km away. 	 </a:t>
            </a:r>
          </a:p>
          <a:p>
            <a:endParaRPr lang="en-US" dirty="0" smtClean="0"/>
          </a:p>
          <a:p>
            <a:r>
              <a:rPr lang="en-US" dirty="0" smtClean="0"/>
              <a:t>It has </a:t>
            </a:r>
            <a:r>
              <a:rPr lang="en-US" dirty="0"/>
              <a:t>155 health posts and 341 health huts.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study - Why urban?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Half of humanity – 3.5 billion people – lives in cities today and 5 billion people are projected to live in cities by 2030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95 per cent of urban expansion in the next decades will take place in </a:t>
            </a:r>
            <a:r>
              <a:rPr lang="en-US" dirty="0" smtClean="0"/>
              <a:t>the developing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883 million people live in slums today and most them are found in Eastern and South-Eastern Asia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Urbanization is exacerbating existing stressors on health systems, potentially undermining the urban health advantage</a:t>
            </a:r>
            <a:r>
              <a:rPr lang="en-US" b="1" dirty="0"/>
              <a:t>.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74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rapid urbanization?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08573" cy="47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150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29423824"/>
              </p:ext>
            </p:extLst>
          </p:nvPr>
        </p:nvGraphicFramePr>
        <p:xfrm>
          <a:off x="1085850" y="0"/>
          <a:ext cx="805815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4" t="4996" r="29791" b="9509"/>
          <a:stretch/>
        </p:blipFill>
        <p:spPr bwMode="auto">
          <a:xfrm>
            <a:off x="323528" y="30753"/>
            <a:ext cx="7560840" cy="663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30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study - urban maternal health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2" y="1484784"/>
            <a:ext cx="8075673" cy="474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111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study - urban maternal health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Urbanization </a:t>
            </a:r>
            <a:r>
              <a:rPr lang="en-US" dirty="0"/>
              <a:t>is exacerbating existing stressors on health systems, potentially undermining the urban health advantage.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Increasing </a:t>
            </a:r>
            <a:r>
              <a:rPr lang="en-US" dirty="0" smtClean="0"/>
              <a:t>urbanization </a:t>
            </a:r>
            <a:r>
              <a:rPr lang="en-US" dirty="0"/>
              <a:t>will </a:t>
            </a:r>
            <a:r>
              <a:rPr lang="en-US" dirty="0" smtClean="0"/>
              <a:t>change:</a:t>
            </a:r>
          </a:p>
          <a:p>
            <a:pPr marL="730350" lvl="1" indent="-514350">
              <a:buFont typeface="+mj-lt"/>
              <a:buAutoNum type="arabicPeriod"/>
            </a:pPr>
            <a:r>
              <a:rPr lang="en-US" dirty="0" smtClean="0"/>
              <a:t>social </a:t>
            </a:r>
            <a:r>
              <a:rPr lang="en-US" dirty="0"/>
              <a:t>norms, </a:t>
            </a:r>
            <a:endParaRPr lang="en-US" dirty="0" smtClean="0"/>
          </a:p>
          <a:p>
            <a:pPr marL="730350" lvl="1" indent="-514350">
              <a:buFont typeface="+mj-lt"/>
              <a:buAutoNum type="arabicPeriod"/>
            </a:pPr>
            <a:r>
              <a:rPr lang="en-US" dirty="0" smtClean="0"/>
              <a:t>life </a:t>
            </a:r>
            <a:r>
              <a:rPr lang="en-US" dirty="0"/>
              <a:t>patterns, and </a:t>
            </a:r>
            <a:endParaRPr lang="en-US" dirty="0" smtClean="0"/>
          </a:p>
          <a:p>
            <a:pPr marL="730350" lvl="1" indent="-514350">
              <a:buFont typeface="+mj-lt"/>
              <a:buAutoNum type="arabicPeriod"/>
            </a:pPr>
            <a:r>
              <a:rPr lang="en-US" dirty="0" smtClean="0"/>
              <a:t>expectations </a:t>
            </a:r>
            <a:r>
              <a:rPr lang="en-US" dirty="0"/>
              <a:t>of and demands for maternal health services. 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86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challenges/opportunities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Dearth of </a:t>
            </a:r>
            <a:r>
              <a:rPr lang="en-US" dirty="0"/>
              <a:t>research “Research is urgently needed on how best to care for poor women in urban areas” (Lancet 2015)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Difficult to predict how demography will impact on demand and create new demands    (rich/poor gap)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Increasing attention from national governments and international community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Potential for information and communications technology 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53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smtClean="0"/>
              <a:t>need </a:t>
            </a:r>
            <a:r>
              <a:rPr lang="en-US" dirty="0"/>
              <a:t>for knowledge generation on health service delivery and utilization in urban spaces, particularly among the urban </a:t>
            </a:r>
            <a:r>
              <a:rPr lang="en-US" dirty="0" smtClean="0"/>
              <a:t>poor.</a:t>
            </a:r>
          </a:p>
          <a:p>
            <a:pPr marL="457200" indent="-457200">
              <a:buFontTx/>
              <a:buChar char="-"/>
            </a:pPr>
            <a:endParaRPr lang="en-US" sz="1000" dirty="0" smtClean="0"/>
          </a:p>
          <a:p>
            <a:pPr marL="457200" indent="-457200">
              <a:buFontTx/>
              <a:buChar char="-"/>
            </a:pPr>
            <a:r>
              <a:rPr lang="en-US" dirty="0" smtClean="0"/>
              <a:t>need </a:t>
            </a:r>
            <a:r>
              <a:rPr lang="en-US" dirty="0"/>
              <a:t>for research, </a:t>
            </a:r>
            <a:r>
              <a:rPr lang="en-US" dirty="0" smtClean="0"/>
              <a:t>design and </a:t>
            </a:r>
            <a:r>
              <a:rPr lang="en-US" dirty="0"/>
              <a:t>evaluation of urban maternal health services that span the continuum from antenatal to postnatal care. </a:t>
            </a: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Knowledge generation, research, design and evaluation all need women’s participation.</a:t>
            </a:r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sz="1000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379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976"/>
            <a:ext cx="8352928" cy="48958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Most vulnerable segments of slum communities</a:t>
            </a:r>
            <a:r>
              <a:rPr lang="en-US" sz="3200" dirty="0"/>
              <a:t> not reached by </a:t>
            </a:r>
            <a:r>
              <a:rPr lang="en-US" sz="3200" dirty="0" err="1" smtClean="0"/>
              <a:t>programmes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Lack </a:t>
            </a:r>
            <a:r>
              <a:rPr lang="en-US" sz="3200" dirty="0"/>
              <a:t>of projects addressing the specific needs of</a:t>
            </a:r>
            <a:r>
              <a:rPr lang="en-US" sz="3200" b="1" dirty="0"/>
              <a:t> urban poor adolescent girls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Lack </a:t>
            </a:r>
            <a:r>
              <a:rPr lang="en-US" sz="3200" dirty="0"/>
              <a:t>of projects addressing </a:t>
            </a:r>
            <a:r>
              <a:rPr lang="en-US" sz="3200" b="1" dirty="0"/>
              <a:t>maternal mental health</a:t>
            </a:r>
            <a:r>
              <a:rPr lang="en-US" sz="3200" dirty="0"/>
              <a:t> in poor urban </a:t>
            </a:r>
            <a:r>
              <a:rPr lang="en-US" sz="3200" dirty="0" smtClean="0"/>
              <a:t>environments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466"/>
                </a:solidFill>
              </a:rPr>
              <a:t>Few urban maternal health </a:t>
            </a:r>
            <a:r>
              <a:rPr lang="en-US" sz="3200" dirty="0" err="1">
                <a:solidFill>
                  <a:srgbClr val="004466"/>
                </a:solidFill>
              </a:rPr>
              <a:t>programmes</a:t>
            </a:r>
            <a:r>
              <a:rPr lang="en-US" sz="3200" dirty="0">
                <a:solidFill>
                  <a:srgbClr val="004466"/>
                </a:solidFill>
              </a:rPr>
              <a:t> take advantage of </a:t>
            </a:r>
            <a:r>
              <a:rPr lang="en-US" sz="3200" b="1" dirty="0">
                <a:solidFill>
                  <a:srgbClr val="004466"/>
                </a:solidFill>
              </a:rPr>
              <a:t>mobile technology</a:t>
            </a:r>
            <a:r>
              <a:rPr lang="en-US" sz="3200" dirty="0">
                <a:solidFill>
                  <a:srgbClr val="004466"/>
                </a:solidFill>
              </a:rPr>
              <a:t> in service delivery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F46C9-5ECC-4092-96B0-74964060004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33" y="68440"/>
            <a:ext cx="76190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73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ntoorthema">
  <a:themeElements>
    <a:clrScheme name="UA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9951</TotalTime>
  <Words>898</Words>
  <Application>Microsoft Office PowerPoint</Application>
  <PresentationFormat>On-screen Show (4:3)</PresentationFormat>
  <Paragraphs>142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Kantoorthema</vt:lpstr>
      <vt:lpstr>   Mothers At Risk    Innovating to improve urban maternal health</vt:lpstr>
      <vt:lpstr>Scoping study - Why urban?</vt:lpstr>
      <vt:lpstr>The impact of rapid urbanization?</vt:lpstr>
      <vt:lpstr>PowerPoint Presentation</vt:lpstr>
      <vt:lpstr>Scoping study - urban maternal health</vt:lpstr>
      <vt:lpstr>Scoping study - urban maternal health</vt:lpstr>
      <vt:lpstr>Multiple challenges/opportunities</vt:lpstr>
      <vt:lpstr>Knowledge gaps</vt:lpstr>
      <vt:lpstr>Programming gaps</vt:lpstr>
      <vt:lpstr>Three Delays Model – Thaddeus and Maine 1994</vt:lpstr>
      <vt:lpstr>Information and communication technologies to improve maternal health </vt:lpstr>
      <vt:lpstr>MAR – Maternal Uber</vt:lpstr>
      <vt:lpstr>Senegal - Yeebal Project (transfer Wolof) </vt:lpstr>
      <vt:lpstr>Objectives</vt:lpstr>
      <vt:lpstr>Key beneficiaries/stakeholders</vt:lpstr>
      <vt:lpstr>Lisungi – Mobile Clinic in Kinshasa, DRC</vt:lpstr>
      <vt:lpstr>Thank you</vt:lpstr>
      <vt:lpstr>PowerPoint Presentation</vt:lpstr>
      <vt:lpstr> District of Thiès, Senegal </vt:lpstr>
    </vt:vector>
  </TitlesOfParts>
  <Company>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and Development Research Group</dc:title>
  <dc:creator>Hammonds Rachel Mary</dc:creator>
  <cp:lastModifiedBy>Rachel Hammonds</cp:lastModifiedBy>
  <cp:revision>141</cp:revision>
  <dcterms:created xsi:type="dcterms:W3CDTF">2017-05-09T09:52:38Z</dcterms:created>
  <dcterms:modified xsi:type="dcterms:W3CDTF">2019-10-16T09:50:22Z</dcterms:modified>
</cp:coreProperties>
</file>