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508" r:id="rId3"/>
    <p:sldId id="509" r:id="rId4"/>
    <p:sldId id="515" r:id="rId5"/>
    <p:sldId id="511" r:id="rId6"/>
    <p:sldId id="513" r:id="rId7"/>
    <p:sldId id="514" r:id="rId8"/>
    <p:sldId id="259" r:id="rId9"/>
  </p:sldIdLst>
  <p:sldSz cx="12192000" cy="6858000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D15785-3687-4C0C-8C62-B4BAFC2DE741}">
          <p14:sldIdLst>
            <p14:sldId id="257"/>
            <p14:sldId id="508"/>
            <p14:sldId id="509"/>
            <p14:sldId id="515"/>
            <p14:sldId id="511"/>
            <p14:sldId id="513"/>
            <p14:sldId id="514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City of Kigali population growth 1962-2040 (proj)</a:t>
            </a:r>
          </a:p>
        </c:rich>
      </c:tx>
      <c:layout>
        <c:manualLayout>
          <c:xMode val="edge"/>
          <c:yMode val="edge"/>
          <c:x val="0.24372900262467195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Sheet1!$D$32:$D$38</c:f>
              <c:numCache>
                <c:formatCode>General</c:formatCode>
                <c:ptCount val="7"/>
                <c:pt idx="0">
                  <c:v>1962</c:v>
                </c:pt>
                <c:pt idx="1">
                  <c:v>1978</c:v>
                </c:pt>
                <c:pt idx="2">
                  <c:v>1991</c:v>
                </c:pt>
                <c:pt idx="3">
                  <c:v>2002</c:v>
                </c:pt>
                <c:pt idx="4">
                  <c:v>2012</c:v>
                </c:pt>
                <c:pt idx="5">
                  <c:v>2027</c:v>
                </c:pt>
                <c:pt idx="6">
                  <c:v>2040</c:v>
                </c:pt>
              </c:numCache>
            </c:numRef>
          </c:cat>
          <c:val>
            <c:numRef>
              <c:f>Sheet1!$D$32:$D$38</c:f>
              <c:numCache>
                <c:formatCode>General</c:formatCode>
                <c:ptCount val="7"/>
                <c:pt idx="0">
                  <c:v>1962</c:v>
                </c:pt>
                <c:pt idx="1">
                  <c:v>1978</c:v>
                </c:pt>
                <c:pt idx="2">
                  <c:v>1991</c:v>
                </c:pt>
                <c:pt idx="3">
                  <c:v>2002</c:v>
                </c:pt>
                <c:pt idx="4">
                  <c:v>2012</c:v>
                </c:pt>
                <c:pt idx="5">
                  <c:v>2027</c:v>
                </c:pt>
                <c:pt idx="6">
                  <c:v>2040</c:v>
                </c:pt>
              </c:numCache>
            </c:numRef>
          </c:val>
          <c:smooth val="0"/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Sheet1!$D$32:$D$38</c:f>
              <c:numCache>
                <c:formatCode>General</c:formatCode>
                <c:ptCount val="7"/>
                <c:pt idx="0">
                  <c:v>1962</c:v>
                </c:pt>
                <c:pt idx="1">
                  <c:v>1978</c:v>
                </c:pt>
                <c:pt idx="2">
                  <c:v>1991</c:v>
                </c:pt>
                <c:pt idx="3">
                  <c:v>2002</c:v>
                </c:pt>
                <c:pt idx="4">
                  <c:v>2012</c:v>
                </c:pt>
                <c:pt idx="5">
                  <c:v>2027</c:v>
                </c:pt>
                <c:pt idx="6">
                  <c:v>2040</c:v>
                </c:pt>
              </c:numCache>
            </c:numRef>
          </c:cat>
          <c:val>
            <c:numRef>
              <c:f>Sheet1!$E$32:$E$38</c:f>
              <c:numCache>
                <c:formatCode>_ * #.##0_ ;_ * \-#.##0_ ;_ * "-"??_ ;_ @_ </c:formatCode>
                <c:ptCount val="7"/>
                <c:pt idx="0">
                  <c:v>6000</c:v>
                </c:pt>
                <c:pt idx="1">
                  <c:v>115000</c:v>
                </c:pt>
                <c:pt idx="2">
                  <c:v>235000</c:v>
                </c:pt>
                <c:pt idx="3">
                  <c:v>765000</c:v>
                </c:pt>
                <c:pt idx="4">
                  <c:v>1133000</c:v>
                </c:pt>
                <c:pt idx="5">
                  <c:v>2000000</c:v>
                </c:pt>
                <c:pt idx="6">
                  <c:v>4200000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032112"/>
        <c:axId val="270139048"/>
      </c:lineChart>
      <c:catAx>
        <c:axId val="1420321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139048"/>
        <c:crosses val="autoZero"/>
        <c:auto val="1"/>
        <c:lblAlgn val="ctr"/>
        <c:lblOffset val="100"/>
        <c:noMultiLvlLbl val="0"/>
      </c:catAx>
      <c:valAx>
        <c:axId val="270139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03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DFBEF-FCA4-48B0-8F30-8C3AC69B1A76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28DE-EFA5-4D23-BFF3-2758D4A3C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4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BB244-2565-46E9-A2B1-6555D21F4863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13F97-6BAD-4F42-881B-87AA03306598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0932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Epidemiologic</a:t>
            </a:r>
            <a:r>
              <a:rPr lang="fr-BE" dirty="0" smtClean="0"/>
              <a:t> transition – STEP </a:t>
            </a:r>
            <a:r>
              <a:rPr lang="fr-BE" dirty="0" err="1" smtClean="0"/>
              <a:t>Study</a:t>
            </a:r>
            <a:r>
              <a:rPr lang="fr-BE" dirty="0" smtClean="0"/>
              <a:t> 2015: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dirty="0" smtClean="0"/>
              <a:t>17% </a:t>
            </a:r>
            <a:r>
              <a:rPr lang="fr-BE" dirty="0" err="1" smtClean="0"/>
              <a:t>Rwandan</a:t>
            </a:r>
            <a:r>
              <a:rPr lang="fr-BE" dirty="0" smtClean="0"/>
              <a:t> population </a:t>
            </a:r>
            <a:r>
              <a:rPr lang="fr-BE" dirty="0" err="1" smtClean="0"/>
              <a:t>overweight</a:t>
            </a:r>
            <a:r>
              <a:rPr lang="fr-BE" dirty="0" smtClean="0"/>
              <a:t> or obeses, </a:t>
            </a:r>
            <a:r>
              <a:rPr lang="fr-BE" dirty="0" err="1" smtClean="0"/>
              <a:t>even</a:t>
            </a:r>
            <a:r>
              <a:rPr lang="fr-BE" dirty="0" smtClean="0"/>
              <a:t> more </a:t>
            </a:r>
            <a:r>
              <a:rPr lang="fr-BE" dirty="0" err="1" smtClean="0"/>
              <a:t>prevalent</a:t>
            </a:r>
            <a:r>
              <a:rPr lang="fr-BE" dirty="0" smtClean="0"/>
              <a:t> on </a:t>
            </a:r>
            <a:r>
              <a:rPr lang="fr-BE" dirty="0" err="1" smtClean="0"/>
              <a:t>urban</a:t>
            </a:r>
            <a:r>
              <a:rPr lang="fr-BE" dirty="0" smtClean="0"/>
              <a:t> area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dirty="0" smtClean="0"/>
              <a:t>15% </a:t>
            </a:r>
            <a:r>
              <a:rPr lang="fr-BE" dirty="0" err="1" smtClean="0"/>
              <a:t>elevated</a:t>
            </a:r>
            <a:r>
              <a:rPr lang="fr-BE" dirty="0" smtClean="0"/>
              <a:t> </a:t>
            </a:r>
            <a:r>
              <a:rPr lang="fr-BE" dirty="0" err="1" smtClean="0"/>
              <a:t>blood</a:t>
            </a:r>
            <a:r>
              <a:rPr lang="fr-BE" baseline="0" dirty="0" smtClean="0"/>
              <a:t> pressure, </a:t>
            </a:r>
            <a:r>
              <a:rPr lang="fr-BE" baseline="0" dirty="0" err="1" smtClean="0"/>
              <a:t>associated</a:t>
            </a:r>
            <a:r>
              <a:rPr lang="fr-BE" baseline="0" dirty="0" smtClean="0"/>
              <a:t> </a:t>
            </a:r>
            <a:r>
              <a:rPr lang="fr-BE" baseline="0" dirty="0" err="1" smtClean="0"/>
              <a:t>with</a:t>
            </a:r>
            <a:r>
              <a:rPr lang="fr-BE" baseline="0" dirty="0" smtClean="0"/>
              <a:t> living in semi-</a:t>
            </a:r>
            <a:r>
              <a:rPr lang="fr-BE" baseline="0" dirty="0" err="1" smtClean="0"/>
              <a:t>urban</a:t>
            </a:r>
            <a:r>
              <a:rPr lang="fr-BE" baseline="0" dirty="0" smtClean="0"/>
              <a:t> areas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 smtClean="0"/>
              <a:t>3% </a:t>
            </a:r>
            <a:r>
              <a:rPr lang="fr-BE" baseline="0" dirty="0" err="1" smtClean="0"/>
              <a:t>elevated</a:t>
            </a:r>
            <a:r>
              <a:rPr lang="fr-BE" baseline="0" dirty="0" smtClean="0"/>
              <a:t> </a:t>
            </a:r>
            <a:r>
              <a:rPr lang="fr-BE" baseline="0" dirty="0" err="1" smtClean="0"/>
              <a:t>blood</a:t>
            </a:r>
            <a:r>
              <a:rPr lang="fr-BE" baseline="0" dirty="0" smtClean="0"/>
              <a:t> </a:t>
            </a:r>
            <a:r>
              <a:rPr lang="fr-BE" baseline="0" dirty="0" err="1" smtClean="0"/>
              <a:t>sugar</a:t>
            </a:r>
            <a:r>
              <a:rPr lang="fr-BE" baseline="0" dirty="0" smtClean="0"/>
              <a:t>, more </a:t>
            </a:r>
            <a:r>
              <a:rPr lang="fr-BE" baseline="0" dirty="0" err="1" smtClean="0"/>
              <a:t>prevalent</a:t>
            </a:r>
            <a:r>
              <a:rPr lang="fr-BE" baseline="0" dirty="0" smtClean="0"/>
              <a:t> in </a:t>
            </a:r>
            <a:r>
              <a:rPr lang="fr-BE" baseline="0" dirty="0" err="1" smtClean="0"/>
              <a:t>urban</a:t>
            </a:r>
            <a:r>
              <a:rPr lang="fr-BE" baseline="0" dirty="0" smtClean="0"/>
              <a:t> areas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 err="1" smtClean="0"/>
              <a:t>Less</a:t>
            </a:r>
            <a:r>
              <a:rPr lang="fr-BE" baseline="0" dirty="0" smtClean="0"/>
              <a:t> </a:t>
            </a:r>
            <a:r>
              <a:rPr lang="fr-BE" baseline="0" dirty="0" err="1" smtClean="0"/>
              <a:t>physical</a:t>
            </a:r>
            <a:r>
              <a:rPr lang="fr-BE" baseline="0" dirty="0" smtClean="0"/>
              <a:t> </a:t>
            </a:r>
            <a:r>
              <a:rPr lang="fr-BE" baseline="0" dirty="0" err="1" smtClean="0"/>
              <a:t>activity</a:t>
            </a:r>
            <a:r>
              <a:rPr lang="fr-BE" baseline="0" dirty="0" smtClean="0"/>
              <a:t> </a:t>
            </a:r>
            <a:r>
              <a:rPr lang="fr-BE" baseline="0" dirty="0" err="1" smtClean="0"/>
              <a:t>levels</a:t>
            </a:r>
            <a:endParaRPr lang="fr-B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 smtClean="0"/>
              <a:t>WHO </a:t>
            </a:r>
            <a:r>
              <a:rPr lang="fr-BE" baseline="0" dirty="0" err="1" smtClean="0"/>
              <a:t>Norms</a:t>
            </a:r>
            <a:r>
              <a:rPr lang="fr-BE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 smtClean="0"/>
              <a:t>1 </a:t>
            </a:r>
            <a:r>
              <a:rPr lang="fr-BE" baseline="0" dirty="0" err="1" smtClean="0"/>
              <a:t>bed</a:t>
            </a:r>
            <a:r>
              <a:rPr lang="fr-BE" baseline="0" dirty="0" smtClean="0"/>
              <a:t>/1,000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aseline="0" dirty="0" smtClean="0"/>
              <a:t>1 ambulance / 50,000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13F97-6BAD-4F42-881B-87AA03306598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1154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67E806-BABC-4586-AA9F-98BDF71B2BA1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723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D84EDB-BA83-436E-A257-61AE86B91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95D013-EAC6-4D5C-9067-860BCCE75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699D69-CF7B-418A-89C1-377DB689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B8505F-DD40-459C-848D-6075C769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55EE4E-0A04-4235-82A2-9B3AABFD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051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52D886-D79E-444E-8D16-F5864690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5AA2F03-BC6F-4D58-8CC6-EAB2BD8E2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D19E8D-A0BC-4706-A256-1B9DBEF8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912A5E-BB42-4A88-806E-A5D74F76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3A1470-3D14-438C-A7BA-B4364A716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420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E41B5D6-7828-4448-91FE-711A5BA88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B48AA93-6390-4124-9634-DCF93A20A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CAD17A-1FD4-4476-BAEA-DD164B7D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3F6324-2F50-473A-9C6C-720AAD862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896BCA-5F54-4B57-87A6-0AFF2A2B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48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344D59-4397-42B4-972D-1BAF00824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0F7B3B-7E2A-4AF9-AB3E-0A6AC7E7F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188CD3-3ABC-45C8-AF6D-B48C6BCE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6287B3-9108-402A-B5EA-3A0F985D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454454-1145-474B-BE29-CEF97C8FD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983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D55B6D-4556-45B6-B8D7-D90198B4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F7EE28-1DD5-46F3-B9DF-EA2E93636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3AD0AF-47DE-441A-B668-330E04FD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886DB8-2D22-42B1-B574-9963A1840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C162B4-CB6D-4373-8D6C-4F07BA9C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9513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9CD516-1771-4E3E-987C-29CA89A2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45FA08-6403-4DFB-A1E5-61BE72D15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29E594-C01B-4A82-A466-5232247C9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F863C8-78DF-4641-8DD3-10E37BFA4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DFFDCCF-909E-42C3-B57E-7BBBF608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55FC9C-DE3F-494D-9E77-6C27945C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353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DCDBFD-8E7F-4A35-9157-ADFDE3230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220C1E-E76E-4B3D-B175-0C506B961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22CCE66-952C-474F-B599-698E1EC9C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D80808E-1BCD-4259-8C0A-FEFA2061EF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FEB8CE0-EE30-4DA3-BA8E-8A2A7F3FA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6548CFD-5A77-47E3-B99F-EB6B5A33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A0D9499-3595-49F0-B2FA-1AC4C9C2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ABF6D62-1F51-4F53-8198-A5F4EBB4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577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677041-EFFC-4C94-8ACB-0BDDE92D0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FA78F8E-3E01-44B7-9955-A09026B2E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FC32AB9-FA63-40BB-97C4-639E7594E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A7B46F-A007-4B9A-B802-1C915D39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25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781676E-0802-4642-B370-44EF2D7A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6962224-C514-463F-901F-DA49CA87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BF1718-40D1-44D7-B9CC-B803D858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698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1FAF88-061A-45C3-9383-FF07D26C1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8AFB24-2DC1-4761-938E-374D26F66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6FDC96C-09EE-47EE-AB31-DCBEAEE09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1179B9C-02F6-424F-B721-C75691835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BBAC3F-7699-4308-AE3A-29FC2917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2FC38F-1815-4301-9AAB-85659BFB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857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D72935-EDEC-410A-8DDC-3EA304E4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D53328D-8C2C-44E6-879D-99682E4F7B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3DB18ED-8D3F-461A-9DFE-66487586A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FEE61F1-66F2-442D-952B-739B76C29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6B5DDFB-5BF2-4478-A3F6-711FFFF4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205081-468B-46D8-9FCD-B5419204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946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92FEBA0-F956-499A-89F7-EA130ADD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72118A-ADF0-45F5-BC08-CB54DFD9D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EE3EE8-E002-4F05-98B7-5A3CFA1EA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B0217-813D-4BD0-BA75-B4AA56DE6CDD}" type="datetimeFigureOut">
              <a:rPr lang="fr-BE" smtClean="0"/>
              <a:t>16/10/2019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C229DA-276E-43C6-8BF7-DCE892664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4B96C0-B697-45D6-815A-AD725DC33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9ACB0-AECC-46C1-8D71-0B56EA85A27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21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8.emf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fs10.formsite.com/formulierenITG/images/15y_Be-cause_health.jpg">
            <a:extLst>
              <a:ext uri="{FF2B5EF4-FFF2-40B4-BE49-F238E27FC236}">
                <a16:creationId xmlns:a16="http://schemas.microsoft.com/office/drawing/2014/main" xmlns="" id="{D840E68C-A30B-4E1C-91C0-76DA341E2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561" y="0"/>
            <a:ext cx="2926603" cy="1177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 descr="flag">
            <a:extLst>
              <a:ext uri="{FF2B5EF4-FFF2-40B4-BE49-F238E27FC236}">
                <a16:creationId xmlns:a16="http://schemas.microsoft.com/office/drawing/2014/main" xmlns="" id="{3A5F0EF0-9EF1-4C8D-8035-29A8BF0C3F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95055" cy="117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s://www.be-causehealth.be/wp-content/uploads/2019/09/BCH-Banners-2019.jpg">
            <a:extLst>
              <a:ext uri="{FF2B5EF4-FFF2-40B4-BE49-F238E27FC236}">
                <a16:creationId xmlns:a16="http://schemas.microsoft.com/office/drawing/2014/main" xmlns="" id="{7457A92D-FCB8-4CDC-B9BC-28789CA7C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604" y="5803090"/>
            <a:ext cx="6721642" cy="98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672FD98-8736-432E-902A-D47FD9A1F5DB}"/>
              </a:ext>
            </a:extLst>
          </p:cNvPr>
          <p:cNvSpPr/>
          <p:nvPr/>
        </p:nvSpPr>
        <p:spPr>
          <a:xfrm>
            <a:off x="4163497" y="5472666"/>
            <a:ext cx="378385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BE" sz="2000" i="0" dirty="0">
                <a:solidFill>
                  <a:schemeClr val="tx1"/>
                </a:solidFill>
                <a:effectLst/>
                <a:latin typeface="roboto"/>
              </a:rPr>
              <a:t>‘‘TAKING THE URBAN TURN’’</a:t>
            </a:r>
            <a:endParaRPr lang="fr-BE" sz="2000" dirty="0">
              <a:solidFill>
                <a:schemeClr val="tx1"/>
              </a:solidFill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xmlns="" id="{28E40DA6-860C-4312-B8B0-A2BAA21A0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480" y="2563811"/>
            <a:ext cx="8950817" cy="1610945"/>
          </a:xfrm>
          <a:prstGeom prst="horizontalScroll">
            <a:avLst>
              <a:gd name="adj" fmla="val 125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fr-FR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A proposed Model for the development of medicalized first line health services for the City of Kigali in Rwanda: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fr-FR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striving for excellence</a:t>
            </a:r>
            <a:endParaRPr kumimoji="0" lang="en-US" altLang="fr-FR" sz="2400" b="1" i="1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32" name="Image 14">
            <a:extLst>
              <a:ext uri="{FF2B5EF4-FFF2-40B4-BE49-F238E27FC236}">
                <a16:creationId xmlns:a16="http://schemas.microsoft.com/office/drawing/2014/main" xmlns="" id="{C422E8F3-3D51-42BA-AE1D-CAB24438D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20" y="177655"/>
            <a:ext cx="1371600" cy="99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 12">
            <a:extLst>
              <a:ext uri="{FF2B5EF4-FFF2-40B4-BE49-F238E27FC236}">
                <a16:creationId xmlns:a16="http://schemas.microsoft.com/office/drawing/2014/main" xmlns="" id="{A2CBD654-3D0A-4141-A3A7-BB376BAEB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952" y="212317"/>
            <a:ext cx="935466" cy="96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xmlns="" id="{1C7703DB-4FF3-49D9-84C2-5232460B4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81" y="6045249"/>
            <a:ext cx="921694" cy="777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94A84A4-7165-4BAC-B137-643C6005BF3D}"/>
              </a:ext>
            </a:extLst>
          </p:cNvPr>
          <p:cNvSpPr/>
          <p:nvPr/>
        </p:nvSpPr>
        <p:spPr>
          <a:xfrm>
            <a:off x="1673895" y="4981218"/>
            <a:ext cx="8573985" cy="48431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BE-CAUSE HEALTH ANNUAL CONFERENCE, BRUSSELS 15</a:t>
            </a:r>
            <a:r>
              <a:rPr lang="en-GB" sz="1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16</a:t>
            </a:r>
            <a:r>
              <a:rPr lang="en-GB" sz="1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OCTOBER 2019</a:t>
            </a:r>
            <a:endParaRPr lang="fr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8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516768"/>
              </p:ext>
            </p:extLst>
          </p:nvPr>
        </p:nvGraphicFramePr>
        <p:xfrm>
          <a:off x="729916" y="711116"/>
          <a:ext cx="4572000" cy="245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3355" y="917754"/>
            <a:ext cx="2454285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b="1" dirty="0" smtClean="0"/>
              <a:t>EXPONENTIAL POPULATION GROWTH</a:t>
            </a:r>
            <a:endParaRPr lang="fr-BE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0176" y="3296724"/>
            <a:ext cx="3400927" cy="147732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EPIDEMIOLOGIC TRANSITION:</a:t>
            </a:r>
          </a:p>
          <a:p>
            <a:pPr marL="987425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Blood pressure</a:t>
            </a:r>
          </a:p>
          <a:p>
            <a:pPr marL="987425" indent="-285750">
              <a:buFont typeface="Arial" panose="020B0604020202020204" pitchFamily="34" charset="0"/>
              <a:buChar char="•"/>
            </a:pPr>
            <a:r>
              <a:rPr lang="en-US" dirty="0" smtClean="0"/>
              <a:t>Diabetes</a:t>
            </a:r>
          </a:p>
          <a:p>
            <a:pPr marL="987425" indent="-285750">
              <a:buFont typeface="Arial" panose="020B0604020202020204" pitchFamily="34" charset="0"/>
              <a:buChar char="•"/>
            </a:pPr>
            <a:r>
              <a:rPr lang="en-US" dirty="0" smtClean="0"/>
              <a:t>Overweight</a:t>
            </a:r>
          </a:p>
          <a:p>
            <a:pPr marL="987425" indent="-285750">
              <a:buFont typeface="Arial" panose="020B0604020202020204" pitchFamily="34" charset="0"/>
              <a:buChar char="•"/>
            </a:pPr>
            <a:r>
              <a:rPr lang="en-US" dirty="0" smtClean="0"/>
              <a:t>Alcohol and smoking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0178" y="4905720"/>
            <a:ext cx="3400927" cy="1754326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URBAN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Water and sanitation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Waste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pollution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Road accidents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Mental Health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36713" y="4351722"/>
            <a:ext cx="3400927" cy="2308324"/>
          </a:xfrm>
          <a:prstGeom prst="rect">
            <a:avLst/>
          </a:prstGeom>
          <a:ln w="190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NUMEROUS ACTORS: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City of Kigali and administrative districts, DHMT, DHU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Public Health 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Private Health 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Ministry of Health and RBC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Civil Society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Enabel</a:t>
            </a:r>
            <a:endParaRPr lang="en-US" dirty="0"/>
          </a:p>
        </p:txBody>
      </p:sp>
      <p:sp>
        <p:nvSpPr>
          <p:cNvPr id="2" name="Up Arrow 1"/>
          <p:cNvSpPr/>
          <p:nvPr/>
        </p:nvSpPr>
        <p:spPr>
          <a:xfrm rot="1210989">
            <a:off x="971877" y="3654282"/>
            <a:ext cx="391667" cy="85801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1" name="Picture 2" descr="https://fs10.formsite.com/formulierenITG/images/banner_BCH.jpg">
            <a:extLst>
              <a:ext uri="{FF2B5EF4-FFF2-40B4-BE49-F238E27FC236}">
                <a16:creationId xmlns:a16="http://schemas.microsoft.com/office/drawing/2014/main" xmlns="" id="{A5B5532E-E659-4D87-B233-39550FD76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98735">
            <a:off x="4640018" y="2562659"/>
            <a:ext cx="3381871" cy="120689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208233" y="476592"/>
            <a:ext cx="3400927" cy="2585323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ACCESS TO CARE:</a:t>
            </a:r>
          </a:p>
          <a:p>
            <a:pPr marL="357188" indent="-285750">
              <a:buFont typeface="Arial" panose="020B0604020202020204" pitchFamily="34" charset="0"/>
              <a:buChar char="•"/>
            </a:pPr>
            <a:r>
              <a:rPr lang="en-US" dirty="0" smtClean="0"/>
              <a:t>Geographical: Overloaded health facilities</a:t>
            </a:r>
          </a:p>
          <a:p>
            <a:pPr marL="357188" indent="-285750">
              <a:buFont typeface="Arial" panose="020B0604020202020204" pitchFamily="34" charset="0"/>
              <a:buChar char="•"/>
            </a:pPr>
            <a:r>
              <a:rPr lang="en-US" dirty="0" smtClean="0"/>
              <a:t>Financial: Private facilities</a:t>
            </a:r>
          </a:p>
          <a:p>
            <a:pPr marL="357188" indent="-285750">
              <a:buFont typeface="Arial" panose="020B0604020202020204" pitchFamily="34" charset="0"/>
              <a:buChar char="•"/>
            </a:pPr>
            <a:r>
              <a:rPr lang="en-US" dirty="0" smtClean="0"/>
              <a:t>Uncovered needs in eye care, dental care, physiotherapy, palliative care, chronic diseases care</a:t>
            </a:r>
          </a:p>
          <a:p>
            <a:pPr marL="357188" indent="-285750">
              <a:buFont typeface="Arial" panose="020B0604020202020204" pitchFamily="34" charset="0"/>
              <a:buChar char="•"/>
            </a:pPr>
            <a:r>
              <a:rPr lang="en-US" dirty="0" smtClean="0"/>
              <a:t>Mental Health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99537" y="247854"/>
            <a:ext cx="5670198" cy="5232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2800" b="1" dirty="0" smtClean="0">
                <a:solidFill>
                  <a:srgbClr val="0070C0"/>
                </a:solidFill>
              </a:rPr>
              <a:t>URBAN HEALTH CHALLENGES</a:t>
            </a:r>
            <a:endParaRPr lang="fr-BE" sz="28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8233" y="3344694"/>
            <a:ext cx="3400927" cy="286232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HEALTH FACILITIES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4 referral hospitals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4 District Hospitals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5 Private hospitals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200 Private facilities, 59 Public and 22 FBO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1 MD / 2,120 inhabitants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1 bed / 417 inhabitants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r>
              <a:rPr lang="en-US" dirty="0" smtClean="0"/>
              <a:t>1 ambulance for 50,000</a:t>
            </a:r>
          </a:p>
          <a:p>
            <a:pPr marL="285750" indent="-285750" defTabSz="179388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3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800"/>
          </a:xfrm>
        </p:spPr>
        <p:txBody>
          <a:bodyPr>
            <a:normAutofit fontScale="90000"/>
          </a:bodyPr>
          <a:lstStyle/>
          <a:p>
            <a:r>
              <a:rPr lang="fr-BE" b="1" dirty="0" smtClean="0">
                <a:solidFill>
                  <a:srgbClr val="0070C0"/>
                </a:solidFill>
                <a:latin typeface="+mn-lt"/>
              </a:rPr>
              <a:t>CONCEPT OF FIRST LINE HEALTH UNIT (FLHU)</a:t>
            </a:r>
            <a:endParaRPr lang="fr-BE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1304926"/>
            <a:ext cx="6907212" cy="510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3250" y="2214563"/>
            <a:ext cx="1100138" cy="3000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6958012" y="4748212"/>
            <a:ext cx="1100138" cy="3000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Rectangle 8"/>
          <p:cNvSpPr/>
          <p:nvPr/>
        </p:nvSpPr>
        <p:spPr>
          <a:xfrm>
            <a:off x="3121025" y="4748213"/>
            <a:ext cx="1100138" cy="3000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6958012" y="2236790"/>
            <a:ext cx="1100138" cy="3000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1" name="TextBox 10"/>
          <p:cNvSpPr txBox="1"/>
          <p:nvPr/>
        </p:nvSpPr>
        <p:spPr>
          <a:xfrm>
            <a:off x="2187575" y="4909749"/>
            <a:ext cx="51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NGO</a:t>
            </a:r>
            <a:endParaRPr lang="fr-BE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469311" y="4052288"/>
            <a:ext cx="51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NGO</a:t>
            </a:r>
            <a:endParaRPr lang="fr-BE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443662" y="1553348"/>
            <a:ext cx="51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NGO</a:t>
            </a:r>
            <a:endParaRPr lang="fr-BE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43388" y="1470838"/>
            <a:ext cx="51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PFP</a:t>
            </a:r>
            <a:endParaRPr lang="fr-BE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436144" y="5988050"/>
            <a:ext cx="51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PFP</a:t>
            </a:r>
            <a:endParaRPr lang="fr-BE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557418" y="1695837"/>
            <a:ext cx="51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 smtClean="0"/>
              <a:t>PFP</a:t>
            </a:r>
            <a:endParaRPr lang="fr-BE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14438" y="6408739"/>
            <a:ext cx="1001553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HP: Health Post – PF: Private For Profit – NGO Non Governmental Organization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023476" y="1186736"/>
            <a:ext cx="1992311" cy="39703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One management unit</a:t>
            </a:r>
          </a:p>
          <a:p>
            <a:endParaRPr lang="en-US" u="sng" dirty="0"/>
          </a:p>
          <a:p>
            <a:r>
              <a:rPr lang="en-US" u="sng" dirty="0" smtClean="0"/>
              <a:t>Entry point: </a:t>
            </a:r>
            <a:r>
              <a:rPr lang="en-US" dirty="0" smtClean="0"/>
              <a:t>PFP, NGO, HP</a:t>
            </a:r>
          </a:p>
          <a:p>
            <a:endParaRPr lang="en-US" dirty="0" smtClean="0"/>
          </a:p>
          <a:p>
            <a:r>
              <a:rPr lang="en-US" u="sng" dirty="0" smtClean="0"/>
              <a:t>Mentored by: </a:t>
            </a:r>
            <a:r>
              <a:rPr lang="en-US" dirty="0" smtClean="0"/>
              <a:t>Health Center (public finality but mix public and private actors)</a:t>
            </a:r>
          </a:p>
          <a:p>
            <a:endParaRPr lang="en-US" dirty="0"/>
          </a:p>
          <a:p>
            <a:r>
              <a:rPr lang="en-US" dirty="0" smtClean="0"/>
              <a:t>Optimal Division of labor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67908" y="4616279"/>
            <a:ext cx="153431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Medicalized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926158" y="4632751"/>
            <a:ext cx="153431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Medicalized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767908" y="2186753"/>
            <a:ext cx="153431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Medicalized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926159" y="2164526"/>
            <a:ext cx="153431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Medicalized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96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4" descr="data:image/jpeg;base64,/9j/4AAQSkZJRgABAQAAAQABAAD/2wCEAAkGBxIQEBUQEBIVFRUVFRYWFhgVFRUVGhgXFhgWFhcXFRYYHSghGBolIRcVITEjJykrLi4uFx8zODMuNygtLisBCgoKDg0OGxAQGy8mICYtLS0tLTUtLS8vLy0tLS0tLS0tLy8uLS0tLS0tLS0tLS0tKy0tLS0tLS0tLS0tLS0rLf/AABEIAL0BCwMBIgACEQEDEQH/xAAbAAACAwEBAQAAAAAAAAAAAAAAAwEEBQYCB//EAD8QAAIBAwMCAwUGBAYCAQUBAAECEQADEgQhMQVBEyJRMlJhcZEGFEJygbEjkrLhFWKhwdHwQ4JTMzRjwvEk/8QAGQEBAAMBAQAAAAAAAAAAAAAAAAIDBAEF/8QAKBEAAwACAgEDAwQDAAAAAAAAAAECAxEhMRIEQVETImEUgZHBMnGx/9oADAMBAAIRAxEAPwD7Vq9Utpc3KqvcswVRsTJY8cUlOpWyQoe0S3sgXVJbyh/KO/lIPyINJ+0FtWtAMXAzSDbClwwMpiGBBOQXkGuYPTNANxqb6lsssYDE3LS2WlltyNhlCkCZI4AAHU3esWVEtdsqCoeTeQeRiAr7/hMiDxvVXWdVV4FrVadDkFMujyzcLyIbY7d6xhodBbyA1F2PAKYCCBauy6bi3JgGFDEwI2mveq6XogzC5qLstdu3Qvl8rG6WcwqbplOzyCOQRNAb3+K27crcvWclIV5uopDESAV/CSASB8Kb/iVuWGdqVJDDxVlSAWIYdiACY9Aa5fqVjpt/Nrly4C7l2YTIL2zaKwVMKBcyiIO05DY2k+y+j1alxduuMjiQVU2zNwkJCA/+Z+ZkNG4JBA37fUUYFle0QGCEi6pAckAKSOGJIEc7ivH+L2pjxbM5+HHjJ7fGH5vhzVB/snaax92a5eNvxDc9pVIOJUCUUbKSGHfJVMmK8J9kbS3BdS7eVsy8zaaWLOx9u2YEudhAESACWJA1h1BCyqHtyxYKPEWWKEhwo7lSCD6RS72tDo3h3bSkAnLNXChQrMSPSGX5ZA9xWf0/7JWbDWmt3L0WiSql1aclCsGYrmQSC5GUFmJ+S7X2L0y+JDXR4th9O/mUSrpaQtsuzgWlAb47zAgC/pOoYAC7fsszPgPOiefjACd2kNtztxVr76sE5W4GUnxBAwOLz6YnY+hrIX7I2hiUu3kxGK4sgi3kji0DhOA8O2PehAJ3M+bX2OtIpRL18KyXEdcrbZC6qK5JdCQSUDbEeZmPegNa91S2hZXuWlKgFg11QVBBILA8SATv6V603UEux4b23mSMbitIGMxHpkv8w9aq3Ogo1w3DcuQXL4eTEMyG2xBwy3B7k8CIp+h6Tbs3GuoDk1u1aJMbrayxOw5OUH8q+lAW8m90fzf2oyb3R/N/amUUBQ0tvUKxNx1dYgAKF9N5+u3xq3k3uj+b+1exU0AvJvdH839qMm90fzf2plYeq6tdW7cVAhVGCgHIE+VGPmmByw49KlMunpHKpTyzYyb3R/N/ajJvdH839q86S+LltbgkB1DAHYiRMEdjTqidM+5b1BuSLihJBxxBMCJGXx337Vcyb3R/N/avdTQC8m90fzf2oyb3R/N/amUUAvJvdH839qMm90fzf2plFAUdal9o8JlT1kZzuPlHerFsuAAwBMCTMSe5iNqaamgF5N7o/m/tRk3uj+b+1MooCpp9crkhYOLYNB4YEiCCPUf71brnfs11RdUt24oUD7zcUYgCVt3Xsgkjkk22bfswroaAXd5T8x/pamQKzhn96aZwxtYzMZRqMse0+zP6Vo0AQKggVNQaAnEelAFFFATRUUUBNFRRQAKmvIqaAKmoooCaKiigAVNKv3hbVnYwqgsT8AJNL0utS77DAkcjcMNyN1O44P0oCzXI2eD8Wc/OXYzwOef1rd6vr/DXBd3YHEAxj2yYzsB9TG1YVpQoCgQAABHw2FavTS+WZ876Q2xfuouCXMVBYiEWfMxcgkyCNyOBse53r1p9ZdtHIM1z3ldva9Sp4Rt5gQu0bchdFaHij4KfqV8nSaPUi6i3FBAYcHYg8EH4gyP0p9cfi9tvEsMVYNkyzCXNoIuD5R5uRA5Aiuk6Z1FdQmaSCDiysCGRhEqw/UGeCCCJBBrHlxOOfY1RkVFyiooqksJoqKKADU15NTQE1DLII9fT/aiigKNnptqyEFpAgRUtqF2ARSMRHwj/AFNX6o9Zy8B8PaxOMTMwYiN59KtaecFnnETPrHegIu8p+Y/0tTaVd5T8x/pam0AVBqag0BNFFFAFFFFAFFFeL10IpZuB6Ak+gAA3J+AoD0Kmqvi3T7NsAf52g9oIChtueT6VOkusSyXCMlIO0iVbdTB44Ycn2f0oCzRRSNbqltIXYjYMQCQMiqloE94B+lAF7Vqpx3ZonFQSdwxE9lBxMEwJEVW1XUjbG9m5vMSbYG0c+aQN/TsfhNnRWcEAkEnzMQCMmO5MEkj4CTAgdq867Si4scEbg/H/AIqU63z0creuDA1Gpu3fbaAYOCbLsZEtGTdp3AMcbkUuNwwJVhww5HqPkYEjg025YdRLKR8x/vS69CZjWl0Yqdb2wMklmYsxgEmJgTAgAADc9u9Q3G9TXl+P1H7ippJLSI72QJHO/wC/96pf4unjGyQ0ggTAiSLZHef/ACoOOTWhSG0yNIZFbfIyoMk7A/OAB+lHsFZOtWSuUtBMDyOSdyoIAG4MVCdZVLgew5zJAxKsFugEjEkiBMkBxwfUSKtLorQMi2gPE4L8/T1pdnpllGLLbWS2UkSQTvtPs9uKi03wzqeuUddoNYt+0t23OLiRIgj1BHYgyCOxFWK45kuJLae4bT7mBBRj/nQgjmJIhvjWzpvtFZKg3ibLDZvEVlQNtsLpGBG4iG71jyYHPXKNUZVXZsUUuzeV1DIwZTwVIIPyIplUFpBqag1NAFFFFALv9vzD96ZSr/b8w/em0Aq7yn5j/S1NpV3lPzH+lqbQBUGpqDQE0UUUAUUUUAVTdAb6zv5CRJ2BDCDE8mTvHbmm6rUhI2LMxhVWJPc8kAADuSPqRVTQ3m8e4t1QjlUKANkGtgbkEqpkMzAjsGT1igNEVU1Uo4vAEqFxcA8LIIcDvj5pHMExJABtihhIg96AXfvqi5MdvqTMAADuSSAB6kUqyhLF3AEgKqyDA5aT6k9tx5B8a86LRKgAMsy+XJomBBEAABRxsAOKV1XpzX4i7gF3ELJncHeRsVJBHy35kDQBqa5xfs1cChRqrghgxIDSxDlyT5/aMkE9wavaHpLWr3ieM7KFdQhkjzNkNyxmOB86AtdSI8JpMbbfE8gVxevsanxQ9lxhsCpMRC3PMux3JZRB22B/DB3uoajNzBlRsPT5/rVWt+HHqeTHlvdGKtnWeQZDykSch5vKR5vLuATvEfCr2gF3w/48ZZdo429AO8/pFXKhuw+P7b1bor2TUFQeRU16RCxhRJ3/ANBNdb12EL4+X7V6qas6HQi4pCtBXsR27bj/AI7VGqUrbOqW+EVa6DpiRaURyCd/iSaz0sWrTY3jk0TAVyqgkwXIG0wQMoBggTFaK9RskT4qDnlgPZ52PpI+tZM+VVwjTixueWVr32f0jsXbT28jyQoUn5lYmp0Fu3YZ7SgIC4KiCoJKAtiSoDHykmCTzxVn/ELMT4tuIJnNYgbEzPamK6XFMFXXcGIYbbEGqXVPtlqSXQw1NUtAPaYbLkVVcsowJQnk4yQdh6bwSRV2onQooooBd/t+YfvTKXf7fmH70ygFXeU/Mf6WptZ/3ljqTbI8qi2wMd2F7IE/+q/Wr80BNQaJqCaA9UVE0TQE0VE0TQFS5/8AcJP/AMdzH5zbn9Yj6GvOsMX7BPc3FHzKZR8oVj+gp2tsl1BXZ1IZJ4kSIPwIJU/A1W1M3rYe2P4ltsgrRs6ggo0HaQxE/EHccgeuq6p7aA2kZ2LLsFJ2DKXBP4TjnBPcesAo6Lrb90sb1o2xJxkESAYnfffc/CY7TWhpNStxA68bj4gqSrKfQggg/EU0mgPD7ebt3/5pleJDD4Ecj4+lc1916h4sePaA8UXACXJdFZ8kgrCKVa2PLOJUe1M0B1FZPVddzbX5Mf8A9RWDp9N1J1CrqrRKo6GXYlmckhy3hjdcVAIAEO+3EaHQOj6mzcDX3VxhBhmaWxt/hZBEMt05TJzEjYROGpe6RCk6XAg0V0dvSopLBBP/AHj0qL+jtv7SAx+n7c1p/Ur4KfoP5OZuXgokkAepIA+pr2AeaPtF01bh8NWxAIb8WxggiVZTwexHNZQ6HwGvOwAgDjbPPeDBO5XYDymIq6a2toqc6emawNP0T43EP+aPrt/vXPN0IwcbzAnMiJXdiWmZMMSYLRuu0DmrPTOmtaJZrkkg7CcRkVMCT7K4+Udsm9duvbWji4eztdVpluCGHyPcVi2y1i7v2MH0Knv/AL/pW5p7uSq3qoP1ik6jShnVyCce3r3B/Tfb/pwxfjuX0a7jemuxfUOkWb7ZXFJ9mYJE4Eskx6Fm+pHBIpFr7O6dfZUgZZwGaMpJmJ9Wc/Niea0H1AAJ3Mc/D5z+1Uv8YE+wY7bifpUJiq6RJ0l2eV+z2nDi4E8y+HBk/wDiAVPoBHxkzNOt6JdPZdbQPskiST7KBFG4PAVRweO55leqW/iP0/4pV/qq7gAnYif7eld+nfwc85+S/ZUBFA4AAHy29KZWDY6wyKBcQFVG5ViTAB3xI34Xv3NbitInf6R/oa5UOezs0q6PVFRNE1EkeL/b8w/emVT6tfKWWdRJUFh8wCRPwqzZYlQTyQCfpQC7iDNWgSTBMbkBXgE/CT9TT6Vd5T8x/pam0AVBqag0BNFFFAFFFFAVOo63wVBwZpMbA4rtOVxgDivqYNRokYs10lfNtihyXykjIsQJbtsBHG8A176jcdbTNbXNgNl9T6bVy/2e61eW0LQ0zvgH3xNvHBQxtMq24DicdtmM8bgAdFc0LBjcsOEZt3BXNGMABioIIaABIO45mBCLd/75ae2QFIK7qRdttvkIYRmpxhlMGDHBBKLXW7rMQmnJUELkSwEi4bTwwUgwwPp5Rl3FUOkmbtptPpnVRaJDXGc5WjgFth3BKmCjBZK+VhyJACOrdHvKygapgIJxRSihjd8SYVx8RzPeax9VobgdA+rukw2IxuPHlFsk4sYHnO5jmuu110XUS8oI5RgwgqykgqR8CGEjbbYkVj6vQ27xHiLMD1YTJBIIB33VTv6VtwzLhP3MuSmq0eNBqraIg8dWZQBkWAJIEyQTM1vLqLmq006e8quHA8QDICCGMDhvKR8K5q50jTqCcSBG5Fy4sAQZJy2gqpnnyj0rpPs01lLWFth7R2meISASTMYxtXPUL7TuF8i/C1qLKsvYBCfEAyZRLORk0AtvPbivfh61Yh1aWUQQIVQDkZxkHjczvFa7XQDiNzsY+B4P+hoUsZ3AjtE//wBrGaSpobNw2MdWQzAsSRA2yOPs8ELA2rGciSVBA7A7x+tdI6lhiQIOx37d6yuo9PCDNCYnjmPXetGC1L0ynNLa2jOooorcZDR6ZripFs8EwD6T++/71tVzeks5GTsqmWJ2AA3O/wAq3LettNGNxDJgQwMkp4gj18pDfLesGdSq4NmFtzyUuuufIs7GSf0iP3rJroNfp/FXEEAgyP8Av61g3LZUwwIPoav9PS8dFOaX5bPNFFFaCk8XhKnaduNt/huDz8jXV2bodVdTIYAg+oIkVzArY6Ddm1id/DYp342ZRuSdlZR+nbisnqZ6ZowPtGlRRRWQ0idSoIgiQSAQdwQeQaaBGwrxf7fmH70ygFXeU/Mf6WptKu8p+Y/0tTaAKg1NQaAmiiigCiiigCsbWW209w6hAXVtmt5wQzFP/pLEEkicZEkk7k1s1i/aHS6i5HgmUCPkgIVnby+Hi5ICwd/jESKA2QNooFctpBr3EnElWcGVAO1tShVTHJZtidoE7zXq5c1ysJtLDNbACw4BLRcybhUwkzAOXqNiBldTsdRt5WrAzsABgyFJgXnuHNrpm47LAYj3pG8ms59Nr7mTsIaFC20YooOR3LI8tOwiQN+K6bWt1AWCThMwQMNlyI37ElT27gbbmsnS6jWBxki/hyJgqJcg4QVJAUq2/dSKPNUcIlOGbTb7Kmt6Tq7c2SoNu5mry2xRhjsWZiGIniRvxTbXQbdxRdHiqoBtgEIVQK0YYspBxxxEyIAidjXQaXW63AtcsBgTchfLKwq4CcoYMxPPABk1R6XrNYjsn3dcL2d22diCAikWwC48zQeT6mABWhZ+N6M7w8lfR9JVGDZMzbAceWLmaYAgwV8qjnYRG5rVtdRu2cbK2WIRlsIWn+IoLorlhsgGKyY/FMREpTRawt44RFbJhhwIAgNBbHfdgCMgxWTEirLHXi3J8ImFkQAAJfMgluQoSJ2ljPwryUqfCJxLS5Z7Xr7nnTsPKrHIkBcmVRLYnjNSdtgr8xv4ufaF8kJ01wKRcbcGRjkqhhHlJKtsJ9pPUx56d1S9llduWWsrl4jq6EKZYBdiSCITmZzNNv8AWnZv4SAKDzcJBbtso9kc7nf4VGYddHapT2OGjF5PFQYkk+UmVMEiVMeyYkGNwRsKp2dOTcFtgQZg/Lk/tzV7RdbDMEvJ4ZMAHLJCTsFygEHjkCZAEmtU2xOUCYie8VastwvFlbxzXKFPplKG2BClWG22zcx9aybn2UsFiQXEtlAKwDgbYxlSVABOw233kAAblTVBcY+l+ztm09u4pcG3JG6wSUNuWhdzBr11/R5oXB3xxPyMwf0JrTvPipaJgEx8qxr/AFRmBXFQCCO5q3DNN7kryOdaZy1rpF22Clu9CkzwFPsFYGIxG5BkD8I2JJNMTp9/8V8njgsoJyk95UY+TaeMua1kDM2FtSzeg4H5mOw/f4VftdFciXuBfgizHGxZvaHP4Rz8N9dXE8MzzFV0c5p9JetlWe8bkDzDjIwwAAJxEkp8in+Y12fTNH4KQTLMcmI4mAIHwEAVW0XSSlwXHcPiPKMMYJ5bcneNhEct67atZcuRVwui/HHjy+woooqktF3+35h+9Mpd/t+YfvTKAVd5T8x/pam1TbVA3vC3lcWPEEOt0CN52wP1FW5oCag0TQTQE0VE0TQE0VE0TQE0rVuFtuTMBWJjmADx8aZNVeo6koqhU8RnYIFmBvMszdlABJO/wBMCgOfs9Gv+a/bvOC0EBjkXVVuYH2yoaWTed1BkbjG8vTdVkWOokQpABYAsqmZ9ASeB6AxU6jpD3hZZrgVrSuse2rZFIL+zkQEkejEH8O9RehahwyvqSolxAZ3yVlCywLQO5xAgdooCNRodWTDXYWbcmZD7HKF3gDbYxlG9UX6PqJgXfIFBZy0d5dI3JL7+aJUcela+rYotuzkSbaKC3GTYgT9N/wBa5y59phiWuLcgZHHuSoUkhTAiDsZ3gxUv0zqlTfBF51Kcrs0l+1i20NqGZlVgXxJ8yFluMyqo3BEhV3IK8ZCrrdY0mHhuC1tVU7rkAsm3lPoCpG3zG29VundU09lbjshLhpusFQiQilcCSC64bggcBjtTz13TqSfCZRI/AgyCKryADJhSh+Q+BFcaS4XR1b9ynqdTbvp4R1V/TTcCeZkMMLqqqi4wJLtsBvHn9aLPTmcMG1VpmUFwu627asCqY2pjEe0GaTMiQIjo9R0uzcXBra47bAAbBg+O3ae1Zel+zNlYINwwLeJLKxm0IR2LDdt252M7ia4dOcv9Cdbs3bwZwZQ+yYyZoDDcLBK7cYzuwJrT0ysihWJcgAFvUwJMc8yf1r31b7I2GstEyoZV7hUcKuJVpkDHPndix4YisluiP5lW+6qw23JIOW2wI4UYzMmd9xJ3Ya3PRkyTpmwYYEESO4I7fI803S6m7agI+Se5clgBv7D+0vbnIbbAVhanpF3E+HfJO5hzcAJLljLBpCwYgeg3jahukXSCPvD5BSFguoksGknIydisxsDx62UlXDRCW56Z2Oh6uHcW3QoxnEyGVoEwDsZgE7jsa9avqoUlUEx3J2n/AHrjF0N20j3XuksFZlVcoRgc1KsxJ2iOOCa0Tr7fYkj1VHYfoVBBqlYJ8uei15a1wbX+LvEFV/1/aazhVYa0H2UuN/6FPXvcx9KgG8f/AI1+Hmc9u/l+NXTMz/iVVVV2dF9ngPBy7s9yfiVdkHc9lA/TtxWnWB9mXuZXFfHCEYYloybINEj/ACg8n5b7701gyLVM2Q9ygNTUE0TUCRNFRNE0B4v9vzD96ZVbqF8W7ZuHhfMYidt4E96fbfIBh3AP1oCs2nAui53bFTxwi3CPj+I1bpV3lPzH+lqbQEUGpqDQE0UUUAUUUUAVR6nozcwdd2tuGUFio5E8DkjJfk7etXqKAw9Vr9Q3hPpkDKckuqQMlcXbSTJI2T+LI7gEjgBlp1bVOAU04hrZcTJE5DEZAwZEntED1q/rsbR8fNEJ2PiXCiNt37AgLyBwDVjRaxbqBgRJAMTuJ9QQD3HIpoHG9T12qD3T4MkOQAAfMAFxI32DQfWMh2FUrmpc3UW9ZUqDOJRip8pNtXaYWW8smADuZ4rquspjcy5yG3rIAEftVFR69+a3zPnjS2ZKfje9Dr2r1BjLTwC9vyrbnMllNzIn2cZIDEgMQWE7KfC9R1Ig/dCQVMKVZYKswAkgxIGQniI/ECH9HvC3dCM0IVhAzeUMCqhVk7EgwAPQ1uaq/wCGhb0/c7CsdQ5rxNM0mtnPavrt8O1oWMnUM2KhjsjhUbbgPvA5ETuK2r3UkRsSDO0wOJ+fNY1vUOrZBjPc8/vWFf6NcMlNQyy2Z2MzM4hp2SBAEGMm9Yq9enafJS83HB3lu4l0bEH19d+x+lcNqrGttOygK38TykkALazMKQTJbHfKdzA7GvOg6ZfRg7aggw8opuY7uWXzF5IXb9uKZqOls0f/AOm7liwBOUCXyEAPvAJX5GpRjqK46OVaqfyeGOs4GHfeBHO20+1/pHx2pV776JxwO5xnHiQFxE8kAlgdo4NamhsG3bCM5cifMduWJA57AgfpTe/y/wC/8Vo0U7IxyEMBHcc/Ws7X9DS9e8ZmcNiqQG2xVmfg8EkjzDfyxMEzqUV3SZzZhN9l7ZUKbjxiFOIS3IVbiKZRQQQLr7jeY9K8N9krJ/Hc4gbrsPC8GIiD5Y5HI+JB6Cg1zwR3yZd+yGjFq04UyDdcz5d5OTABdgAzOIgRH6neqt0xYs2x/kXmeYE8gH/QVZrzae3s3StLRBqag1NROhRRRQFfX2Q6FG4byn5Nsf3pyLAAHYR9K8X+35h+9NoBV3lPzH+lqbSrvKfmP9LU2gCoNTUGgJooooAooooApGq1aWhLsB6dydwNgNzyOPWmXnxUtBMAmBEmBMCSB9TXH2ibjteeSWY4gkEBMjgVAMCVw+JxE71Zjx+b0Qu/FCeua5r9wvYsuXtqVtm8i4C4AfMhDZCQ7KTG8RO2+adZr/KfASCbbEbZKpLeIs5wWAQAEcm6NvKZ1Oqam5bCNbQv54cAEnDFySsd5A+sd6zF67dQKL1iGi2C0sqs7LLBAVJ52An5kVsmVK1syunT2ebOs6hh5rCZkeUDZfZRoY57blx8xHxMffeoScbKEDHHIFcv4xDTDHH+GAedieDxVhesXoDHSOJxES0+bOdsI2xHflh86jS9cuXCMNOSDj5g7YySAd8Pwzvt/wA1Lj5OfsVzrdecQbC74ZyuygqS3DnIzHbbcfE9Qurm0tk8oxmfdk4R8IMf+pqh03VNdt5vba2Z9lue3wHy/Sveo2ZG4M4njhu2/wAQOO9HCemFTW0VNbrbqXIW2zDsBbYyMScjcBgebaIJ2+IIrp1a/irNpm8xTYZyoYHIN5div/YraoqWn8kdmG/W7inA2DniGxBcncxI8nA78b/Deti2xZVaCCQDB5EjcGmVX09xr97wLJCnAuWZchEgAqMwSJkcQfXauVSlbbOpeXCHg/Cq9rVqxaAx77IxMYgzAEgdt++3cVtaboQMnUEPHshQVCyBLAzkG5EgjYn1Na9u0qgBVACjFYEQNth6DYfSs9ep5+0unB8nH6h2ay5tyHxcLIEhwCACDtIPY1mLqdaCZtKZJiYhQLYAggyZcE7iYb4V2Wq6JaYlkGDklshvucifKdoJYkxEnfnesa2T+IYsCVI53UkGD3EjY7bRtVmPIr/2QuPAxxrNYWH8AY+WdwDupygZEGDj3GxPJEHQ0d5zazvLiwykD0BMHnuADHxq1S9T7DflPoOR8SP3FW60V9nT9PtYWbae6irtHZQOwA+gHyFWKgVNeWegQamoNTQBRRRQC7/b8w/emUq/2/MP3ptAVOpPiFIMefn9Gqo2rMSLnc7sGjYA9l+NO6pd9lVMsHSQIJAbIAkSNtm/lPPFVzcfjzxzOQtHcCRDyTEj6x604BI1Td7i/HZx+4q7YRyJdvSMfT9RVRbdyOLp35F1P+mrZ0n/AOS4OPxfIelAA1KoWDsdiNyCdiAdyBHrQ/ULaxk0TxIYT8pG9ZHVA6FyjSw9nLEkkqNyDyPl8KyftBpUui3mt1yMj/C8Pyzj7QJ2mCareaIe8m9fhbf8FGfJUS3C2/3/AO6Z1idStEgBwSfn/wAVbrgei9PVLiMtnUgZTk4tFQQCNyu/c131djNjy7ePevytP+B6fJWSd2tMXqMsG8OMoOOUxPaY7VyGjkAo643FMuhIJUuS+7DZufaHMH412dZfVuj+M6XEfw3XYsERs0MEo0iY2HB2rRiyeD5J5I8kZJqK93enai2dlF0HHcHHzHYwIMLJ7nYAmTxUW9DevZWwDbiVZyrQPTw5xLk7GdgJ9RB1/WjW9mb6VbFu0RsSSQoAiSSYAEkCpvae6lk3ibaQxGFwOpHnwiRORIkiByQBMzWpd6ApZWS5cXF1cDIkbEkwfa3BI5IjtWlq9Mt1SjiR8yCCOCCNwfiKov1Db+0unCkuTmUJIEiDAkehpOsPlnc4lGIEkwGBJgbnYHbvHB4rVvdDfIi3cAUwQWl2X1AG0jbkn8R9BSD9kbbMWe452xXgkKQwYMbmQacjvHG3rVj9RJWsNGf/AIhbiQ4O0gcZDzexlGXstuNvKfQ17Z7wnLTXRiwBhc9oBkBJLRkJgEcwTBrpf8MsyrG2pZAoVmGTAJuvmO+1XKqfqa9ixYF7nI6TQX77EPbNtFYqSXdGKlVZXtgLuRMEN5Zkb7x1ViyERUXZVAUfICBTKKpu3T2y2ZU9BRRRUSRFcv1m54WocsPbwZQIltsSxJjjGCN4CgzvA6ivF60HUq3DAqfkRBqcX4PZG58lo5in9N0/i3B7tsgsZI8whlXbvwSJ4jYhqq6keDcuIzbBhgGBBOQBAB/HucRA7Rua6Xptjw7SL3xBb4sd2O/xn0/StWbL9nHuZ8eP7ufYs0UUViNRBqag1NAFFFFALv8Ab8w/emUnVOFXJiAAQSTsABuST6U0GdxQGJ1xDaL6iCdrcBJLHw/FMBeCfNt86p9N6iNQmTLcSGxAvWQTwDMHcL2n510zoG5APz3rx93T3V+gqSc+Otc/O/6ItPy3vj4K1oFY/jJAPAVRt6CDtVk3k94fzCj7unur9BVbW9NFyArtaj3FtGeInNG4jt61EkJfTrcd2yHtADkyAq8b/Oqvhnuh/wBT/vWva0qhQCAxA5IWT8TAA+gr393T3V+goDK0+m3krHceb9/NPpXq11i2YBdwe/8ABuQD33xj/WtLwE91foKPAT3R9BQGe+uJ3S4DHZrbgk/DitSK8eAnuj6ClajRhlKqcCfxKqEj5ZKR/pQDwKmKqaLp4trizG56F1tggQBHkUf9NP8Au6e6v0FAMiiKX93T3V+go+7p7q/QUAyKIpf3dPdX6Cj7unur9BQDAKIqhpemYMWa61wEeyy2gJ238qAzt6xuat/d091foKAZFEUv7unur9BR93T3V+goBkURS/u6e6v0FH3dPdX6CgGRRFZ9zpc3MxddRI8gWzjAiRuhaDHrO+0Vc+7p7q/QUBB0yFxcjzBcQd+CZ4/739abFL+7p7q/QUfd091foKAZFEUv7unur9BR93T3V+goBhFEVS1vTfEjF2tx7i2jPBE5o1Pt6VQACAxAAJIWT8TAAn5CgHRRFL+7p7q/QUfd091foKAT1Sx4lpkB3YYjc99t/hVi0sKB6AD6VC2VBkKPoKZQH//Z"/>
          <p:cNvSpPr>
            <a:spLocks noChangeAspect="1" noChangeArrowheads="1"/>
          </p:cNvSpPr>
          <p:nvPr/>
        </p:nvSpPr>
        <p:spPr bwMode="auto">
          <a:xfrm>
            <a:off x="170021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b="0"/>
          </a:p>
        </p:txBody>
      </p:sp>
      <p:pic>
        <p:nvPicPr>
          <p:cNvPr id="4198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42888"/>
            <a:ext cx="8983663" cy="635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AutoShape 6" descr="data:image/jpeg;base64,/9j/4AAQSkZJRgABAQAAAQABAAD/2wCEAAkGBxIQEBUQEBIVFRUVFRYWFhgVFRUVGhgXFhgWFhcXFRYYHSghGBolIRcVITEjJykrLi4uFx8zODMuNygtLisBCgoKDg0OGxAQGy8mICYtLS0tLTUtLS8vLy0tLS0tLS0tLy8uLS0tLS0tLS0tLS0tKy0tLS0tLS0tLS0tLS0rLf/AABEIAL0BCwMBIgACEQEDEQH/xAAbAAACAwEBAQAAAAAAAAAAAAAAAwEEBQYCB//EAD8QAAIBAwMCAwUGBAYCAQUBAAECEQADEgQhMQVBEyJRMlJhcZEGFEJygbEjkrLhFWKhwdHwQ4JTMzRjwvEk/8QAGQEBAAMBAQAAAAAAAAAAAAAAAAIDBAEF/8QAKBEAAwACAgEDAwQDAAAAAAAAAAECAxEhMRIEQVETImEUgZHBMnGx/9oADAMBAAIRAxEAPwD7Vq9Utpc3KqvcswVRsTJY8cUlOpWyQoe0S3sgXVJbyh/KO/lIPyINJ+0FtWtAMXAzSDbClwwMpiGBBOQXkGuYPTNANxqb6lsssYDE3LS2WlltyNhlCkCZI4AAHU3esWVEtdsqCoeTeQeRiAr7/hMiDxvVXWdVV4FrVadDkFMujyzcLyIbY7d6xhodBbyA1F2PAKYCCBauy6bi3JgGFDEwI2mveq6XogzC5qLstdu3Qvl8rG6WcwqbplOzyCOQRNAb3+K27crcvWclIV5uopDESAV/CSASB8Kb/iVuWGdqVJDDxVlSAWIYdiACY9Aa5fqVjpt/Nrly4C7l2YTIL2zaKwVMKBcyiIO05DY2k+y+j1alxduuMjiQVU2zNwkJCA/+Z+ZkNG4JBA37fUUYFle0QGCEi6pAckAKSOGJIEc7ivH+L2pjxbM5+HHjJ7fGH5vhzVB/snaax92a5eNvxDc9pVIOJUCUUbKSGHfJVMmK8J9kbS3BdS7eVsy8zaaWLOx9u2YEudhAESACWJA1h1BCyqHtyxYKPEWWKEhwo7lSCD6RS72tDo3h3bSkAnLNXChQrMSPSGX5ZA9xWf0/7JWbDWmt3L0WiSql1aclCsGYrmQSC5GUFmJ+S7X2L0y+JDXR4th9O/mUSrpaQtsuzgWlAb47zAgC/pOoYAC7fsszPgPOiefjACd2kNtztxVr76sE5W4GUnxBAwOLz6YnY+hrIX7I2hiUu3kxGK4sgi3kji0DhOA8O2PehAJ3M+bX2OtIpRL18KyXEdcrbZC6qK5JdCQSUDbEeZmPegNa91S2hZXuWlKgFg11QVBBILA8SATv6V603UEux4b23mSMbitIGMxHpkv8w9aq3Ogo1w3DcuQXL4eTEMyG2xBwy3B7k8CIp+h6Tbs3GuoDk1u1aJMbrayxOw5OUH8q+lAW8m90fzf2oyb3R/N/amUUBQ0tvUKxNx1dYgAKF9N5+u3xq3k3uj+b+1exU0AvJvdH839qMm90fzf2plYeq6tdW7cVAhVGCgHIE+VGPmmByw49KlMunpHKpTyzYyb3R/N/ajJvdH839q86S+LltbgkB1DAHYiRMEdjTqidM+5b1BuSLihJBxxBMCJGXx337Vcyb3R/N/avdTQC8m90fzf2oyb3R/N/amUUAvJvdH839qMm90fzf2plFAUdal9o8JlT1kZzuPlHerFsuAAwBMCTMSe5iNqaamgF5N7o/m/tRk3uj+b+1MooCpp9crkhYOLYNB4YEiCCPUf71brnfs11RdUt24oUD7zcUYgCVt3Xsgkjkk22bfswroaAXd5T8x/pamQKzhn96aZwxtYzMZRqMse0+zP6Vo0AQKggVNQaAnEelAFFFATRUUUBNFRRQAKmvIqaAKmoooCaKiigAVNKv3hbVnYwqgsT8AJNL0utS77DAkcjcMNyN1O44P0oCzXI2eD8Wc/OXYzwOef1rd6vr/DXBd3YHEAxj2yYzsB9TG1YVpQoCgQAABHw2FavTS+WZ876Q2xfuouCXMVBYiEWfMxcgkyCNyOBse53r1p9ZdtHIM1z3ldva9Sp4Rt5gQu0bchdFaHij4KfqV8nSaPUi6i3FBAYcHYg8EH4gyP0p9cfi9tvEsMVYNkyzCXNoIuD5R5uRA5Aiuk6Z1FdQmaSCDiysCGRhEqw/UGeCCCJBBrHlxOOfY1RkVFyiooqksJoqKKADU15NTQE1DLII9fT/aiigKNnptqyEFpAgRUtqF2ARSMRHwj/AFNX6o9Zy8B8PaxOMTMwYiN59KtaecFnnETPrHegIu8p+Y/0tTaVd5T8x/pam0AVBqag0BNFFFAFFFFAFFFeL10IpZuB6Ak+gAA3J+AoD0Kmqvi3T7NsAf52g9oIChtueT6VOkusSyXCMlIO0iVbdTB44Ycn2f0oCzRRSNbqltIXYjYMQCQMiqloE94B+lAF7Vqpx3ZonFQSdwxE9lBxMEwJEVW1XUjbG9m5vMSbYG0c+aQN/TsfhNnRWcEAkEnzMQCMmO5MEkj4CTAgdq867Si4scEbg/H/AIqU63z0creuDA1Gpu3fbaAYOCbLsZEtGTdp3AMcbkUuNwwJVhww5HqPkYEjg025YdRLKR8x/vS69CZjWl0Yqdb2wMklmYsxgEmJgTAgAADc9u9Q3G9TXl+P1H7ippJLSI72QJHO/wC/96pf4unjGyQ0ggTAiSLZHef/ACoOOTWhSG0yNIZFbfIyoMk7A/OAB+lHsFZOtWSuUtBMDyOSdyoIAG4MVCdZVLgew5zJAxKsFugEjEkiBMkBxwfUSKtLorQMi2gPE4L8/T1pdnpllGLLbWS2UkSQTvtPs9uKi03wzqeuUddoNYt+0t23OLiRIgj1BHYgyCOxFWK45kuJLae4bT7mBBRj/nQgjmJIhvjWzpvtFZKg3ibLDZvEVlQNtsLpGBG4iG71jyYHPXKNUZVXZsUUuzeV1DIwZTwVIIPyIplUFpBqag1NAFFFFALv9vzD96ZSr/b8w/em0Aq7yn5j/S1NpV3lPzH+lqbQBUGpqDQE0UUUAUUUUAVTdAb6zv5CRJ2BDCDE8mTvHbmm6rUhI2LMxhVWJPc8kAADuSPqRVTQ3m8e4t1QjlUKANkGtgbkEqpkMzAjsGT1igNEVU1Uo4vAEqFxcA8LIIcDvj5pHMExJABtihhIg96AXfvqi5MdvqTMAADuSSAB6kUqyhLF3AEgKqyDA5aT6k9tx5B8a86LRKgAMsy+XJomBBEAABRxsAOKV1XpzX4i7gF3ELJncHeRsVJBHy35kDQBqa5xfs1cChRqrghgxIDSxDlyT5/aMkE9wavaHpLWr3ieM7KFdQhkjzNkNyxmOB86AtdSI8JpMbbfE8gVxevsanxQ9lxhsCpMRC3PMux3JZRB22B/DB3uoajNzBlRsPT5/rVWt+HHqeTHlvdGKtnWeQZDykSch5vKR5vLuATvEfCr2gF3w/48ZZdo429AO8/pFXKhuw+P7b1bor2TUFQeRU16RCxhRJ3/ANBNdb12EL4+X7V6qas6HQi4pCtBXsR27bj/AI7VGqUrbOqW+EVa6DpiRaURyCd/iSaz0sWrTY3jk0TAVyqgkwXIG0wQMoBggTFaK9RskT4qDnlgPZ52PpI+tZM+VVwjTixueWVr32f0jsXbT28jyQoUn5lYmp0Fu3YZ7SgIC4KiCoJKAtiSoDHykmCTzxVn/ELMT4tuIJnNYgbEzPamK6XFMFXXcGIYbbEGqXVPtlqSXQw1NUtAPaYbLkVVcsowJQnk4yQdh6bwSRV2onQooooBd/t+YfvTKXf7fmH70ygFXeU/Mf6WptZ/3ljqTbI8qi2wMd2F7IE/+q/Wr80BNQaJqCaA9UVE0TQE0VE0TQFS5/8AcJP/AMdzH5zbn9Yj6GvOsMX7BPc3FHzKZR8oVj+gp2tsl1BXZ1IZJ4kSIPwIJU/A1W1M3rYe2P4ltsgrRs6ggo0HaQxE/EHccgeuq6p7aA2kZ2LLsFJ2DKXBP4TjnBPcesAo6Lrb90sb1o2xJxkESAYnfffc/CY7TWhpNStxA68bj4gqSrKfQggg/EU0mgPD7ebt3/5pleJDD4Ecj4+lc1916h4sePaA8UXACXJdFZ8kgrCKVa2PLOJUe1M0B1FZPVddzbX5Mf8A9RWDp9N1J1CrqrRKo6GXYlmckhy3hjdcVAIAEO+3EaHQOj6mzcDX3VxhBhmaWxt/hZBEMt05TJzEjYROGpe6RCk6XAg0V0dvSopLBBP/AHj0qL+jtv7SAx+n7c1p/Ur4KfoP5OZuXgokkAepIA+pr2AeaPtF01bh8NWxAIb8WxggiVZTwexHNZQ6HwGvOwAgDjbPPeDBO5XYDymIq6a2toqc6emawNP0T43EP+aPrt/vXPN0IwcbzAnMiJXdiWmZMMSYLRuu0DmrPTOmtaJZrkkg7CcRkVMCT7K4+Udsm9duvbWji4eztdVpluCGHyPcVi2y1i7v2MH0Knv/AL/pW5p7uSq3qoP1ik6jShnVyCce3r3B/Tfb/pwxfjuX0a7jemuxfUOkWb7ZXFJ9mYJE4Eskx6Fm+pHBIpFr7O6dfZUgZZwGaMpJmJ9Wc/Niea0H1AAJ3Mc/D5z+1Uv8YE+wY7bifpUJiq6RJ0l2eV+z2nDi4E8y+HBk/wDiAVPoBHxkzNOt6JdPZdbQPskiST7KBFG4PAVRweO55leqW/iP0/4pV/qq7gAnYif7eld+nfwc85+S/ZUBFA4AAHy29KZWDY6wyKBcQFVG5ViTAB3xI34Xv3NbitInf6R/oa5UOezs0q6PVFRNE1EkeL/b8w/emVT6tfKWWdRJUFh8wCRPwqzZYlQTyQCfpQC7iDNWgSTBMbkBXgE/CT9TT6Vd5T8x/pam0AVBqag0BNFFFAFFFFAVOo63wVBwZpMbA4rtOVxgDivqYNRokYs10lfNtihyXykjIsQJbtsBHG8A176jcdbTNbXNgNl9T6bVy/2e61eW0LQ0zvgH3xNvHBQxtMq24DicdtmM8bgAdFc0LBjcsOEZt3BXNGMABioIIaABIO45mBCLd/75ae2QFIK7qRdttvkIYRmpxhlMGDHBBKLXW7rMQmnJUELkSwEi4bTwwUgwwPp5Rl3FUOkmbtptPpnVRaJDXGc5WjgFth3BKmCjBZK+VhyJACOrdHvKygapgIJxRSihjd8SYVx8RzPeax9VobgdA+rukw2IxuPHlFsk4sYHnO5jmuu110XUS8oI5RgwgqykgqR8CGEjbbYkVj6vQ27xHiLMD1YTJBIIB33VTv6VtwzLhP3MuSmq0eNBqraIg8dWZQBkWAJIEyQTM1vLqLmq006e8quHA8QDICCGMDhvKR8K5q50jTqCcSBG5Fy4sAQZJy2gqpnnyj0rpPs01lLWFth7R2meISASTMYxtXPUL7TuF8i/C1qLKsvYBCfEAyZRLORk0AtvPbivfh61Yh1aWUQQIVQDkZxkHjczvFa7XQDiNzsY+B4P+hoUsZ3AjtE//wBrGaSpobNw2MdWQzAsSRA2yOPs8ELA2rGciSVBA7A7x+tdI6lhiQIOx37d6yuo9PCDNCYnjmPXetGC1L0ynNLa2jOooorcZDR6ZripFs8EwD6T++/71tVzeks5GTsqmWJ2AA3O/wAq3LettNGNxDJgQwMkp4gj18pDfLesGdSq4NmFtzyUuuufIs7GSf0iP3rJroNfp/FXEEAgyP8Av61g3LZUwwIPoav9PS8dFOaX5bPNFFFaCk8XhKnaduNt/huDz8jXV2bodVdTIYAg+oIkVzArY6Ddm1id/DYp342ZRuSdlZR+nbisnqZ6ZowPtGlRRRWQ0idSoIgiQSAQdwQeQaaBGwrxf7fmH70ygFXeU/Mf6WptKu8p+Y/0tTaAKg1NQaAmiiigCiiigCsbWW209w6hAXVtmt5wQzFP/pLEEkicZEkk7k1s1i/aHS6i5HgmUCPkgIVnby+Hi5ICwd/jESKA2QNooFctpBr3EnElWcGVAO1tShVTHJZtidoE7zXq5c1ysJtLDNbACw4BLRcybhUwkzAOXqNiBldTsdRt5WrAzsABgyFJgXnuHNrpm47LAYj3pG8ms59Nr7mTsIaFC20YooOR3LI8tOwiQN+K6bWt1AWCThMwQMNlyI37ElT27gbbmsnS6jWBxki/hyJgqJcg4QVJAUq2/dSKPNUcIlOGbTb7Kmt6Tq7c2SoNu5mry2xRhjsWZiGIniRvxTbXQbdxRdHiqoBtgEIVQK0YYspBxxxEyIAidjXQaXW63AtcsBgTchfLKwq4CcoYMxPPABk1R6XrNYjsn3dcL2d22diCAikWwC48zQeT6mABWhZ+N6M7w8lfR9JVGDZMzbAceWLmaYAgwV8qjnYRG5rVtdRu2cbK2WIRlsIWn+IoLorlhsgGKyY/FMREpTRawt44RFbJhhwIAgNBbHfdgCMgxWTEirLHXi3J8ImFkQAAJfMgluQoSJ2ljPwryUqfCJxLS5Z7Xr7nnTsPKrHIkBcmVRLYnjNSdtgr8xv4ufaF8kJ01wKRcbcGRjkqhhHlJKtsJ9pPUx56d1S9llduWWsrl4jq6EKZYBdiSCITmZzNNv8AWnZv4SAKDzcJBbtso9kc7nf4VGYddHapT2OGjF5PFQYkk+UmVMEiVMeyYkGNwRsKp2dOTcFtgQZg/Lk/tzV7RdbDMEvJ4ZMAHLJCTsFygEHjkCZAEmtU2xOUCYie8VastwvFlbxzXKFPplKG2BClWG22zcx9aybn2UsFiQXEtlAKwDgbYxlSVABOw233kAAblTVBcY+l+ztm09u4pcG3JG6wSUNuWhdzBr11/R5oXB3xxPyMwf0JrTvPipaJgEx8qxr/AFRmBXFQCCO5q3DNN7kryOdaZy1rpF22Clu9CkzwFPsFYGIxG5BkD8I2JJNMTp9/8V8njgsoJyk95UY+TaeMua1kDM2FtSzeg4H5mOw/f4VftdFciXuBfgizHGxZvaHP4Rz8N9dXE8MzzFV0c5p9JetlWe8bkDzDjIwwAAJxEkp8in+Y12fTNH4KQTLMcmI4mAIHwEAVW0XSSlwXHcPiPKMMYJ5bcneNhEct67atZcuRVwui/HHjy+woooqktF3+35h+9Mpd/t+YfvTKAVd5T8x/pam1TbVA3vC3lcWPEEOt0CN52wP1FW5oCag0TQTQE0VE0TQE0VE0TQE0rVuFtuTMBWJjmADx8aZNVeo6koqhU8RnYIFmBvMszdlABJO/wBMCgOfs9Gv+a/bvOC0EBjkXVVuYH2yoaWTed1BkbjG8vTdVkWOokQpABYAsqmZ9ASeB6AxU6jpD3hZZrgVrSuse2rZFIL+zkQEkejEH8O9RehahwyvqSolxAZ3yVlCywLQO5xAgdooCNRodWTDXYWbcmZD7HKF3gDbYxlG9UX6PqJgXfIFBZy0d5dI3JL7+aJUcela+rYotuzkSbaKC3GTYgT9N/wBa5y59phiWuLcgZHHuSoUkhTAiDsZ3gxUv0zqlTfBF51Kcrs0l+1i20NqGZlVgXxJ8yFluMyqo3BEhV3IK8ZCrrdY0mHhuC1tVU7rkAsm3lPoCpG3zG29VundU09lbjshLhpusFQiQilcCSC64bggcBjtTz13TqSfCZRI/AgyCKryADJhSh+Q+BFcaS4XR1b9ynqdTbvp4R1V/TTcCeZkMMLqqqi4wJLtsBvHn9aLPTmcMG1VpmUFwu627asCqY2pjEe0GaTMiQIjo9R0uzcXBra47bAAbBg+O3ae1Zel+zNlYINwwLeJLKxm0IR2LDdt252M7ia4dOcv9Cdbs3bwZwZQ+yYyZoDDcLBK7cYzuwJrT0ysihWJcgAFvUwJMc8yf1r31b7I2GstEyoZV7hUcKuJVpkDHPndix4YisluiP5lW+6qw23JIOW2wI4UYzMmd9xJ3Ya3PRkyTpmwYYEESO4I7fI803S6m7agI+Se5clgBv7D+0vbnIbbAVhanpF3E+HfJO5hzcAJLljLBpCwYgeg3jahukXSCPvD5BSFguoksGknIydisxsDx62UlXDRCW56Z2Oh6uHcW3QoxnEyGVoEwDsZgE7jsa9avqoUlUEx3J2n/AHrjF0N20j3XuksFZlVcoRgc1KsxJ2iOOCa0Tr7fYkj1VHYfoVBBqlYJ8uei15a1wbX+LvEFV/1/aazhVYa0H2UuN/6FPXvcx9KgG8f/AI1+Hmc9u/l+NXTMz/iVVVV2dF9ngPBy7s9yfiVdkHc9lA/TtxWnWB9mXuZXFfHCEYYloybINEj/ACg8n5b7701gyLVM2Q9ygNTUE0TUCRNFRNE0B4v9vzD96ZVbqF8W7ZuHhfMYidt4E96fbfIBh3AP1oCs2nAui53bFTxwi3CPj+I1bpV3lPzH+lqbQEUGpqDQE0UUUAUUUUAVR6nozcwdd2tuGUFio5E8DkjJfk7etXqKAw9Vr9Q3hPpkDKckuqQMlcXbSTJI2T+LI7gEjgBlp1bVOAU04hrZcTJE5DEZAwZEntED1q/rsbR8fNEJ2PiXCiNt37AgLyBwDVjRaxbqBgRJAMTuJ9QQD3HIpoHG9T12qD3T4MkOQAAfMAFxI32DQfWMh2FUrmpc3UW9ZUqDOJRip8pNtXaYWW8smADuZ4rquspjcy5yG3rIAEftVFR69+a3zPnjS2ZKfje9Dr2r1BjLTwC9vyrbnMllNzIn2cZIDEgMQWE7KfC9R1Ig/dCQVMKVZYKswAkgxIGQniI/ECH9HvC3dCM0IVhAzeUMCqhVk7EgwAPQ1uaq/wCGhb0/c7CsdQ5rxNM0mtnPavrt8O1oWMnUM2KhjsjhUbbgPvA5ETuK2r3UkRsSDO0wOJ+fNY1vUOrZBjPc8/vWFf6NcMlNQyy2Z2MzM4hp2SBAEGMm9Yq9enafJS83HB3lu4l0bEH19d+x+lcNqrGttOygK38TykkALazMKQTJbHfKdzA7GvOg6ZfRg7aggw8opuY7uWXzF5IXb9uKZqOls0f/AOm7liwBOUCXyEAPvAJX5GpRjqK46OVaqfyeGOs4GHfeBHO20+1/pHx2pV776JxwO5xnHiQFxE8kAlgdo4NamhsG3bCM5cifMduWJA57AgfpTe/y/wC/8Vo0U7IxyEMBHcc/Ws7X9DS9e8ZmcNiqQG2xVmfg8EkjzDfyxMEzqUV3SZzZhN9l7ZUKbjxiFOIS3IVbiKZRQQQLr7jeY9K8N9krJ/Hc4gbrsPC8GIiD5Y5HI+JB6Cg1zwR3yZd+yGjFq04UyDdcz5d5OTABdgAzOIgRH6neqt0xYs2x/kXmeYE8gH/QVZrzae3s3StLRBqag1NROhRRRQFfX2Q6FG4byn5Nsf3pyLAAHYR9K8X+35h+9NoBV3lPzH+lqbSrvKfmP9LU2gCoNTUGgJooooAooooApGq1aWhLsB6dydwNgNzyOPWmXnxUtBMAmBEmBMCSB9TXH2ibjteeSWY4gkEBMjgVAMCVw+JxE71Zjx+b0Qu/FCeua5r9wvYsuXtqVtm8i4C4AfMhDZCQ7KTG8RO2+adZr/KfASCbbEbZKpLeIs5wWAQAEcm6NvKZ1Oqam5bCNbQv54cAEnDFySsd5A+sd6zF67dQKL1iGi2C0sqs7LLBAVJ52An5kVsmVK1syunT2ebOs6hh5rCZkeUDZfZRoY57blx8xHxMffeoScbKEDHHIFcv4xDTDHH+GAedieDxVhesXoDHSOJxES0+bOdsI2xHflh86jS9cuXCMNOSDj5g7YySAd8Pwzvt/wA1Lj5OfsVzrdecQbC74ZyuygqS3DnIzHbbcfE9Qurm0tk8oxmfdk4R8IMf+pqh03VNdt5vba2Z9lue3wHy/Sveo2ZG4M4njhu2/wAQOO9HCemFTW0VNbrbqXIW2zDsBbYyMScjcBgebaIJ2+IIrp1a/irNpm8xTYZyoYHIN5div/YraoqWn8kdmG/W7inA2DniGxBcncxI8nA78b/Deti2xZVaCCQDB5EjcGmVX09xr97wLJCnAuWZchEgAqMwSJkcQfXauVSlbbOpeXCHg/Cq9rVqxaAx77IxMYgzAEgdt++3cVtaboQMnUEPHshQVCyBLAzkG5EgjYn1Na9u0qgBVACjFYEQNth6DYfSs9ep5+0unB8nH6h2ay5tyHxcLIEhwCACDtIPY1mLqdaCZtKZJiYhQLYAggyZcE7iYb4V2Wq6JaYlkGDklshvucifKdoJYkxEnfnesa2T+IYsCVI53UkGD3EjY7bRtVmPIr/2QuPAxxrNYWH8AY+WdwDupygZEGDj3GxPJEHQ0d5zazvLiwykD0BMHnuADHxq1S9T7DflPoOR8SP3FW60V9nT9PtYWbae6irtHZQOwA+gHyFWKgVNeWegQamoNTQBRRRQC7/b8w/emUq/2/MP3ptAVOpPiFIMefn9Gqo2rMSLnc7sGjYA9l+NO6pd9lVMsHSQIJAbIAkSNtm/lPPFVzcfjzxzOQtHcCRDyTEj6x604BI1Td7i/HZx+4q7YRyJdvSMfT9RVRbdyOLp35F1P+mrZ0n/AOS4OPxfIelAA1KoWDsdiNyCdiAdyBHrQ/ULaxk0TxIYT8pG9ZHVA6FyjSw9nLEkkqNyDyPl8KyftBpUui3mt1yMj/C8Pyzj7QJ2mCareaIe8m9fhbf8FGfJUS3C2/3/AO6Z1idStEgBwSfn/wAVbrgei9PVLiMtnUgZTk4tFQQCNyu/c131djNjy7ePevytP+B6fJWSd2tMXqMsG8OMoOOUxPaY7VyGjkAo643FMuhIJUuS+7DZufaHMH412dZfVuj+M6XEfw3XYsERs0MEo0iY2HB2rRiyeD5J5I8kZJqK93enai2dlF0HHcHHzHYwIMLJ7nYAmTxUW9DevZWwDbiVZyrQPTw5xLk7GdgJ9RB1/WjW9mb6VbFu0RsSSQoAiSSYAEkCpvae6lk3ibaQxGFwOpHnwiRORIkiByQBMzWpd6ApZWS5cXF1cDIkbEkwfa3BI5IjtWlq9Mt1SjiR8yCCOCCNwfiKov1Db+0unCkuTmUJIEiDAkehpOsPlnc4lGIEkwGBJgbnYHbvHB4rVvdDfIi3cAUwQWl2X1AG0jbkn8R9BSD9kbbMWe452xXgkKQwYMbmQacjvHG3rVj9RJWsNGf/AIhbiQ4O0gcZDzexlGXstuNvKfQ17Z7wnLTXRiwBhc9oBkBJLRkJgEcwTBrpf8MsyrG2pZAoVmGTAJuvmO+1XKqfqa9ixYF7nI6TQX77EPbNtFYqSXdGKlVZXtgLuRMEN5Zkb7x1ViyERUXZVAUfICBTKKpu3T2y2ZU9BRRRUSRFcv1m54WocsPbwZQIltsSxJjjGCN4CgzvA6ivF60HUq3DAqfkRBqcX4PZG58lo5in9N0/i3B7tsgsZI8whlXbvwSJ4jYhqq6keDcuIzbBhgGBBOQBAB/HucRA7Rua6Xptjw7SL3xBb4sd2O/xn0/StWbL9nHuZ8eP7ufYs0UUViNRBqag1NAFFFFALv8Ab8w/emUnVOFXJiAAQSTsABuST6U0GdxQGJ1xDaL6iCdrcBJLHw/FMBeCfNt86p9N6iNQmTLcSGxAvWQTwDMHcL2n510zoG5APz3rx93T3V+gqSc+Otc/O/6ItPy3vj4K1oFY/jJAPAVRt6CDtVk3k94fzCj7unur9BVbW9NFyArtaj3FtGeInNG4jt61EkJfTrcd2yHtADkyAq8b/Oqvhnuh/wBT/vWva0qhQCAxA5IWT8TAA+gr393T3V+goDK0+m3krHceb9/NPpXq11i2YBdwe/8ABuQD33xj/WtLwE91foKPAT3R9BQGe+uJ3S4DHZrbgk/DitSK8eAnuj6ClajRhlKqcCfxKqEj5ZKR/pQDwKmKqaLp4trizG56F1tggQBHkUf9NP8Au6e6v0FAMiiKX93T3V+go+7p7q/QUAyKIpf3dPdX6Cj7unur9BQDAKIqhpemYMWa61wEeyy2gJ238qAzt6xuat/d091foKAZFEUv7unur9BR93T3V+goBkURS/u6e6v0FH3dPdX6CgGRRFZ9zpc3MxddRI8gWzjAiRuhaDHrO+0Vc+7p7q/QUBB0yFxcjzBcQd+CZ4/739abFL+7p7q/QUfd091foKAZFEUv7unur9BR93T3V+goBhFEVS1vTfEjF2tx7i2jPBE5o1Pt6VQACAxAAJIWT8TAAn5CgHRRFL+7p7q/QUfd091foKAT1Sx4lpkB3YYjc99t/hVi0sKB6AD6VC2VBkKPoKZQH//Z"/>
          <p:cNvSpPr>
            <a:spLocks noChangeAspect="1" noChangeArrowheads="1"/>
          </p:cNvSpPr>
          <p:nvPr/>
        </p:nvSpPr>
        <p:spPr bwMode="auto">
          <a:xfrm>
            <a:off x="1852613" y="-301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b="0"/>
          </a:p>
        </p:txBody>
      </p:sp>
      <p:sp>
        <p:nvSpPr>
          <p:cNvPr id="41990" name="AutoShape 8" descr="data:image/jpeg;base64,/9j/4AAQSkZJRgABAQAAAQABAAD/2wCEAAkGBxIQEBUQEBIVFRUVFRYWFhgVFRUVGhgXFhgWFhcXFRYYHSghGBolIRcVITEjJykrLi4uFx8zODMuNygtLisBCgoKDg0OGxAQGy8mICYtLS0tLTUtLS8vLy0tLS0tLS0tLy8uLS0tLS0tLS0tLS0tKy0tLS0tLS0tLS0tLS0rLf/AABEIAL0BCwMBIgACEQEDEQH/xAAbAAACAwEBAQAAAAAAAAAAAAAAAwEEBQYCB//EAD8QAAIBAwMCAwUGBAYCAQUBAAECEQADEgQhMQVBEyJRMlJhcZEGFEJygbEjkrLhFWKhwdHwQ4JTMzRjwvEk/8QAGQEBAAMBAQAAAAAAAAAAAAAAAAIDBAEF/8QAKBEAAwACAgEDAwQDAAAAAAAAAAECAxEhMRIEQVETImEUgZHBMnGx/9oADAMBAAIRAxEAPwD7Vq9Utpc3KqvcswVRsTJY8cUlOpWyQoe0S3sgXVJbyh/KO/lIPyINJ+0FtWtAMXAzSDbClwwMpiGBBOQXkGuYPTNANxqb6lsssYDE3LS2WlltyNhlCkCZI4AAHU3esWVEtdsqCoeTeQeRiAr7/hMiDxvVXWdVV4FrVadDkFMujyzcLyIbY7d6xhodBbyA1F2PAKYCCBauy6bi3JgGFDEwI2mveq6XogzC5qLstdu3Qvl8rG6WcwqbplOzyCOQRNAb3+K27crcvWclIV5uopDESAV/CSASB8Kb/iVuWGdqVJDDxVlSAWIYdiACY9Aa5fqVjpt/Nrly4C7l2YTIL2zaKwVMKBcyiIO05DY2k+y+j1alxduuMjiQVU2zNwkJCA/+Z+ZkNG4JBA37fUUYFle0QGCEi6pAckAKSOGJIEc7ivH+L2pjxbM5+HHjJ7fGH5vhzVB/snaax92a5eNvxDc9pVIOJUCUUbKSGHfJVMmK8J9kbS3BdS7eVsy8zaaWLOx9u2YEudhAESACWJA1h1BCyqHtyxYKPEWWKEhwo7lSCD6RS72tDo3h3bSkAnLNXChQrMSPSGX5ZA9xWf0/7JWbDWmt3L0WiSql1aclCsGYrmQSC5GUFmJ+S7X2L0y+JDXR4th9O/mUSrpaQtsuzgWlAb47zAgC/pOoYAC7fsszPgPOiefjACd2kNtztxVr76sE5W4GUnxBAwOLz6YnY+hrIX7I2hiUu3kxGK4sgi3kji0DhOA8O2PehAJ3M+bX2OtIpRL18KyXEdcrbZC6qK5JdCQSUDbEeZmPegNa91S2hZXuWlKgFg11QVBBILA8SATv6V603UEux4b23mSMbitIGMxHpkv8w9aq3Ogo1w3DcuQXL4eTEMyG2xBwy3B7k8CIp+h6Tbs3GuoDk1u1aJMbrayxOw5OUH8q+lAW8m90fzf2oyb3R/N/amUUBQ0tvUKxNx1dYgAKF9N5+u3xq3k3uj+b+1exU0AvJvdH839qMm90fzf2plYeq6tdW7cVAhVGCgHIE+VGPmmByw49KlMunpHKpTyzYyb3R/N/ajJvdH839q86S+LltbgkB1DAHYiRMEdjTqidM+5b1BuSLihJBxxBMCJGXx337Vcyb3R/N/avdTQC8m90fzf2oyb3R/N/amUUAvJvdH839qMm90fzf2plFAUdal9o8JlT1kZzuPlHerFsuAAwBMCTMSe5iNqaamgF5N7o/m/tRk3uj+b+1MooCpp9crkhYOLYNB4YEiCCPUf71brnfs11RdUt24oUD7zcUYgCVt3Xsgkjkk22bfswroaAXd5T8x/pamQKzhn96aZwxtYzMZRqMse0+zP6Vo0AQKggVNQaAnEelAFFFATRUUUBNFRRQAKmvIqaAKmoooCaKiigAVNKv3hbVnYwqgsT8AJNL0utS77DAkcjcMNyN1O44P0oCzXI2eD8Wc/OXYzwOef1rd6vr/DXBd3YHEAxj2yYzsB9TG1YVpQoCgQAABHw2FavTS+WZ876Q2xfuouCXMVBYiEWfMxcgkyCNyOBse53r1p9ZdtHIM1z3ldva9Sp4Rt5gQu0bchdFaHij4KfqV8nSaPUi6i3FBAYcHYg8EH4gyP0p9cfi9tvEsMVYNkyzCXNoIuD5R5uRA5Aiuk6Z1FdQmaSCDiysCGRhEqw/UGeCCCJBBrHlxOOfY1RkVFyiooqksJoqKKADU15NTQE1DLII9fT/aiigKNnptqyEFpAgRUtqF2ARSMRHwj/AFNX6o9Zy8B8PaxOMTMwYiN59KtaecFnnETPrHegIu8p+Y/0tTaVd5T8x/pam0AVBqag0BNFFFAFFFFAFFFeL10IpZuB6Ak+gAA3J+AoD0Kmqvi3T7NsAf52g9oIChtueT6VOkusSyXCMlIO0iVbdTB44Ycn2f0oCzRRSNbqltIXYjYMQCQMiqloE94B+lAF7Vqpx3ZonFQSdwxE9lBxMEwJEVW1XUjbG9m5vMSbYG0c+aQN/TsfhNnRWcEAkEnzMQCMmO5MEkj4CTAgdq867Si4scEbg/H/AIqU63z0creuDA1Gpu3fbaAYOCbLsZEtGTdp3AMcbkUuNwwJVhww5HqPkYEjg025YdRLKR8x/vS69CZjWl0Yqdb2wMklmYsxgEmJgTAgAADc9u9Q3G9TXl+P1H7ippJLSI72QJHO/wC/96pf4unjGyQ0ggTAiSLZHef/ACoOOTWhSG0yNIZFbfIyoMk7A/OAB+lHsFZOtWSuUtBMDyOSdyoIAG4MVCdZVLgew5zJAxKsFugEjEkiBMkBxwfUSKtLorQMi2gPE4L8/T1pdnpllGLLbWS2UkSQTvtPs9uKi03wzqeuUddoNYt+0t23OLiRIgj1BHYgyCOxFWK45kuJLae4bT7mBBRj/nQgjmJIhvjWzpvtFZKg3ibLDZvEVlQNtsLpGBG4iG71jyYHPXKNUZVXZsUUuzeV1DIwZTwVIIPyIplUFpBqag1NAFFFFALv9vzD96ZSr/b8w/em0Aq7yn5j/S1NpV3lPzH+lqbQBUGpqDQE0UUUAUUUUAVTdAb6zv5CRJ2BDCDE8mTvHbmm6rUhI2LMxhVWJPc8kAADuSPqRVTQ3m8e4t1QjlUKANkGtgbkEqpkMzAjsGT1igNEVU1Uo4vAEqFxcA8LIIcDvj5pHMExJABtihhIg96AXfvqi5MdvqTMAADuSSAB6kUqyhLF3AEgKqyDA5aT6k9tx5B8a86LRKgAMsy+XJomBBEAABRxsAOKV1XpzX4i7gF3ELJncHeRsVJBHy35kDQBqa5xfs1cChRqrghgxIDSxDlyT5/aMkE9wavaHpLWr3ieM7KFdQhkjzNkNyxmOB86AtdSI8JpMbbfE8gVxevsanxQ9lxhsCpMRC3PMux3JZRB22B/DB3uoajNzBlRsPT5/rVWt+HHqeTHlvdGKtnWeQZDykSch5vKR5vLuATvEfCr2gF3w/48ZZdo429AO8/pFXKhuw+P7b1bor2TUFQeRU16RCxhRJ3/ANBNdb12EL4+X7V6qas6HQi4pCtBXsR27bj/AI7VGqUrbOqW+EVa6DpiRaURyCd/iSaz0sWrTY3jk0TAVyqgkwXIG0wQMoBggTFaK9RskT4qDnlgPZ52PpI+tZM+VVwjTixueWVr32f0jsXbT28jyQoUn5lYmp0Fu3YZ7SgIC4KiCoJKAtiSoDHykmCTzxVn/ELMT4tuIJnNYgbEzPamK6XFMFXXcGIYbbEGqXVPtlqSXQw1NUtAPaYbLkVVcsowJQnk4yQdh6bwSRV2onQooooBd/t+YfvTKXf7fmH70ygFXeU/Mf6WptZ/3ljqTbI8qi2wMd2F7IE/+q/Wr80BNQaJqCaA9UVE0TQE0VE0TQFS5/8AcJP/AMdzH5zbn9Yj6GvOsMX7BPc3FHzKZR8oVj+gp2tsl1BXZ1IZJ4kSIPwIJU/A1W1M3rYe2P4ltsgrRs6ggo0HaQxE/EHccgeuq6p7aA2kZ2LLsFJ2DKXBP4TjnBPcesAo6Lrb90sb1o2xJxkESAYnfffc/CY7TWhpNStxA68bj4gqSrKfQggg/EU0mgPD7ebt3/5pleJDD4Ecj4+lc1916h4sePaA8UXACXJdFZ8kgrCKVa2PLOJUe1M0B1FZPVddzbX5Mf8A9RWDp9N1J1CrqrRKo6GXYlmckhy3hjdcVAIAEO+3EaHQOj6mzcDX3VxhBhmaWxt/hZBEMt05TJzEjYROGpe6RCk6XAg0V0dvSopLBBP/AHj0qL+jtv7SAx+n7c1p/Ur4KfoP5OZuXgokkAepIA+pr2AeaPtF01bh8NWxAIb8WxggiVZTwexHNZQ6HwGvOwAgDjbPPeDBO5XYDymIq6a2toqc6emawNP0T43EP+aPrt/vXPN0IwcbzAnMiJXdiWmZMMSYLRuu0DmrPTOmtaJZrkkg7CcRkVMCT7K4+Udsm9duvbWji4eztdVpluCGHyPcVi2y1i7v2MH0Knv/AL/pW5p7uSq3qoP1ik6jShnVyCce3r3B/Tfb/pwxfjuX0a7jemuxfUOkWb7ZXFJ9mYJE4Eskx6Fm+pHBIpFr7O6dfZUgZZwGaMpJmJ9Wc/Niea0H1AAJ3Mc/D5z+1Uv8YE+wY7bifpUJiq6RJ0l2eV+z2nDi4E8y+HBk/wDiAVPoBHxkzNOt6JdPZdbQPskiST7KBFG4PAVRweO55leqW/iP0/4pV/qq7gAnYif7eld+nfwc85+S/ZUBFA4AAHy29KZWDY6wyKBcQFVG5ViTAB3xI34Xv3NbitInf6R/oa5UOezs0q6PVFRNE1EkeL/b8w/emVT6tfKWWdRJUFh8wCRPwqzZYlQTyQCfpQC7iDNWgSTBMbkBXgE/CT9TT6Vd5T8x/pam0AVBqag0BNFFFAFFFFAVOo63wVBwZpMbA4rtOVxgDivqYNRokYs10lfNtihyXykjIsQJbtsBHG8A176jcdbTNbXNgNl9T6bVy/2e61eW0LQ0zvgH3xNvHBQxtMq24DicdtmM8bgAdFc0LBjcsOEZt3BXNGMABioIIaABIO45mBCLd/75ae2QFIK7qRdttvkIYRmpxhlMGDHBBKLXW7rMQmnJUELkSwEi4bTwwUgwwPp5Rl3FUOkmbtptPpnVRaJDXGc5WjgFth3BKmCjBZK+VhyJACOrdHvKygapgIJxRSihjd8SYVx8RzPeax9VobgdA+rukw2IxuPHlFsk4sYHnO5jmuu110XUS8oI5RgwgqykgqR8CGEjbbYkVj6vQ27xHiLMD1YTJBIIB33VTv6VtwzLhP3MuSmq0eNBqraIg8dWZQBkWAJIEyQTM1vLqLmq006e8quHA8QDICCGMDhvKR8K5q50jTqCcSBG5Fy4sAQZJy2gqpnnyj0rpPs01lLWFth7R2meISASTMYxtXPUL7TuF8i/C1qLKsvYBCfEAyZRLORk0AtvPbivfh61Yh1aWUQQIVQDkZxkHjczvFa7XQDiNzsY+B4P+hoUsZ3AjtE//wBrGaSpobNw2MdWQzAsSRA2yOPs8ELA2rGciSVBA7A7x+tdI6lhiQIOx37d6yuo9PCDNCYnjmPXetGC1L0ynNLa2jOooorcZDR6ZripFs8EwD6T++/71tVzeks5GTsqmWJ2AA3O/wAq3LettNGNxDJgQwMkp4gj18pDfLesGdSq4NmFtzyUuuufIs7GSf0iP3rJroNfp/FXEEAgyP8Av61g3LZUwwIPoav9PS8dFOaX5bPNFFFaCk8XhKnaduNt/huDz8jXV2bodVdTIYAg+oIkVzArY6Ddm1id/DYp342ZRuSdlZR+nbisnqZ6ZowPtGlRRRWQ0idSoIgiQSAQdwQeQaaBGwrxf7fmH70ygFXeU/Mf6WptKu8p+Y/0tTaAKg1NQaAmiiigCiiigCsbWW209w6hAXVtmt5wQzFP/pLEEkicZEkk7k1s1i/aHS6i5HgmUCPkgIVnby+Hi5ICwd/jESKA2QNooFctpBr3EnElWcGVAO1tShVTHJZtidoE7zXq5c1ysJtLDNbACw4BLRcybhUwkzAOXqNiBldTsdRt5WrAzsABgyFJgXnuHNrpm47LAYj3pG8ms59Nr7mTsIaFC20YooOR3LI8tOwiQN+K6bWt1AWCThMwQMNlyI37ElT27gbbmsnS6jWBxki/hyJgqJcg4QVJAUq2/dSKPNUcIlOGbTb7Kmt6Tq7c2SoNu5mry2xRhjsWZiGIniRvxTbXQbdxRdHiqoBtgEIVQK0YYspBxxxEyIAidjXQaXW63AtcsBgTchfLKwq4CcoYMxPPABk1R6XrNYjsn3dcL2d22diCAikWwC48zQeT6mABWhZ+N6M7w8lfR9JVGDZMzbAceWLmaYAgwV8qjnYRG5rVtdRu2cbK2WIRlsIWn+IoLorlhsgGKyY/FMREpTRawt44RFbJhhwIAgNBbHfdgCMgxWTEirLHXi3J8ImFkQAAJfMgluQoSJ2ljPwryUqfCJxLS5Z7Xr7nnTsPKrHIkBcmVRLYnjNSdtgr8xv4ufaF8kJ01wKRcbcGRjkqhhHlJKtsJ9pPUx56d1S9llduWWsrl4jq6EKZYBdiSCITmZzNNv8AWnZv4SAKDzcJBbtso9kc7nf4VGYddHapT2OGjF5PFQYkk+UmVMEiVMeyYkGNwRsKp2dOTcFtgQZg/Lk/tzV7RdbDMEvJ4ZMAHLJCTsFygEHjkCZAEmtU2xOUCYie8VastwvFlbxzXKFPplKG2BClWG22zcx9aybn2UsFiQXEtlAKwDgbYxlSVABOw233kAAblTVBcY+l+ztm09u4pcG3JG6wSUNuWhdzBr11/R5oXB3xxPyMwf0JrTvPipaJgEx8qxr/AFRmBXFQCCO5q3DNN7kryOdaZy1rpF22Clu9CkzwFPsFYGIxG5BkD8I2JJNMTp9/8V8njgsoJyk95UY+TaeMua1kDM2FtSzeg4H5mOw/f4VftdFciXuBfgizHGxZvaHP4Rz8N9dXE8MzzFV0c5p9JetlWe8bkDzDjIwwAAJxEkp8in+Y12fTNH4KQTLMcmI4mAIHwEAVW0XSSlwXHcPiPKMMYJ5bcneNhEct67atZcuRVwui/HHjy+woooqktF3+35h+9Mpd/t+YfvTKAVd5T8x/pam1TbVA3vC3lcWPEEOt0CN52wP1FW5oCag0TQTQE0VE0TQE0VE0TQE0rVuFtuTMBWJjmADx8aZNVeo6koqhU8RnYIFmBvMszdlABJO/wBMCgOfs9Gv+a/bvOC0EBjkXVVuYH2yoaWTed1BkbjG8vTdVkWOokQpABYAsqmZ9ASeB6AxU6jpD3hZZrgVrSuse2rZFIL+zkQEkejEH8O9RehahwyvqSolxAZ3yVlCywLQO5xAgdooCNRodWTDXYWbcmZD7HKF3gDbYxlG9UX6PqJgXfIFBZy0d5dI3JL7+aJUcela+rYotuzkSbaKC3GTYgT9N/wBa5y59phiWuLcgZHHuSoUkhTAiDsZ3gxUv0zqlTfBF51Kcrs0l+1i20NqGZlVgXxJ8yFluMyqo3BEhV3IK8ZCrrdY0mHhuC1tVU7rkAsm3lPoCpG3zG29VundU09lbjshLhpusFQiQilcCSC64bggcBjtTz13TqSfCZRI/AgyCKryADJhSh+Q+BFcaS4XR1b9ynqdTbvp4R1V/TTcCeZkMMLqqqi4wJLtsBvHn9aLPTmcMG1VpmUFwu627asCqY2pjEe0GaTMiQIjo9R0uzcXBra47bAAbBg+O3ae1Zel+zNlYINwwLeJLKxm0IR2LDdt252M7ia4dOcv9Cdbs3bwZwZQ+yYyZoDDcLBK7cYzuwJrT0ysihWJcgAFvUwJMc8yf1r31b7I2GstEyoZV7hUcKuJVpkDHPndix4YisluiP5lW+6qw23JIOW2wI4UYzMmd9xJ3Ya3PRkyTpmwYYEESO4I7fI803S6m7agI+Se5clgBv7D+0vbnIbbAVhanpF3E+HfJO5hzcAJLljLBpCwYgeg3jahukXSCPvD5BSFguoksGknIydisxsDx62UlXDRCW56Z2Oh6uHcW3QoxnEyGVoEwDsZgE7jsa9avqoUlUEx3J2n/AHrjF0N20j3XuksFZlVcoRgc1KsxJ2iOOCa0Tr7fYkj1VHYfoVBBqlYJ8uei15a1wbX+LvEFV/1/aazhVYa0H2UuN/6FPXvcx9KgG8f/AI1+Hmc9u/l+NXTMz/iVVVV2dF9ngPBy7s9yfiVdkHc9lA/TtxWnWB9mXuZXFfHCEYYloybINEj/ACg8n5b7701gyLVM2Q9ygNTUE0TUCRNFRNE0B4v9vzD96ZVbqF8W7ZuHhfMYidt4E96fbfIBh3AP1oCs2nAui53bFTxwi3CPj+I1bpV3lPzH+lqbQEUGpqDQE0UUUAUUUUAVR6nozcwdd2tuGUFio5E8DkjJfk7etXqKAw9Vr9Q3hPpkDKckuqQMlcXbSTJI2T+LI7gEjgBlp1bVOAU04hrZcTJE5DEZAwZEntED1q/rsbR8fNEJ2PiXCiNt37AgLyBwDVjRaxbqBgRJAMTuJ9QQD3HIpoHG9T12qD3T4MkOQAAfMAFxI32DQfWMh2FUrmpc3UW9ZUqDOJRip8pNtXaYWW8smADuZ4rquspjcy5yG3rIAEftVFR69+a3zPnjS2ZKfje9Dr2r1BjLTwC9vyrbnMllNzIn2cZIDEgMQWE7KfC9R1Ig/dCQVMKVZYKswAkgxIGQniI/ECH9HvC3dCM0IVhAzeUMCqhVk7EgwAPQ1uaq/wCGhb0/c7CsdQ5rxNM0mtnPavrt8O1oWMnUM2KhjsjhUbbgPvA5ETuK2r3UkRsSDO0wOJ+fNY1vUOrZBjPc8/vWFf6NcMlNQyy2Z2MzM4hp2SBAEGMm9Yq9enafJS83HB3lu4l0bEH19d+x+lcNqrGttOygK38TykkALazMKQTJbHfKdzA7GvOg6ZfRg7aggw8opuY7uWXzF5IXb9uKZqOls0f/AOm7liwBOUCXyEAPvAJX5GpRjqK46OVaqfyeGOs4GHfeBHO20+1/pHx2pV776JxwO5xnHiQFxE8kAlgdo4NamhsG3bCM5cifMduWJA57AgfpTe/y/wC/8Vo0U7IxyEMBHcc/Ws7X9DS9e8ZmcNiqQG2xVmfg8EkjzDfyxMEzqUV3SZzZhN9l7ZUKbjxiFOIS3IVbiKZRQQQLr7jeY9K8N9krJ/Hc4gbrsPC8GIiD5Y5HI+JB6Cg1zwR3yZd+yGjFq04UyDdcz5d5OTABdgAzOIgRH6neqt0xYs2x/kXmeYE8gH/QVZrzae3s3StLRBqag1NROhRRRQFfX2Q6FG4byn5Nsf3pyLAAHYR9K8X+35h+9NoBV3lPzH+lqbSrvKfmP9LU2gCoNTUGgJooooAooooApGq1aWhLsB6dydwNgNzyOPWmXnxUtBMAmBEmBMCSB9TXH2ibjteeSWY4gkEBMjgVAMCVw+JxE71Zjx+b0Qu/FCeua5r9wvYsuXtqVtm8i4C4AfMhDZCQ7KTG8RO2+adZr/KfASCbbEbZKpLeIs5wWAQAEcm6NvKZ1Oqam5bCNbQv54cAEnDFySsd5A+sd6zF67dQKL1iGi2C0sqs7LLBAVJ52An5kVsmVK1syunT2ebOs6hh5rCZkeUDZfZRoY57blx8xHxMffeoScbKEDHHIFcv4xDTDHH+GAedieDxVhesXoDHSOJxES0+bOdsI2xHflh86jS9cuXCMNOSDj5g7YySAd8Pwzvt/wA1Lj5OfsVzrdecQbC74ZyuygqS3DnIzHbbcfE9Qurm0tk8oxmfdk4R8IMf+pqh03VNdt5vba2Z9lue3wHy/Sveo2ZG4M4njhu2/wAQOO9HCemFTW0VNbrbqXIW2zDsBbYyMScjcBgebaIJ2+IIrp1a/irNpm8xTYZyoYHIN5div/YraoqWn8kdmG/W7inA2DniGxBcncxI8nA78b/Deti2xZVaCCQDB5EjcGmVX09xr97wLJCnAuWZchEgAqMwSJkcQfXauVSlbbOpeXCHg/Cq9rVqxaAx77IxMYgzAEgdt++3cVtaboQMnUEPHshQVCyBLAzkG5EgjYn1Na9u0qgBVACjFYEQNth6DYfSs9ep5+0unB8nH6h2ay5tyHxcLIEhwCACDtIPY1mLqdaCZtKZJiYhQLYAggyZcE7iYb4V2Wq6JaYlkGDklshvucifKdoJYkxEnfnesa2T+IYsCVI53UkGD3EjY7bRtVmPIr/2QuPAxxrNYWH8AY+WdwDupygZEGDj3GxPJEHQ0d5zazvLiwykD0BMHnuADHxq1S9T7DflPoOR8SP3FW60V9nT9PtYWbae6irtHZQOwA+gHyFWKgVNeWegQamoNTQBRRRQC7/b8w/emUq/2/MP3ptAVOpPiFIMefn9Gqo2rMSLnc7sGjYA9l+NO6pd9lVMsHSQIJAbIAkSNtm/lPPFVzcfjzxzOQtHcCRDyTEj6x604BI1Td7i/HZx+4q7YRyJdvSMfT9RVRbdyOLp35F1P+mrZ0n/AOS4OPxfIelAA1KoWDsdiNyCdiAdyBHrQ/ULaxk0TxIYT8pG9ZHVA6FyjSw9nLEkkqNyDyPl8KyftBpUui3mt1yMj/C8Pyzj7QJ2mCareaIe8m9fhbf8FGfJUS3C2/3/AO6Z1idStEgBwSfn/wAVbrgei9PVLiMtnUgZTk4tFQQCNyu/c131djNjy7ePevytP+B6fJWSd2tMXqMsG8OMoOOUxPaY7VyGjkAo643FMuhIJUuS+7DZufaHMH412dZfVuj+M6XEfw3XYsERs0MEo0iY2HB2rRiyeD5J5I8kZJqK93enai2dlF0HHcHHzHYwIMLJ7nYAmTxUW9DevZWwDbiVZyrQPTw5xLk7GdgJ9RB1/WjW9mb6VbFu0RsSSQoAiSSYAEkCpvae6lk3ibaQxGFwOpHnwiRORIkiByQBMzWpd6ApZWS5cXF1cDIkbEkwfa3BI5IjtWlq9Mt1SjiR8yCCOCCNwfiKov1Db+0unCkuTmUJIEiDAkehpOsPlnc4lGIEkwGBJgbnYHbvHB4rVvdDfIi3cAUwQWl2X1AG0jbkn8R9BSD9kbbMWe452xXgkKQwYMbmQacjvHG3rVj9RJWsNGf/AIhbiQ4O0gcZDzexlGXstuNvKfQ17Z7wnLTXRiwBhc9oBkBJLRkJgEcwTBrpf8MsyrG2pZAoVmGTAJuvmO+1XKqfqa9ixYF7nI6TQX77EPbNtFYqSXdGKlVZXtgLuRMEN5Zkb7x1ViyERUXZVAUfICBTKKpu3T2y2ZU9BRRRUSRFcv1m54WocsPbwZQIltsSxJjjGCN4CgzvA6ivF60HUq3DAqfkRBqcX4PZG58lo5in9N0/i3B7tsgsZI8whlXbvwSJ4jYhqq6keDcuIzbBhgGBBOQBAB/HucRA7Rua6Xptjw7SL3xBb4sd2O/xn0/StWbL9nHuZ8eP7ufYs0UUViNRBqag1NAFFFFALv8Ab8w/emUnVOFXJiAAQSTsABuST6U0GdxQGJ1xDaL6iCdrcBJLHw/FMBeCfNt86p9N6iNQmTLcSGxAvWQTwDMHcL2n510zoG5APz3rx93T3V+gqSc+Otc/O/6ItPy3vj4K1oFY/jJAPAVRt6CDtVk3k94fzCj7unur9BVbW9NFyArtaj3FtGeInNG4jt61EkJfTrcd2yHtADkyAq8b/Oqvhnuh/wBT/vWva0qhQCAxA5IWT8TAA+gr393T3V+goDK0+m3krHceb9/NPpXq11i2YBdwe/8ABuQD33xj/WtLwE91foKPAT3R9BQGe+uJ3S4DHZrbgk/DitSK8eAnuj6ClajRhlKqcCfxKqEj5ZKR/pQDwKmKqaLp4trizG56F1tggQBHkUf9NP8Au6e6v0FAMiiKX93T3V+go+7p7q/QUAyKIpf3dPdX6Cj7unur9BQDAKIqhpemYMWa61wEeyy2gJ238qAzt6xuat/d091foKAZFEUv7unur9BR93T3V+goBkURS/u6e6v0FH3dPdX6CgGRRFZ9zpc3MxddRI8gWzjAiRuhaDHrO+0Vc+7p7q/QUBB0yFxcjzBcQd+CZ4/739abFL+7p7q/QUfd091foKAZFEUv7unur9BR93T3V+goBhFEVS1vTfEjF2tx7i2jPBE5o1Pt6VQACAxAAJIWT8TAAn5CgHRRFL+7p7q/QUfd091foKAT1Sx4lpkB3YYjc99t/hVi0sKB6AD6VC2VBkKPoKZQH//Z"/>
          <p:cNvSpPr>
            <a:spLocks noChangeAspect="1" noChangeArrowheads="1"/>
          </p:cNvSpPr>
          <p:nvPr/>
        </p:nvSpPr>
        <p:spPr bwMode="auto">
          <a:xfrm>
            <a:off x="2005013" y="122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2400" b="0"/>
          </a:p>
        </p:txBody>
      </p:sp>
      <p:pic>
        <p:nvPicPr>
          <p:cNvPr id="8295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6" y="4221164"/>
            <a:ext cx="2366963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56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6" y="692150"/>
            <a:ext cx="2562225" cy="189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57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50" y="1638300"/>
            <a:ext cx="2389188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58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638" y="2709863"/>
            <a:ext cx="1879600" cy="138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59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3860801"/>
            <a:ext cx="2171700" cy="160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960" name="Picture 1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5199064"/>
            <a:ext cx="1893888" cy="139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8" name="Title 1"/>
          <p:cNvSpPr>
            <a:spLocks noGrp="1"/>
          </p:cNvSpPr>
          <p:nvPr>
            <p:ph type="title"/>
          </p:nvPr>
        </p:nvSpPr>
        <p:spPr>
          <a:xfrm>
            <a:off x="1524001" y="242889"/>
            <a:ext cx="4824413" cy="746125"/>
          </a:xfr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BE" altLang="en-US" b="1" dirty="0">
                <a:solidFill>
                  <a:srgbClr val="0070C0"/>
                </a:solidFill>
                <a:latin typeface="+mn-lt"/>
              </a:rPr>
              <a:t>City </a:t>
            </a:r>
            <a:r>
              <a:rPr lang="fr-BE" altLang="en-US" b="1" dirty="0" err="1">
                <a:solidFill>
                  <a:srgbClr val="0070C0"/>
                </a:solidFill>
                <a:latin typeface="+mn-lt"/>
              </a:rPr>
              <a:t>coverage</a:t>
            </a:r>
            <a:r>
              <a:rPr lang="fr-BE" altLang="en-US" b="1" dirty="0">
                <a:solidFill>
                  <a:srgbClr val="0070C0"/>
                </a:solidFill>
                <a:latin typeface="+mn-lt"/>
              </a:rPr>
              <a:t> plan</a:t>
            </a:r>
            <a:endParaRPr lang="en-GB" altLang="en-US" b="1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792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614362" y="233363"/>
            <a:ext cx="11044237" cy="1143000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rgbClr val="0070C0"/>
                </a:solidFill>
                <a:latin typeface="+mn-lt"/>
              </a:rPr>
              <a:t>Medicalized</a:t>
            </a:r>
            <a:r>
              <a:rPr lang="en-US" altLang="en-US" sz="3600" dirty="0" smtClean="0"/>
              <a:t> </a:t>
            </a:r>
            <a:r>
              <a:rPr lang="en-US" altLang="en-US" sz="4000" b="1" dirty="0">
                <a:solidFill>
                  <a:srgbClr val="0070C0"/>
                </a:solidFill>
                <a:latin typeface="+mn-lt"/>
              </a:rPr>
              <a:t>first line health </a:t>
            </a:r>
            <a:r>
              <a:rPr lang="en-US" altLang="en-US" sz="4000" b="1" dirty="0" smtClean="0">
                <a:solidFill>
                  <a:srgbClr val="0070C0"/>
                </a:solidFill>
                <a:latin typeface="+mn-lt"/>
              </a:rPr>
              <a:t>unit model </a:t>
            </a:r>
            <a:r>
              <a:rPr lang="en-US" altLang="en-US" sz="4000" b="1" dirty="0">
                <a:solidFill>
                  <a:srgbClr val="0070C0"/>
                </a:solidFill>
                <a:latin typeface="+mn-lt"/>
              </a:rPr>
              <a:t>for  CoK </a:t>
            </a:r>
          </a:p>
        </p:txBody>
      </p:sp>
      <p:pic>
        <p:nvPicPr>
          <p:cNvPr id="7" name="Image 5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185862"/>
            <a:ext cx="8529638" cy="545782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672638" y="3586163"/>
            <a:ext cx="1971675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UHC: MD, Nurses, admin staff</a:t>
            </a:r>
          </a:p>
          <a:p>
            <a:endParaRPr lang="en-US" dirty="0"/>
          </a:p>
          <a:p>
            <a:r>
              <a:rPr lang="en-US" dirty="0" smtClean="0"/>
              <a:t>HP: A1 Nurse with private MD</a:t>
            </a:r>
          </a:p>
          <a:p>
            <a:endParaRPr lang="en-US" dirty="0"/>
          </a:p>
          <a:p>
            <a:r>
              <a:rPr lang="en-US" i="1" dirty="0" smtClean="0"/>
              <a:t>Note: MD might work at both levels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8869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Package of Care at Urban Health Center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893" y="1365616"/>
            <a:ext cx="8906566" cy="48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47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78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Ongoing – pending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3014"/>
            <a:ext cx="10515600" cy="53203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HR: availability of MD, tasks of (private) MD</a:t>
            </a:r>
          </a:p>
          <a:p>
            <a:r>
              <a:rPr lang="en-US" dirty="0" smtClean="0"/>
              <a:t>Division of labor within the unit: ? Concentrate promotional and preventive services at HP level?</a:t>
            </a:r>
          </a:p>
          <a:p>
            <a:r>
              <a:rPr lang="en-US" dirty="0" smtClean="0"/>
              <a:t>Financial sustainability:</a:t>
            </a:r>
          </a:p>
          <a:p>
            <a:pPr lvl="1"/>
            <a:r>
              <a:rPr lang="en-US" dirty="0" smtClean="0"/>
              <a:t>How to cover the costs of MD while maintaining social protection</a:t>
            </a:r>
          </a:p>
          <a:p>
            <a:pPr lvl="1"/>
            <a:r>
              <a:rPr lang="en-US" dirty="0" smtClean="0"/>
              <a:t>Consider various funding sources: health insurance, government subsidies, Out-of-Pocket payments, contracting for preventive services, conditionalities, separate fee system for specific users (i.e. external visitors, tourists, …), evening or weekend on call system at higher fee, etc.;</a:t>
            </a:r>
          </a:p>
          <a:p>
            <a:r>
              <a:rPr lang="en-US" dirty="0" smtClean="0"/>
              <a:t>Scale up: estimated need of 30-40 FLHU based on norm of 30-50,000 inhabitants per center</a:t>
            </a:r>
          </a:p>
          <a:p>
            <a:r>
              <a:rPr lang="en-US" dirty="0" smtClean="0"/>
              <a:t>Next steps: continue the debate, develop coverage plan, involve private sector, analyze the costs and financial modalities, define model of contracting, e-patient filing, develop budget proposal and involve other 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7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xmlns="" id="{39802C48-FF0E-4F96-8A7A-D40BB4F7A565}"/>
              </a:ext>
            </a:extLst>
          </p:cNvPr>
          <p:cNvSpPr/>
          <p:nvPr/>
        </p:nvSpPr>
        <p:spPr>
          <a:xfrm>
            <a:off x="3328988" y="1550163"/>
            <a:ext cx="4787835" cy="163510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u-ZA" sz="3200" b="1" dirty="0" smtClean="0"/>
              <a:t>Thank </a:t>
            </a:r>
            <a:r>
              <a:rPr lang="zu-ZA" sz="3200" b="1" dirty="0"/>
              <a:t>you</a:t>
            </a:r>
          </a:p>
          <a:p>
            <a:pPr algn="ctr"/>
            <a:r>
              <a:rPr lang="zu-ZA" sz="3200" b="1" dirty="0" smtClean="0"/>
              <a:t>Murakoze </a:t>
            </a:r>
            <a:r>
              <a:rPr lang="zu-ZA" sz="3200" b="1" dirty="0"/>
              <a:t>cyane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8E1AC9F-9C9F-4278-A09D-32475958EE31}"/>
              </a:ext>
            </a:extLst>
          </p:cNvPr>
          <p:cNvSpPr/>
          <p:nvPr/>
        </p:nvSpPr>
        <p:spPr>
          <a:xfrm>
            <a:off x="6127951" y="30981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BE" sz="2400" b="1" dirty="0">
                <a:solidFill>
                  <a:schemeClr val="bg1"/>
                </a:solidFill>
              </a:rPr>
              <a:t>UPGRADED (MEDICALIZED) HEALTH CENTER- GATENGA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248BBC25-DDFB-494F-84E9-C3C93B560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241" y="5060078"/>
            <a:ext cx="1248548" cy="109473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D90B8BD5-D216-4924-B032-A8FA4DF10A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587" y="5229731"/>
            <a:ext cx="813165" cy="99281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29B03B3D-68ED-42F9-9FCF-2A6FEEA090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082" y="5060078"/>
            <a:ext cx="1687689" cy="84455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0BB97A1B-5D96-4B1C-A27B-80939CF66A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296" y="5229731"/>
            <a:ext cx="1562883" cy="843460"/>
          </a:xfrm>
          <a:prstGeom prst="rect">
            <a:avLst/>
          </a:prstGeom>
        </p:spPr>
      </p:pic>
      <p:pic>
        <p:nvPicPr>
          <p:cNvPr id="14" name="Picture 4" descr="https://fs10.formsite.com/formulierenITG/images/15y_Be-cause_health.jpg">
            <a:extLst>
              <a:ext uri="{FF2B5EF4-FFF2-40B4-BE49-F238E27FC236}">
                <a16:creationId xmlns:a16="http://schemas.microsoft.com/office/drawing/2014/main" xmlns="" id="{EF22446D-AC08-40D6-A650-97BE49CB9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183" y="398614"/>
            <a:ext cx="3477491" cy="139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fs10.formsite.com/formulierenITG/images/banner_BCH.jpg">
            <a:extLst>
              <a:ext uri="{FF2B5EF4-FFF2-40B4-BE49-F238E27FC236}">
                <a16:creationId xmlns:a16="http://schemas.microsoft.com/office/drawing/2014/main" xmlns="" id="{A5B5532E-E659-4D87-B233-39550FD76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8" y="3380845"/>
            <a:ext cx="4705411" cy="167923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075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3628</TotalTime>
  <Words>495</Words>
  <Application>Microsoft Office PowerPoint</Application>
  <PresentationFormat>Widescreen</PresentationFormat>
  <Paragraphs>89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CONCEPT OF FIRST LINE HEALTH UNIT (FLHU)</vt:lpstr>
      <vt:lpstr>City coverage plan</vt:lpstr>
      <vt:lpstr>Medicalized first line health unit model for  CoK </vt:lpstr>
      <vt:lpstr>Package of Care at Urban Health Center</vt:lpstr>
      <vt:lpstr>Ongoing – pending questions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Ruta</dc:creator>
  <cp:lastModifiedBy>Vincent</cp:lastModifiedBy>
  <cp:revision>85</cp:revision>
  <cp:lastPrinted>2019-10-15T20:37:03Z</cp:lastPrinted>
  <dcterms:created xsi:type="dcterms:W3CDTF">2019-10-11T05:14:19Z</dcterms:created>
  <dcterms:modified xsi:type="dcterms:W3CDTF">2019-10-16T06:42:22Z</dcterms:modified>
</cp:coreProperties>
</file>